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  <p:sldMasterId id="2147483706" r:id="rId2"/>
    <p:sldMasterId id="2147483737" r:id="rId3"/>
  </p:sldMasterIdLst>
  <p:notesMasterIdLst>
    <p:notesMasterId r:id="rId28"/>
  </p:notesMasterIdLst>
  <p:handoutMasterIdLst>
    <p:handoutMasterId r:id="rId29"/>
  </p:handoutMasterIdLst>
  <p:sldIdLst>
    <p:sldId id="2344" r:id="rId4"/>
    <p:sldId id="2378" r:id="rId5"/>
    <p:sldId id="2327" r:id="rId6"/>
    <p:sldId id="2330" r:id="rId7"/>
    <p:sldId id="2336" r:id="rId8"/>
    <p:sldId id="2346" r:id="rId9"/>
    <p:sldId id="2349" r:id="rId10"/>
    <p:sldId id="2334" r:id="rId11"/>
    <p:sldId id="2345" r:id="rId12"/>
    <p:sldId id="2371" r:id="rId13"/>
    <p:sldId id="2373" r:id="rId14"/>
    <p:sldId id="2351" r:id="rId15"/>
    <p:sldId id="2352" r:id="rId16"/>
    <p:sldId id="2353" r:id="rId17"/>
    <p:sldId id="2337" r:id="rId18"/>
    <p:sldId id="356" r:id="rId19"/>
    <p:sldId id="2340" r:id="rId20"/>
    <p:sldId id="2333" r:id="rId21"/>
    <p:sldId id="2347" r:id="rId22"/>
    <p:sldId id="2339" r:id="rId23"/>
    <p:sldId id="2374" r:id="rId24"/>
    <p:sldId id="2375" r:id="rId25"/>
    <p:sldId id="2376" r:id="rId26"/>
    <p:sldId id="2377" r:id="rId27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sus" initials="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A989"/>
    <a:srgbClr val="CCFFFF"/>
    <a:srgbClr val="E20ED3"/>
    <a:srgbClr val="66FFFF"/>
    <a:srgbClr val="00FFFF"/>
    <a:srgbClr val="008000"/>
    <a:srgbClr val="FFC000"/>
    <a:srgbClr val="DC945D"/>
    <a:srgbClr val="FFF2CC"/>
    <a:srgbClr val="1433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91" autoAdjust="0"/>
    <p:restoredTop sz="94384" autoAdjust="0"/>
  </p:normalViewPr>
  <p:slideViewPr>
    <p:cSldViewPr snapToGrid="0">
      <p:cViewPr varScale="1">
        <p:scale>
          <a:sx n="69" d="100"/>
          <a:sy n="69" d="100"/>
        </p:scale>
        <p:origin x="582" y="4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-15702"/>
    </p:cViewPr>
  </p:sorterViewPr>
  <p:notesViewPr>
    <p:cSldViewPr snapToGrid="0">
      <p:cViewPr varScale="1">
        <p:scale>
          <a:sx n="70" d="100"/>
          <a:sy n="70" d="100"/>
        </p:scale>
        <p:origin x="238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commentAuthors" Target="commentAuthors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SUN%20Annual%20Meeting%202019\proyeksi%20stunting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tagging%20stunting%202019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'versi 2013-2019'!$A$5</c:f>
              <c:strCache>
                <c:ptCount val="1"/>
                <c:pt idx="0">
                  <c:v>Capaian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38100">
                <a:solidFill>
                  <a:schemeClr val="accent1"/>
                </a:solidFill>
              </a:ln>
              <a:effectLst/>
            </c:spPr>
          </c:marker>
          <c:dLbls>
            <c:dLbl>
              <c:idx val="6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AC2-4C7E-9E12-95EBF95C9551}"/>
                </c:ext>
              </c:extLst>
            </c:dLbl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'versi 2013-2019'!$B$4:$M$4</c:f>
              <c:numCache>
                <c:formatCode>General</c:formatCod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</c:numCache>
            </c:numRef>
          </c:xVal>
          <c:yVal>
            <c:numRef>
              <c:f>'versi 2013-2019'!$B$5:$M$5</c:f>
              <c:numCache>
                <c:formatCode>General</c:formatCode>
                <c:ptCount val="12"/>
                <c:pt idx="0" formatCode="0.00">
                  <c:v>37.200000000000003</c:v>
                </c:pt>
                <c:pt idx="5" formatCode="0.00">
                  <c:v>30.8</c:v>
                </c:pt>
                <c:pt idx="6" formatCode="0.00">
                  <c:v>27.67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AC2-4C7E-9E12-95EBF95C9551}"/>
            </c:ext>
          </c:extLst>
        </c:ser>
        <c:ser>
          <c:idx val="1"/>
          <c:order val="1"/>
          <c:tx>
            <c:strRef>
              <c:f>'versi 2013-2019'!$A$6</c:f>
              <c:strCache>
                <c:ptCount val="1"/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-2.48300302038185E-2"/>
                  <c:y val="-4.27599611273081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AC2-4C7E-9E12-95EBF95C9551}"/>
                </c:ext>
              </c:extLst>
            </c:dLbl>
            <c:dLbl>
              <c:idx val="6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AC2-4C7E-9E12-95EBF95C9551}"/>
                </c:ext>
              </c:extLst>
            </c:dLbl>
            <c:dLbl>
              <c:idx val="11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AC2-4C7E-9E12-95EBF95C95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'versi 2013-2019'!$B$4:$M$4</c:f>
              <c:numCache>
                <c:formatCode>General</c:formatCod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</c:numCache>
            </c:numRef>
          </c:xVal>
          <c:yVal>
            <c:numRef>
              <c:f>'versi 2013-2019'!$B$6:$M$6</c:f>
              <c:numCache>
                <c:formatCode>General</c:formatCode>
                <c:ptCount val="12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0AC2-4C7E-9E12-95EBF95C9551}"/>
            </c:ext>
          </c:extLst>
        </c:ser>
        <c:ser>
          <c:idx val="2"/>
          <c:order val="2"/>
          <c:tx>
            <c:strRef>
              <c:f>'versi 2013-2019'!$A$7</c:f>
              <c:strCache>
                <c:ptCount val="1"/>
                <c:pt idx="0">
                  <c:v>Bussiness as Usual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AC2-4C7E-9E12-95EBF95C9551}"/>
                </c:ext>
              </c:extLst>
            </c:dLbl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'versi 2013-2019'!$B$4:$M$4</c:f>
              <c:numCache>
                <c:formatCode>General</c:formatCod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</c:numCache>
            </c:numRef>
          </c:xVal>
          <c:yVal>
            <c:numRef>
              <c:f>'versi 2013-2019'!$B$7:$M$7</c:f>
              <c:numCache>
                <c:formatCode>0.00</c:formatCode>
                <c:ptCount val="12"/>
                <c:pt idx="0">
                  <c:v>33.65</c:v>
                </c:pt>
                <c:pt idx="1">
                  <c:v>32.85</c:v>
                </c:pt>
                <c:pt idx="2">
                  <c:v>32.07</c:v>
                </c:pt>
                <c:pt idx="3">
                  <c:v>31.31</c:v>
                </c:pt>
                <c:pt idx="4">
                  <c:v>30.57</c:v>
                </c:pt>
                <c:pt idx="5">
                  <c:v>29.84</c:v>
                </c:pt>
                <c:pt idx="6">
                  <c:v>29.13</c:v>
                </c:pt>
                <c:pt idx="7">
                  <c:v>28.44</c:v>
                </c:pt>
                <c:pt idx="8">
                  <c:v>27.77</c:v>
                </c:pt>
                <c:pt idx="9">
                  <c:v>27.11</c:v>
                </c:pt>
                <c:pt idx="10">
                  <c:v>26.47</c:v>
                </c:pt>
                <c:pt idx="11">
                  <c:v>25.84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0AC2-4C7E-9E12-95EBF95C9551}"/>
            </c:ext>
          </c:extLst>
        </c:ser>
        <c:ser>
          <c:idx val="3"/>
          <c:order val="3"/>
          <c:tx>
            <c:strRef>
              <c:f>'versi 2013-2019'!$A$8</c:f>
              <c:strCache>
                <c:ptCount val="1"/>
                <c:pt idx="0">
                  <c:v>Skenario Kebijakan 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AC2-4C7E-9E12-95EBF95C9551}"/>
                </c:ext>
              </c:extLst>
            </c:dLbl>
            <c:dLbl>
              <c:idx val="11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AC2-4C7E-9E12-95EBF95C9551}"/>
                </c:ext>
              </c:extLst>
            </c:dLbl>
            <c:spPr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'versi 2013-2019'!$B$4:$M$4</c:f>
              <c:numCache>
                <c:formatCode>General</c:formatCod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</c:numCache>
            </c:numRef>
          </c:xVal>
          <c:yVal>
            <c:numRef>
              <c:f>'versi 2013-2019'!$B$8:$M$8</c:f>
              <c:numCache>
                <c:formatCode>0.00</c:formatCode>
                <c:ptCount val="12"/>
                <c:pt idx="0">
                  <c:v>33.65</c:v>
                </c:pt>
                <c:pt idx="1">
                  <c:v>32.85</c:v>
                </c:pt>
                <c:pt idx="2">
                  <c:v>32.07</c:v>
                </c:pt>
                <c:pt idx="3">
                  <c:v>31.31</c:v>
                </c:pt>
                <c:pt idx="4">
                  <c:v>30.57</c:v>
                </c:pt>
                <c:pt idx="5">
                  <c:v>29.84</c:v>
                </c:pt>
                <c:pt idx="6">
                  <c:v>27.67</c:v>
                </c:pt>
                <c:pt idx="7">
                  <c:v>25.94</c:v>
                </c:pt>
                <c:pt idx="8">
                  <c:v>24.66</c:v>
                </c:pt>
                <c:pt idx="9">
                  <c:v>22.61</c:v>
                </c:pt>
                <c:pt idx="10">
                  <c:v>20.72</c:v>
                </c:pt>
                <c:pt idx="11">
                  <c:v>19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A-0AC2-4C7E-9E12-95EBF95C9551}"/>
            </c:ext>
          </c:extLst>
        </c:ser>
        <c:ser>
          <c:idx val="4"/>
          <c:order val="4"/>
          <c:tx>
            <c:strRef>
              <c:f>'versi 2013-2019'!$A$9</c:f>
              <c:strCache>
                <c:ptCount val="1"/>
                <c:pt idx="0">
                  <c:v>Target 14% (2024)</c:v>
                </c:pt>
              </c:strCache>
            </c:strRef>
          </c:tx>
          <c:spPr>
            <a:ln w="19050" cap="rnd">
              <a:solidFill>
                <a:srgbClr val="92D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rgbClr val="92D050"/>
                </a:solidFill>
              </a:ln>
              <a:effectLst/>
            </c:spPr>
          </c:marker>
          <c:dLbls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AC2-4C7E-9E12-95EBF95C9551}"/>
                </c:ext>
              </c:extLst>
            </c:dLbl>
            <c:spPr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accen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'versi 2013-2019'!$B$4:$M$4</c:f>
              <c:numCache>
                <c:formatCode>General</c:formatCod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</c:numCache>
            </c:numRef>
          </c:xVal>
          <c:yVal>
            <c:numRef>
              <c:f>'versi 2013-2019'!$B$9:$M$9</c:f>
              <c:numCache>
                <c:formatCode>General</c:formatCode>
                <c:ptCount val="12"/>
                <c:pt idx="6" formatCode="0.00">
                  <c:v>27.67</c:v>
                </c:pt>
                <c:pt idx="7" formatCode="0.00">
                  <c:v>24.936</c:v>
                </c:pt>
                <c:pt idx="8" formatCode="0.00">
                  <c:v>22.201999999999991</c:v>
                </c:pt>
                <c:pt idx="9" formatCode="0.00">
                  <c:v>19.467999999999989</c:v>
                </c:pt>
                <c:pt idx="10" formatCode="0.00">
                  <c:v>16.733999999999991</c:v>
                </c:pt>
                <c:pt idx="11" formatCode="0.00">
                  <c:v>14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C-0AC2-4C7E-9E12-95EBF95C95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57600480"/>
        <c:axId val="367003744"/>
      </c:scatterChart>
      <c:valAx>
        <c:axId val="-257600480"/>
        <c:scaling>
          <c:orientation val="minMax"/>
          <c:max val="2024"/>
          <c:min val="2013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67003744"/>
        <c:crosses val="autoZero"/>
        <c:crossBetween val="midCat"/>
        <c:majorUnit val="1"/>
      </c:valAx>
      <c:valAx>
        <c:axId val="367003744"/>
        <c:scaling>
          <c:orientation val="minMax"/>
          <c:min val="5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crossAx val="-25760048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9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AD0-49CD-85B7-5064FE17A22F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AD0-49CD-85B7-5064FE17A22F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AD0-49CD-85B7-5064FE17A22F}"/>
              </c:ext>
            </c:extLst>
          </c:dPt>
          <c:cat>
            <c:strRef>
              <c:f>Sheet1!$H$21:$H$23</c:f>
              <c:strCache>
                <c:ptCount val="3"/>
                <c:pt idx="0">
                  <c:v>Specific Intervention</c:v>
                </c:pt>
                <c:pt idx="1">
                  <c:v>Sensitive Intervention</c:v>
                </c:pt>
                <c:pt idx="2">
                  <c:v>Assistance, Coordination &amp; Technical Support</c:v>
                </c:pt>
              </c:strCache>
            </c:strRef>
          </c:cat>
          <c:val>
            <c:numRef>
              <c:f>Sheet1!$I$21:$I$23</c:f>
              <c:numCache>
                <c:formatCode>_(* #,##0_);_(* \(#,##0\);_(* "-"_);_(@_)</c:formatCode>
                <c:ptCount val="3"/>
                <c:pt idx="0">
                  <c:v>261158.72164285716</c:v>
                </c:pt>
                <c:pt idx="1">
                  <c:v>1735262.6739285714</c:v>
                </c:pt>
                <c:pt idx="2">
                  <c:v>75418.88121428572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AD0-49CD-85B7-5064FE17A2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5029"/>
          </a:xfrm>
          <a:prstGeom prst="rect">
            <a:avLst/>
          </a:prstGeom>
        </p:spPr>
        <p:txBody>
          <a:bodyPr vert="horz" lIns="91211" tIns="45606" rIns="91211" bIns="4560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4" y="0"/>
            <a:ext cx="2918831" cy="495029"/>
          </a:xfrm>
          <a:prstGeom prst="rect">
            <a:avLst/>
          </a:prstGeom>
        </p:spPr>
        <p:txBody>
          <a:bodyPr vert="horz" lIns="91211" tIns="45606" rIns="91211" bIns="45606" rtlCol="0"/>
          <a:lstStyle>
            <a:lvl1pPr algn="r">
              <a:defRPr sz="1200"/>
            </a:lvl1pPr>
          </a:lstStyle>
          <a:p>
            <a:fld id="{450E5055-76D0-48B1-9384-157D8C57BBC2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71286"/>
            <a:ext cx="2918831" cy="495028"/>
          </a:xfrm>
          <a:prstGeom prst="rect">
            <a:avLst/>
          </a:prstGeom>
        </p:spPr>
        <p:txBody>
          <a:bodyPr vert="horz" lIns="91211" tIns="45606" rIns="91211" bIns="4560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4" y="9371286"/>
            <a:ext cx="2918831" cy="495028"/>
          </a:xfrm>
          <a:prstGeom prst="rect">
            <a:avLst/>
          </a:prstGeom>
        </p:spPr>
        <p:txBody>
          <a:bodyPr vert="horz" lIns="91211" tIns="45606" rIns="91211" bIns="45606" rtlCol="0" anchor="b"/>
          <a:lstStyle>
            <a:lvl1pPr algn="r">
              <a:defRPr sz="1200"/>
            </a:lvl1pPr>
          </a:lstStyle>
          <a:p>
            <a:fld id="{B90EEB5E-37E0-41BE-B8A3-EDE9533B75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4173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5029"/>
          </a:xfrm>
          <a:prstGeom prst="rect">
            <a:avLst/>
          </a:prstGeom>
        </p:spPr>
        <p:txBody>
          <a:bodyPr vert="horz" lIns="91211" tIns="45606" rIns="91211" bIns="4560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5029"/>
          </a:xfrm>
          <a:prstGeom prst="rect">
            <a:avLst/>
          </a:prstGeom>
        </p:spPr>
        <p:txBody>
          <a:bodyPr vert="horz" lIns="91211" tIns="45606" rIns="91211" bIns="45606" rtlCol="0"/>
          <a:lstStyle>
            <a:lvl1pPr algn="r">
              <a:defRPr sz="1200"/>
            </a:lvl1pPr>
          </a:lstStyle>
          <a:p>
            <a:fld id="{525A3FC0-B3CF-4D90-BFB4-93D0EFD8EA3F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3488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11" tIns="45606" rIns="91211" bIns="4560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1211" tIns="45606" rIns="91211" bIns="4560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1286"/>
            <a:ext cx="2918831" cy="495028"/>
          </a:xfrm>
          <a:prstGeom prst="rect">
            <a:avLst/>
          </a:prstGeom>
        </p:spPr>
        <p:txBody>
          <a:bodyPr vert="horz" lIns="91211" tIns="45606" rIns="91211" bIns="4560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4" y="9371286"/>
            <a:ext cx="2918831" cy="495028"/>
          </a:xfrm>
          <a:prstGeom prst="rect">
            <a:avLst/>
          </a:prstGeom>
        </p:spPr>
        <p:txBody>
          <a:bodyPr vert="horz" lIns="91211" tIns="45606" rIns="91211" bIns="45606" rtlCol="0" anchor="b"/>
          <a:lstStyle>
            <a:lvl1pPr algn="r">
              <a:defRPr sz="1200"/>
            </a:lvl1pPr>
          </a:lstStyle>
          <a:p>
            <a:fld id="{7B84F27E-ACAC-4A58-9C3B-1ECD70BA4C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808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525597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png"/><Relationship Id="rId4" Type="http://schemas.openxmlformats.org/officeDocument/2006/relationships/image" Target="../media/image21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3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7B632CA-74AA-49CE-8A0D-FE12805F3C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3" t="32665" r="8352" b="17445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2ED2D9-8181-4F99-BF7F-0E57DB3746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25568"/>
            <a:ext cx="9144000" cy="1995347"/>
          </a:xfrm>
        </p:spPr>
        <p:txBody>
          <a:bodyPr anchor="ctr">
            <a:normAutofit/>
          </a:bodyPr>
          <a:lstStyle>
            <a:lvl1pPr algn="ctr">
              <a:defRPr sz="4400" b="1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7482A5-E6F7-4AB8-91B2-215F5255B3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416951"/>
            <a:ext cx="9144000" cy="1255853"/>
          </a:xfrm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Cambria" panose="020405030504060302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B69D328-B377-48ED-9D35-CCC4F55EE5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45563"/>
          <a:stretch/>
        </p:blipFill>
        <p:spPr>
          <a:xfrm flipH="1">
            <a:off x="9338825" y="4499"/>
            <a:ext cx="2853175" cy="120472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4D80B61-0567-4432-BD57-695CE7F66C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45563"/>
          <a:stretch/>
        </p:blipFill>
        <p:spPr>
          <a:xfrm>
            <a:off x="-1" y="-1"/>
            <a:ext cx="2853175" cy="1204721"/>
          </a:xfrm>
          <a:prstGeom prst="rect">
            <a:avLst/>
          </a:prstGeom>
        </p:spPr>
      </p:pic>
      <p:pic>
        <p:nvPicPr>
          <p:cNvPr id="9" name="Picture 6" descr="E:\Yanuar\Dropbox\Kerjaan\ppt_template_bappenas_newLogo\logo_Bappenas-01.png">
            <a:extLst>
              <a:ext uri="{FF2B5EF4-FFF2-40B4-BE49-F238E27FC236}">
                <a16:creationId xmlns:a16="http://schemas.microsoft.com/office/drawing/2014/main" id="{31913F25-7834-4146-BB50-A19BF865BD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2492366" cy="98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cegahstunting.id/wp-content/uploads/2018/01/Logo-1000-HPK-2013-10-21.png">
            <a:extLst>
              <a:ext uri="{FF2B5EF4-FFF2-40B4-BE49-F238E27FC236}">
                <a16:creationId xmlns:a16="http://schemas.microsoft.com/office/drawing/2014/main" id="{BB8645FD-DDFB-483B-9D3C-00043920D62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121" y="221021"/>
            <a:ext cx="992892" cy="62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3214A1A-7611-4888-B1FE-6BDC1DCC6C2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764" y="207373"/>
            <a:ext cx="1186610" cy="619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488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799" y="209349"/>
            <a:ext cx="8534401" cy="584300"/>
          </a:xfrm>
        </p:spPr>
        <p:txBody>
          <a:bodyPr>
            <a:noAutofit/>
          </a:bodyPr>
          <a:lstStyle>
            <a:lvl1pPr algn="ctr">
              <a:defRPr sz="3600" b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77B66-3BC2-4C8F-810A-8182433B5C2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7E2F87-33F5-44EE-A6E9-7F1B295EF3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20" y="209349"/>
            <a:ext cx="1174100" cy="455484"/>
          </a:xfrm>
          <a:prstGeom prst="rect">
            <a:avLst/>
          </a:prstGeom>
        </p:spPr>
      </p:pic>
      <p:pic>
        <p:nvPicPr>
          <p:cNvPr id="8" name="Picture 2" descr="Image result for gernas 1000 HPK logo png">
            <a:extLst>
              <a:ext uri="{FF2B5EF4-FFF2-40B4-BE49-F238E27FC236}">
                <a16:creationId xmlns:a16="http://schemas.microsoft.com/office/drawing/2014/main" id="{AB0598E0-BEB8-46A1-A48B-2BA1090D30C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244" y="209349"/>
            <a:ext cx="927111" cy="58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40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4796E-3C29-424C-9EE3-C1DB991F8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DF1172-A755-47A4-82D0-BEDAF37E5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CE5B72-715A-4B90-877E-A90E08248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76FB9D-6A6E-448A-9073-A88DE9C91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77B66-3BC2-4C8F-810A-8182433B5C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125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1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2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77B66-3BC2-4C8F-810A-8182433B5C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07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77B66-3BC2-4C8F-810A-8182433B5C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10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4" indent="0">
              <a:buNone/>
              <a:defRPr sz="2000" b="1"/>
            </a:lvl2pPr>
            <a:lvl3pPr marL="914428" indent="0">
              <a:buNone/>
              <a:defRPr sz="1800" b="1"/>
            </a:lvl3pPr>
            <a:lvl4pPr marL="1371643" indent="0">
              <a:buNone/>
              <a:defRPr sz="1600" b="1"/>
            </a:lvl4pPr>
            <a:lvl5pPr marL="1828857" indent="0">
              <a:buNone/>
              <a:defRPr sz="1600" b="1"/>
            </a:lvl5pPr>
            <a:lvl6pPr marL="2286071" indent="0">
              <a:buNone/>
              <a:defRPr sz="1600" b="1"/>
            </a:lvl6pPr>
            <a:lvl7pPr marL="2743285" indent="0">
              <a:buNone/>
              <a:defRPr sz="1600" b="1"/>
            </a:lvl7pPr>
            <a:lvl8pPr marL="3200500" indent="0">
              <a:buNone/>
              <a:defRPr sz="1600" b="1"/>
            </a:lvl8pPr>
            <a:lvl9pPr marL="3657714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4" indent="0">
              <a:buNone/>
              <a:defRPr sz="2000" b="1"/>
            </a:lvl2pPr>
            <a:lvl3pPr marL="914428" indent="0">
              <a:buNone/>
              <a:defRPr sz="1800" b="1"/>
            </a:lvl3pPr>
            <a:lvl4pPr marL="1371643" indent="0">
              <a:buNone/>
              <a:defRPr sz="1600" b="1"/>
            </a:lvl4pPr>
            <a:lvl5pPr marL="1828857" indent="0">
              <a:buNone/>
              <a:defRPr sz="1600" b="1"/>
            </a:lvl5pPr>
            <a:lvl6pPr marL="2286071" indent="0">
              <a:buNone/>
              <a:defRPr sz="1600" b="1"/>
            </a:lvl6pPr>
            <a:lvl7pPr marL="2743285" indent="0">
              <a:buNone/>
              <a:defRPr sz="1600" b="1"/>
            </a:lvl7pPr>
            <a:lvl8pPr marL="3200500" indent="0">
              <a:buNone/>
              <a:defRPr sz="1600" b="1"/>
            </a:lvl8pPr>
            <a:lvl9pPr marL="3657714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77B66-3BC2-4C8F-810A-8182433B5C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16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77B66-3BC2-4C8F-810A-8182433B5C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827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77B66-3BC2-4C8F-810A-8182433B5C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18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14" indent="0">
              <a:buNone/>
              <a:defRPr sz="1400"/>
            </a:lvl2pPr>
            <a:lvl3pPr marL="914428" indent="0">
              <a:buNone/>
              <a:defRPr sz="1200"/>
            </a:lvl3pPr>
            <a:lvl4pPr marL="1371643" indent="0">
              <a:buNone/>
              <a:defRPr sz="1000"/>
            </a:lvl4pPr>
            <a:lvl5pPr marL="1828857" indent="0">
              <a:buNone/>
              <a:defRPr sz="1000"/>
            </a:lvl5pPr>
            <a:lvl6pPr marL="2286071" indent="0">
              <a:buNone/>
              <a:defRPr sz="1000"/>
            </a:lvl6pPr>
            <a:lvl7pPr marL="2743285" indent="0">
              <a:buNone/>
              <a:defRPr sz="1000"/>
            </a:lvl7pPr>
            <a:lvl8pPr marL="3200500" indent="0">
              <a:buNone/>
              <a:defRPr sz="1000"/>
            </a:lvl8pPr>
            <a:lvl9pPr marL="3657714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77B66-3BC2-4C8F-810A-8182433B5C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03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14" indent="0">
              <a:buNone/>
              <a:defRPr sz="2800"/>
            </a:lvl2pPr>
            <a:lvl3pPr marL="914428" indent="0">
              <a:buNone/>
              <a:defRPr sz="2400"/>
            </a:lvl3pPr>
            <a:lvl4pPr marL="1371643" indent="0">
              <a:buNone/>
              <a:defRPr sz="2000"/>
            </a:lvl4pPr>
            <a:lvl5pPr marL="1828857" indent="0">
              <a:buNone/>
              <a:defRPr sz="2000"/>
            </a:lvl5pPr>
            <a:lvl6pPr marL="2286071" indent="0">
              <a:buNone/>
              <a:defRPr sz="2000"/>
            </a:lvl6pPr>
            <a:lvl7pPr marL="2743285" indent="0">
              <a:buNone/>
              <a:defRPr sz="2000"/>
            </a:lvl7pPr>
            <a:lvl8pPr marL="3200500" indent="0">
              <a:buNone/>
              <a:defRPr sz="2000"/>
            </a:lvl8pPr>
            <a:lvl9pPr marL="3657714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14" indent="0">
              <a:buNone/>
              <a:defRPr sz="1400"/>
            </a:lvl2pPr>
            <a:lvl3pPr marL="914428" indent="0">
              <a:buNone/>
              <a:defRPr sz="1200"/>
            </a:lvl3pPr>
            <a:lvl4pPr marL="1371643" indent="0">
              <a:buNone/>
              <a:defRPr sz="1000"/>
            </a:lvl4pPr>
            <a:lvl5pPr marL="1828857" indent="0">
              <a:buNone/>
              <a:defRPr sz="1000"/>
            </a:lvl5pPr>
            <a:lvl6pPr marL="2286071" indent="0">
              <a:buNone/>
              <a:defRPr sz="1000"/>
            </a:lvl6pPr>
            <a:lvl7pPr marL="2743285" indent="0">
              <a:buNone/>
              <a:defRPr sz="1000"/>
            </a:lvl7pPr>
            <a:lvl8pPr marL="3200500" indent="0">
              <a:buNone/>
              <a:defRPr sz="1000"/>
            </a:lvl8pPr>
            <a:lvl9pPr marL="3657714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77B66-3BC2-4C8F-810A-8182433B5C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02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77B66-3BC2-4C8F-810A-8182433B5C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17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91F2F69-78D6-40B6-835B-763EC4DF90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" t="-1" b="608"/>
          <a:stretch/>
        </p:blipFill>
        <p:spPr>
          <a:xfrm>
            <a:off x="0" y="397"/>
            <a:ext cx="12192000" cy="6854574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2B2B49DD-12A0-4314-B8AC-6850C9581A5C}"/>
              </a:ext>
            </a:extLst>
          </p:cNvPr>
          <p:cNvSpPr/>
          <p:nvPr userDrawn="1"/>
        </p:nvSpPr>
        <p:spPr>
          <a:xfrm>
            <a:off x="-14911" y="-3030"/>
            <a:ext cx="12221822" cy="6861030"/>
          </a:xfrm>
          <a:prstGeom prst="rect">
            <a:avLst/>
          </a:prstGeom>
          <a:solidFill>
            <a:srgbClr val="FFFFFF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AA5B43-BCA1-48DB-9E46-7A56C674F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29" y="905601"/>
            <a:ext cx="3975341" cy="1187629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571FE4F-A620-407D-A2A8-23A342B264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428" y="2428240"/>
            <a:ext cx="3975341" cy="4213531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56A8008-3E33-4865-9E19-7EED7129D9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91" y="114444"/>
            <a:ext cx="527945" cy="5619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A911A29-9F7C-4284-94CE-7CE347A11E5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8996" y="3030"/>
            <a:ext cx="793575" cy="784829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523AA0-667A-4E07-A341-CD8551075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98594" y="6422072"/>
            <a:ext cx="408317" cy="365125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rgbClr val="095693"/>
                </a:solidFill>
              </a:defRPr>
            </a:lvl1pPr>
          </a:lstStyle>
          <a:p>
            <a:fld id="{E17EDC4F-3708-4609-99B3-60F3412AB3F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1584FEE-9BA3-42C2-BE35-5BED4F9A64A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87913" y="905601"/>
            <a:ext cx="7164387" cy="285359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BD0228F1-FF84-48C2-AF2A-836A296C545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887912" y="3876942"/>
            <a:ext cx="7164387" cy="285359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39772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77B66-3BC2-4C8F-810A-8182433B5C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77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EC961-6815-402A-AC66-CDA2C2697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5ED23F-5581-4B2A-8B35-16ADF1253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0FE633-CE3C-4DBF-B161-BA7BFE11F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9579BC-547B-462B-B7CD-8B590342E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77B66-3BC2-4C8F-810A-8182433B5C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6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A590F-0047-43F5-A8A3-4DC1D5893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12EBDC-64B8-46F1-9460-A9E9A1D60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E772AB-F258-47EE-B801-227DEE6CA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937BFA-8CBA-4394-B5A4-4D2238FE7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77B66-3BC2-4C8F-810A-8182433B5C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29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05030" y="1281199"/>
            <a:ext cx="698194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05030" y="3790195"/>
            <a:ext cx="698194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B0655-7B49-4D81-8B53-236EA9EA1060}" type="slidenum">
              <a:rPr lang="en-ID" smtClean="0"/>
              <a:pPr/>
              <a:t>‹#›</a:t>
            </a:fld>
            <a:endParaRPr lang="en-ID"/>
          </a:p>
        </p:txBody>
      </p:sp>
      <p:pic>
        <p:nvPicPr>
          <p:cNvPr id="9" name="Picture 2" descr="https://cegahstunting.id/wp-content/uploads/2018/01/Logo-1000-HPK-2013-10-21.png">
            <a:extLst>
              <a:ext uri="{FF2B5EF4-FFF2-40B4-BE49-F238E27FC236}">
                <a16:creationId xmlns:a16="http://schemas.microsoft.com/office/drawing/2014/main" id="{F3D4D9D6-CA41-4425-A7CC-77A45BD135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121" y="221021"/>
            <a:ext cx="992892" cy="62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50B92B-68C9-478F-ADF5-96A99A91596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764" y="207373"/>
            <a:ext cx="1186610" cy="619015"/>
          </a:xfrm>
          <a:prstGeom prst="rect">
            <a:avLst/>
          </a:prstGeom>
        </p:spPr>
      </p:pic>
      <p:pic>
        <p:nvPicPr>
          <p:cNvPr id="11" name="Picture 6" descr="E:\Yanuar\Dropbox\Kerjaan\ppt_template_bappenas_newLogo\logo_Bappenas-01.png">
            <a:extLst>
              <a:ext uri="{FF2B5EF4-FFF2-40B4-BE49-F238E27FC236}">
                <a16:creationId xmlns:a16="http://schemas.microsoft.com/office/drawing/2014/main" id="{1848FD5A-4F84-44C4-9A75-93728132EFF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" y="397"/>
            <a:ext cx="2492366" cy="98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8763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B0655-7B49-4D81-8B53-236EA9EA106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68427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B0655-7B49-4D81-8B53-236EA9EA1060}" type="slidenum">
              <a:rPr lang="en-ID" smtClean="0"/>
              <a:t>‹#›</a:t>
            </a:fld>
            <a:endParaRPr lang="en-ID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9EAA09-26C8-4924-9A2F-1C6E304CC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89" y="60097"/>
            <a:ext cx="814327" cy="47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9853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B0655-7B49-4D81-8B53-236EA9EA1060}" type="slidenum">
              <a:rPr lang="en-ID" smtClean="0"/>
              <a:t>‹#›</a:t>
            </a:fld>
            <a:endParaRPr lang="en-ID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FCBA252-1C8C-4E7F-AE56-03B6B563B9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89" y="60097"/>
            <a:ext cx="814327" cy="47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200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B0655-7B49-4D81-8B53-236EA9EA1060}" type="slidenum">
              <a:rPr lang="en-ID" smtClean="0"/>
              <a:t>‹#›</a:t>
            </a:fld>
            <a:endParaRPr lang="en-ID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6B1B414-67EB-4D79-A771-89C77D4B60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89" y="60097"/>
            <a:ext cx="814327" cy="47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0572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B0655-7B49-4D81-8B53-236EA9EA1060}" type="slidenum">
              <a:rPr lang="en-ID" smtClean="0"/>
              <a:t>‹#›</a:t>
            </a:fld>
            <a:endParaRPr lang="en-ID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DBA51F-E23A-4C4F-B0A5-91DD2187DD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89" y="60097"/>
            <a:ext cx="814327" cy="47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4407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B0655-7B49-4D81-8B53-236EA9EA1060}" type="slidenum">
              <a:rPr lang="en-ID" smtClean="0"/>
              <a:t>‹#›</a:t>
            </a:fld>
            <a:endParaRPr lang="en-ID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AA9A6B-88FD-40A4-802D-92FF71F2C1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89" y="60097"/>
            <a:ext cx="814327" cy="47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652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379BE6E-2A62-4BA6-A439-45F606A6E8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" r="1"/>
          <a:stretch/>
        </p:blipFill>
        <p:spPr>
          <a:xfrm>
            <a:off x="0" y="0"/>
            <a:ext cx="12192000" cy="269887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2463A86-03E0-4C9B-88DB-F9E5810255EF}"/>
              </a:ext>
            </a:extLst>
          </p:cNvPr>
          <p:cNvSpPr/>
          <p:nvPr userDrawn="1"/>
        </p:nvSpPr>
        <p:spPr>
          <a:xfrm>
            <a:off x="0" y="-3030"/>
            <a:ext cx="12192000" cy="2698871"/>
          </a:xfrm>
          <a:prstGeom prst="rect">
            <a:avLst/>
          </a:prstGeom>
          <a:solidFill>
            <a:srgbClr val="FFFFFF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7CE1CD76-A8E9-49AE-B99D-8F734EF80F40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11798594" y="6422072"/>
            <a:ext cx="408317" cy="365125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rgbClr val="095693"/>
                </a:solidFill>
              </a:defRPr>
            </a:lvl1pPr>
          </a:lstStyle>
          <a:p>
            <a:fld id="{E17EDC4F-3708-4609-99B3-60F3412AB3F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26D161-871C-42A4-AA3B-662A6FFFFB86}"/>
              </a:ext>
            </a:extLst>
          </p:cNvPr>
          <p:cNvSpPr>
            <a:spLocks noGrp="1"/>
          </p:cNvSpPr>
          <p:nvPr userDrawn="1">
            <p:ph sz="quarter" idx="14"/>
          </p:nvPr>
        </p:nvSpPr>
        <p:spPr>
          <a:xfrm>
            <a:off x="106362" y="2773363"/>
            <a:ext cx="11979276" cy="401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8E968F0-059C-4CD8-9BC1-25D91BB1813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15" y="319853"/>
            <a:ext cx="646510" cy="6882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7BED621-F10A-4765-B235-DBBDB057554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8682" y="205573"/>
            <a:ext cx="926987" cy="9167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E07BB8-FBCD-4E83-8808-1DD90BBE99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159140" y="205631"/>
            <a:ext cx="9339934" cy="1044436"/>
          </a:xfrm>
        </p:spPr>
        <p:txBody>
          <a:bodyPr>
            <a:normAutofit/>
          </a:bodyPr>
          <a:lstStyle>
            <a:lvl1pPr algn="ctr">
              <a:defRPr sz="2800" b="1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40DCB4B-1759-4ADF-8280-1157BC0A6ED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1615440" y="1330325"/>
            <a:ext cx="7406640" cy="1044575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n-lt"/>
              </a:defRPr>
            </a:lvl1pPr>
            <a:lvl2pPr>
              <a:defRPr sz="18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400">
                <a:solidFill>
                  <a:schemeClr val="bg1"/>
                </a:solidFill>
                <a:latin typeface="+mn-lt"/>
              </a:defRPr>
            </a:lvl4pPr>
            <a:lvl5pPr>
              <a:defRPr sz="14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15394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B0655-7B49-4D81-8B53-236EA9EA1060}" type="slidenum">
              <a:rPr lang="en-ID" smtClean="0"/>
              <a:t>‹#›</a:t>
            </a:fld>
            <a:endParaRPr lang="en-ID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F209D9-3991-4264-BCE7-6A1774C7F1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89" y="60097"/>
            <a:ext cx="814327" cy="47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2551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B0655-7B49-4D81-8B53-236EA9EA1060}" type="slidenum">
              <a:rPr lang="en-ID" smtClean="0"/>
              <a:t>‹#›</a:t>
            </a:fld>
            <a:endParaRPr lang="en-ID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B3A09CC-564C-4EF7-8777-F85C9F97A8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89" y="60097"/>
            <a:ext cx="814327" cy="47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0068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B0655-7B49-4D81-8B53-236EA9EA1060}" type="slidenum">
              <a:rPr lang="en-ID" smtClean="0"/>
              <a:t>‹#›</a:t>
            </a:fld>
            <a:endParaRPr lang="en-ID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146E2F-E523-494A-AB13-BED37CF51A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89" y="60097"/>
            <a:ext cx="814327" cy="47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5191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B0655-7B49-4D81-8B53-236EA9EA1060}" type="slidenum">
              <a:rPr lang="en-ID" smtClean="0"/>
              <a:t>‹#›</a:t>
            </a:fld>
            <a:endParaRPr lang="en-ID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D45E7C-17B5-43BF-B03A-268C9658C5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89" y="60097"/>
            <a:ext cx="814327" cy="47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8750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E227C008-7BEB-4B9E-9FCE-FEAF6EC28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98594" y="6422072"/>
            <a:ext cx="408317" cy="365125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rgbClr val="095693"/>
                </a:solidFill>
              </a:defRPr>
            </a:lvl1pPr>
          </a:lstStyle>
          <a:p>
            <a:fld id="{E17EDC4F-3708-4609-99B3-60F3412AB3F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6E87DD0-9DE6-4D77-B88B-5279DE40BC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86"/>
            <a:ext cx="926987" cy="9167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14AF0C-380B-4230-A31F-74B48BE98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181" y="205573"/>
            <a:ext cx="9816862" cy="916772"/>
          </a:xfrm>
        </p:spPr>
        <p:txBody>
          <a:bodyPr>
            <a:normAutofit/>
          </a:bodyPr>
          <a:lstStyle>
            <a:lvl1pPr algn="ctr">
              <a:defRPr sz="2800" b="1">
                <a:solidFill>
                  <a:srgbClr val="095693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7F5439-13DB-48D6-BDAE-BCADAB56A9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5750"/>
            <a:ext cx="12192000" cy="1492250"/>
          </a:xfrm>
          <a:prstGeom prst="rect">
            <a:avLst/>
          </a:prstGeom>
        </p:spPr>
      </p:pic>
      <p:pic>
        <p:nvPicPr>
          <p:cNvPr id="7" name="Picture 2" descr="https://cegahstunting.id/wp-content/uploads/2018/01/Logo-1000-HPK-2013-10-21.png">
            <a:extLst>
              <a:ext uri="{FF2B5EF4-FFF2-40B4-BE49-F238E27FC236}">
                <a16:creationId xmlns:a16="http://schemas.microsoft.com/office/drawing/2014/main" id="{B3D71BFA-1262-46B7-908E-F6EADA8995A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9858" y="151407"/>
            <a:ext cx="1081389" cy="68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2837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35BC435-550A-4114-ACB5-6163AAB916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06192"/>
            <a:ext cx="12192000" cy="1251808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F92DDF0C-484F-4C86-9899-CBE760CCF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08959" y="6565066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6929D8-F35C-4E6B-B9BC-FF173AFA7670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8" name="Picture 3" descr="E:\Yanuar\Dropbox\Kerjaan\ppt_template_bappenas_newLogo\logo_Bappenas2-01.png">
            <a:extLst>
              <a:ext uri="{FF2B5EF4-FFF2-40B4-BE49-F238E27FC236}">
                <a16:creationId xmlns:a16="http://schemas.microsoft.com/office/drawing/2014/main" id="{DA49A9AF-144C-4780-931B-066EC0DE0B3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605" y="132347"/>
            <a:ext cx="807889" cy="78248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28394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hart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85918B0-8526-480A-8A4C-6B32B1C8E9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42810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2463A86-03E0-4C9B-88DB-F9E5810255EF}"/>
              </a:ext>
            </a:extLst>
          </p:cNvPr>
          <p:cNvSpPr/>
          <p:nvPr userDrawn="1"/>
        </p:nvSpPr>
        <p:spPr>
          <a:xfrm>
            <a:off x="0" y="-19111"/>
            <a:ext cx="12192000" cy="3447218"/>
          </a:xfrm>
          <a:prstGeom prst="rect">
            <a:avLst/>
          </a:prstGeom>
          <a:solidFill>
            <a:srgbClr val="FFFFFF">
              <a:alpha val="1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7CE1CD76-A8E9-49AE-B99D-8F734EF80F40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11798594" y="6422072"/>
            <a:ext cx="408317" cy="365125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rgbClr val="095693"/>
                </a:solidFill>
              </a:defRPr>
            </a:lvl1pPr>
          </a:lstStyle>
          <a:p>
            <a:fld id="{E17EDC4F-3708-4609-99B3-60F3412AB3F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8E968F0-059C-4CD8-9BC1-25D91BB1813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15" y="319853"/>
            <a:ext cx="646510" cy="6882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7BED621-F10A-4765-B235-DBBDB057554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8682" y="205573"/>
            <a:ext cx="926987" cy="9167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E07BB8-FBCD-4E83-8808-1DD90BBE99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159140" y="205631"/>
            <a:ext cx="9339934" cy="1044436"/>
          </a:xfrm>
        </p:spPr>
        <p:txBody>
          <a:bodyPr>
            <a:normAutofit/>
          </a:bodyPr>
          <a:lstStyle>
            <a:lvl1pPr algn="ctr">
              <a:defRPr sz="2800" b="1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40DCB4B-1759-4ADF-8280-1157BC0A6ED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1615440" y="1330325"/>
            <a:ext cx="7406640" cy="1829564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n-lt"/>
              </a:defRPr>
            </a:lvl1pPr>
            <a:lvl2pPr>
              <a:defRPr sz="18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400">
                <a:solidFill>
                  <a:schemeClr val="bg1"/>
                </a:solidFill>
                <a:latin typeface="+mn-lt"/>
              </a:defRPr>
            </a:lvl4pPr>
            <a:lvl5pPr>
              <a:defRPr sz="14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D3631BA6-64A7-4684-8D4C-B1E2B9AEC802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152718" y="3427413"/>
            <a:ext cx="5892800" cy="3359150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Chart Placeholder 4">
            <a:extLst>
              <a:ext uri="{FF2B5EF4-FFF2-40B4-BE49-F238E27FC236}">
                <a16:creationId xmlns:a16="http://schemas.microsoft.com/office/drawing/2014/main" id="{ACD4D9FF-C0CF-47D6-B070-C90353DCD524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6156960" y="3427413"/>
            <a:ext cx="5892800" cy="33591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748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harts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11AE5811-FC79-4D99-9C92-0890DDDB9EE6}"/>
              </a:ext>
            </a:extLst>
          </p:cNvPr>
          <p:cNvGrpSpPr/>
          <p:nvPr userDrawn="1"/>
        </p:nvGrpSpPr>
        <p:grpSpPr>
          <a:xfrm>
            <a:off x="0" y="0"/>
            <a:ext cx="4927600" cy="3193505"/>
            <a:chOff x="0" y="0"/>
            <a:chExt cx="4927600" cy="319350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7A28BCC-4B6A-4F70-9915-1648AAD8C77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3" r="1"/>
            <a:stretch/>
          </p:blipFill>
          <p:spPr>
            <a:xfrm>
              <a:off x="0" y="0"/>
              <a:ext cx="4927600" cy="3193505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18631C6-8E03-4331-91D5-9C6F651AF30A}"/>
                </a:ext>
              </a:extLst>
            </p:cNvPr>
            <p:cNvSpPr/>
            <p:nvPr userDrawn="1"/>
          </p:nvSpPr>
          <p:spPr>
            <a:xfrm>
              <a:off x="0" y="0"/>
              <a:ext cx="4927600" cy="3193505"/>
            </a:xfrm>
            <a:prstGeom prst="rect">
              <a:avLst/>
            </a:prstGeom>
            <a:solidFill>
              <a:srgbClr val="FFFFFF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40BEABE9-9980-43E4-92F4-F380DC2551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91" y="114444"/>
            <a:ext cx="527945" cy="5619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13FECB5-7A6A-484D-A81F-DEA1D911EE0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8996" y="3030"/>
            <a:ext cx="793575" cy="784829"/>
          </a:xfrm>
          <a:prstGeom prst="rect">
            <a:avLst/>
          </a:prstGeom>
        </p:spPr>
      </p:pic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1E17BEA7-CED0-4C27-9721-94B42204B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98594" y="6422072"/>
            <a:ext cx="408317" cy="365125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rgbClr val="095693"/>
                </a:solidFill>
              </a:defRPr>
            </a:lvl1pPr>
          </a:lstStyle>
          <a:p>
            <a:fld id="{E17EDC4F-3708-4609-99B3-60F3412AB3F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744683-ACAF-4EFD-BD43-1EF2D4E98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29" y="278035"/>
            <a:ext cx="3969171" cy="2389099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309C-AEA0-4715-8B03-1E8FBF369E7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428" y="3307948"/>
            <a:ext cx="4858171" cy="34357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26504192-80AB-47BC-BD72-AF8F273D8F1C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394325" y="364172"/>
            <a:ext cx="6727825" cy="3030537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Chart Placeholder 5">
            <a:extLst>
              <a:ext uri="{FF2B5EF4-FFF2-40B4-BE49-F238E27FC236}">
                <a16:creationId xmlns:a16="http://schemas.microsoft.com/office/drawing/2014/main" id="{40E9C968-CB03-4E7F-92C5-D232CAD0E8E7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5394921" y="3463291"/>
            <a:ext cx="6727825" cy="303053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412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Horizontal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8DB8071-5574-4719-9F5C-1CC8536B9C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"/>
          <a:stretch/>
        </p:blipFill>
        <p:spPr>
          <a:xfrm>
            <a:off x="0" y="0"/>
            <a:ext cx="12192000" cy="1273916"/>
          </a:xfrm>
          <a:prstGeom prst="rect">
            <a:avLst/>
          </a:prstGeom>
        </p:spPr>
      </p:pic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E227C008-7BEB-4B9E-9FCE-FEAF6EC28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98594" y="6422072"/>
            <a:ext cx="408317" cy="365125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rgbClr val="095693"/>
                </a:solidFill>
              </a:defRPr>
            </a:lvl1pPr>
          </a:lstStyle>
          <a:p>
            <a:fld id="{E17EDC4F-3708-4609-99B3-60F3412AB3F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5D5D24-D8F3-4D71-BBCF-9F6729A55BB3}"/>
              </a:ext>
            </a:extLst>
          </p:cNvPr>
          <p:cNvSpPr/>
          <p:nvPr userDrawn="1"/>
        </p:nvSpPr>
        <p:spPr>
          <a:xfrm>
            <a:off x="0" y="0"/>
            <a:ext cx="12192000" cy="1273916"/>
          </a:xfrm>
          <a:prstGeom prst="rect">
            <a:avLst/>
          </a:prstGeom>
          <a:solidFill>
            <a:srgbClr val="FFFFFF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6E87DD0-9DE6-4D77-B88B-5279DE40BCB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8682" y="205573"/>
            <a:ext cx="926987" cy="9167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14AF0C-380B-4230-A31F-74B48BE98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181" y="205572"/>
            <a:ext cx="9816862" cy="1068343"/>
          </a:xfrm>
        </p:spPr>
        <p:txBody>
          <a:bodyPr>
            <a:normAutofit/>
          </a:bodyPr>
          <a:lstStyle>
            <a:lvl1pPr algn="ctr">
              <a:defRPr sz="2800" b="1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65A83E-88C8-4AF7-9360-DFF01E58D79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1438" y="1402079"/>
            <a:ext cx="5938214" cy="53844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78B460FD-072F-4CA6-B587-B3A10B005BC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82349" y="1402079"/>
            <a:ext cx="5938213" cy="53844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12586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Vertical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92FEC7B-FD31-43B8-BA6C-BCD0E451F1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4"/>
          <a:stretch/>
        </p:blipFill>
        <p:spPr>
          <a:xfrm>
            <a:off x="-69654" y="-1"/>
            <a:ext cx="12261653" cy="687288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CE2B119-EF22-4DCB-A211-5A3180EBE4CA}"/>
              </a:ext>
            </a:extLst>
          </p:cNvPr>
          <p:cNvSpPr/>
          <p:nvPr userDrawn="1"/>
        </p:nvSpPr>
        <p:spPr>
          <a:xfrm>
            <a:off x="-69654" y="-17914"/>
            <a:ext cx="12276565" cy="6872884"/>
          </a:xfrm>
          <a:prstGeom prst="rect">
            <a:avLst/>
          </a:prstGeom>
          <a:solidFill>
            <a:srgbClr val="FFFFFF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A911A29-9F7C-4284-94CE-7CE347A11E5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8996" y="3030"/>
            <a:ext cx="793575" cy="784829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523AA0-667A-4E07-A341-CD8551075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98594" y="6422072"/>
            <a:ext cx="408317" cy="365125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rgbClr val="095693"/>
                </a:solidFill>
              </a:defRPr>
            </a:lvl1pPr>
          </a:lstStyle>
          <a:p>
            <a:fld id="{E17EDC4F-3708-4609-99B3-60F3412AB3F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AA5B43-BCA1-48DB-9E46-7A56C674F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591" y="1231360"/>
            <a:ext cx="1956141" cy="2205081"/>
          </a:xfrm>
        </p:spPr>
        <p:txBody>
          <a:bodyPr>
            <a:noAutofit/>
          </a:bodyPr>
          <a:lstStyle>
            <a:lvl1pPr algn="l">
              <a:defRPr sz="2800" b="1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7FB8E3-C513-4728-9760-21A8B2A2F26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71838" y="346075"/>
            <a:ext cx="8850312" cy="30908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BAEC4618-A240-4D2D-A5D3-2D0ACF6D2FA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271838" y="3561128"/>
            <a:ext cx="8850312" cy="30908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5445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E227C008-7BEB-4B9E-9FCE-FEAF6EC28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98594" y="6422072"/>
            <a:ext cx="408317" cy="365125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rgbClr val="095693"/>
                </a:solidFill>
              </a:defRPr>
            </a:lvl1pPr>
          </a:lstStyle>
          <a:p>
            <a:fld id="{E17EDC4F-3708-4609-99B3-60F3412AB3F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D61A752-D4D9-4F76-A11A-CBC1956B9E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15" y="319853"/>
            <a:ext cx="646510" cy="6882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6E87DD0-9DE6-4D77-B88B-5279DE40BCB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8682" y="205573"/>
            <a:ext cx="926987" cy="9167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14AF0C-380B-4230-A31F-74B48BE98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181" y="205573"/>
            <a:ext cx="9816862" cy="916772"/>
          </a:xfrm>
        </p:spPr>
        <p:txBody>
          <a:bodyPr>
            <a:normAutofit/>
          </a:bodyPr>
          <a:lstStyle>
            <a:lvl1pPr algn="ctr">
              <a:defRPr sz="2800" b="1">
                <a:solidFill>
                  <a:srgbClr val="095693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7F5439-13DB-48D6-BDAE-BCADAB56A9D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5750"/>
            <a:ext cx="12192000" cy="149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279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14" indent="0" algn="ctr">
              <a:buNone/>
              <a:defRPr sz="2000"/>
            </a:lvl2pPr>
            <a:lvl3pPr marL="914428" indent="0" algn="ctr">
              <a:buNone/>
              <a:defRPr sz="1800"/>
            </a:lvl3pPr>
            <a:lvl4pPr marL="1371643" indent="0" algn="ctr">
              <a:buNone/>
              <a:defRPr sz="1600"/>
            </a:lvl4pPr>
            <a:lvl5pPr marL="1828857" indent="0" algn="ctr">
              <a:buNone/>
              <a:defRPr sz="1600"/>
            </a:lvl5pPr>
            <a:lvl6pPr marL="2286071" indent="0" algn="ctr">
              <a:buNone/>
              <a:defRPr sz="1600"/>
            </a:lvl6pPr>
            <a:lvl7pPr marL="2743285" indent="0" algn="ctr">
              <a:buNone/>
              <a:defRPr sz="1600"/>
            </a:lvl7pPr>
            <a:lvl8pPr marL="3200500" indent="0" algn="ctr">
              <a:buNone/>
              <a:defRPr sz="1600"/>
            </a:lvl8pPr>
            <a:lvl9pPr marL="3657714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77B66-3BC2-4C8F-810A-8182433B5C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66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8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D2F1FF-B22F-49E3-88FF-69A8813B5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A00EBC-2D12-4694-B9A0-080FCC8AB9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7445B3-FB0B-4C37-85F5-226BDECB39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C48F07-A2F8-4E5A-83D7-72F86B243B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E13BF-9345-4AF9-909E-12E79EFF2A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4F34B-7969-4253-974F-5B9E83F37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124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77B66-3BC2-4C8F-810A-8182433B5C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596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hdr="0" ftr="0" dt="0"/>
  <p:txStyles>
    <p:titleStyle>
      <a:lvl1pPr algn="l" defTabSz="91442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8" indent="-228608" algn="l" defTabSz="91442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22" indent="-228608" algn="l" defTabSz="9144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36" indent="-228608" algn="l" defTabSz="9144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50" indent="-228608" algn="l" defTabSz="9144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65" indent="-228608" algn="l" defTabSz="9144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79" indent="-228608" algn="l" defTabSz="9144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93" indent="-228608" algn="l" defTabSz="9144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07" indent="-228608" algn="l" defTabSz="9144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22" indent="-228608" algn="l" defTabSz="9144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4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8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43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57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71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85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00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14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B0655-7B49-4D81-8B53-236EA9EA106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65781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51" r:id="rId12"/>
    <p:sldLayoutId id="2147483752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4B8DCA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832B03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832B03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832B03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832B03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832B03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34.jpe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jpe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E058C5-6F2A-4C78-A082-5A5160E45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B0655-7B49-4D81-8B53-236EA9EA1060}" type="slidenum">
              <a:rPr lang="en-ID" smtClean="0"/>
              <a:pPr/>
              <a:t>1</a:t>
            </a:fld>
            <a:endParaRPr lang="en-ID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01915FF-8B1E-4E94-AAD8-169A254AE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5078" y="2054847"/>
            <a:ext cx="9944805" cy="1306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3503" tIns="56751" rIns="113503" bIns="56751" anchor="ctr"/>
          <a:lstStyle/>
          <a:p>
            <a:pPr algn="ctr" defTabSz="1083720">
              <a:spcBef>
                <a:spcPts val="300"/>
              </a:spcBef>
              <a:spcAft>
                <a:spcPts val="300"/>
              </a:spcAft>
              <a:defRPr/>
            </a:pPr>
            <a:r>
              <a:rPr lang="id-ID" sz="2800" b="1" dirty="0">
                <a:latin typeface="Arial" panose="020B0604020202020204" pitchFamily="34" charset="0"/>
                <a:cs typeface="Arial" panose="020B0604020202020204" pitchFamily="34" charset="0"/>
              </a:rPr>
              <a:t>Penguatan Koordinasi Perencanaan Lintas Sektor dalam Upaya Penurunan </a:t>
            </a:r>
            <a:r>
              <a:rPr lang="id-ID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Stunting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8231742-ACB7-4E3C-9FDE-29F80333E6EB}"/>
              </a:ext>
            </a:extLst>
          </p:cNvPr>
          <p:cNvSpPr txBox="1">
            <a:spLocks/>
          </p:cNvSpPr>
          <p:nvPr/>
        </p:nvSpPr>
        <p:spPr>
          <a:xfrm>
            <a:off x="2755017" y="4265474"/>
            <a:ext cx="6681965" cy="695996"/>
          </a:xfrm>
          <a:prstGeom prst="rect">
            <a:avLst/>
          </a:prstGeom>
        </p:spPr>
        <p:txBody>
          <a:bodyPr lIns="113503" tIns="56751" rIns="113503" bIns="56751">
            <a:noAutofit/>
          </a:bodyPr>
          <a:lstStyle>
            <a:lvl1pPr marL="456709" indent="-456709" algn="l" defTabSz="12178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89535" indent="-380590" algn="l" defTabSz="12178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2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2362" indent="-304472" algn="l" defTabSz="12178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1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1306" indent="-304472" algn="l" defTabSz="12178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0251" indent="-304472" algn="l" defTabSz="12178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49196" indent="-304472" algn="l" defTabSz="12178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8140" indent="-304472" algn="l" defTabSz="12178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7085" indent="-304472" algn="l" defTabSz="12178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6030" indent="-304472" algn="l" defTabSz="12178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1601" indent="-541601" algn="ctr">
              <a:spcBef>
                <a:spcPts val="711"/>
              </a:spcBef>
              <a:buNone/>
              <a:defRPr/>
            </a:pPr>
            <a:r>
              <a:rPr lang="en-US" sz="1600" b="1" noProof="1"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Direktorat Kesehatan dan Gizi Masyarakat</a:t>
            </a:r>
            <a:r>
              <a:rPr lang="en-US" sz="1600" noProof="1"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,</a:t>
            </a:r>
            <a:endParaRPr lang="id-ID" sz="1600" noProof="1">
              <a:latin typeface="Arial" panose="020B0604020202020204" pitchFamily="34" charset="0"/>
              <a:ea typeface="Cambria" charset="0"/>
              <a:cs typeface="Arial" panose="020B0604020202020204" pitchFamily="34" charset="0"/>
            </a:endParaRPr>
          </a:p>
          <a:p>
            <a:pPr marL="541601" indent="-541601" algn="ctr">
              <a:spcBef>
                <a:spcPts val="0"/>
              </a:spcBef>
              <a:buNone/>
              <a:defRPr/>
            </a:pPr>
            <a:r>
              <a:rPr lang="id-ID" sz="1600" noProof="1"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Kementerian PPN/Bappenas</a:t>
            </a:r>
          </a:p>
        </p:txBody>
      </p:sp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CFF85582-5A2D-48BA-9450-CE52CE39BD1A}"/>
              </a:ext>
            </a:extLst>
          </p:cNvPr>
          <p:cNvSpPr/>
          <p:nvPr/>
        </p:nvSpPr>
        <p:spPr>
          <a:xfrm>
            <a:off x="2167687" y="5842916"/>
            <a:ext cx="7856624" cy="695996"/>
          </a:xfrm>
          <a:prstGeom prst="roundRect">
            <a:avLst>
              <a:gd name="adj" fmla="val 8583"/>
            </a:avLst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547" tIns="53271" rIns="106547" bIns="53271" anchor="ctr"/>
          <a:lstStyle/>
          <a:p>
            <a:pPr algn="ctr"/>
            <a:r>
              <a:rPr lang="id-ID" sz="12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2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Oktober 2020</a:t>
            </a:r>
            <a:endParaRPr lang="id-ID" sz="12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734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D361C3-6AA8-4C10-AD26-94DEAF75B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929D8-F35C-4E6B-B9BC-FF173AFA7670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D9343D1E-EB34-42A5-BC2F-B1A11CED47B6}"/>
              </a:ext>
            </a:extLst>
          </p:cNvPr>
          <p:cNvSpPr txBox="1">
            <a:spLocks/>
          </p:cNvSpPr>
          <p:nvPr/>
        </p:nvSpPr>
        <p:spPr>
          <a:xfrm>
            <a:off x="9508959" y="65650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B6929D8-F35C-4E6B-B9BC-FF173AFA7670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DE2B37-3B94-4FD7-89CE-C3515961C4C0}"/>
              </a:ext>
            </a:extLst>
          </p:cNvPr>
          <p:cNvSpPr txBox="1"/>
          <p:nvPr/>
        </p:nvSpPr>
        <p:spPr>
          <a:xfrm>
            <a:off x="958196" y="1250985"/>
            <a:ext cx="5491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600" b="1" dirty="0">
                <a:latin typeface="Arial" panose="020B0604020202020204" pitchFamily="34" charset="0"/>
                <a:cs typeface="Arial" panose="020B0604020202020204" pitchFamily="34" charset="0"/>
              </a:rPr>
              <a:t>Transfer ke Daerah dan Dana Desa Untuk Pelaksanaan Kegiatan Intervensi Pencegahan </a:t>
            </a:r>
            <a:r>
              <a:rPr lang="id-ID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Stunting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EB3C83-7EA0-4B33-888F-E35EAE1F0C82}"/>
              </a:ext>
            </a:extLst>
          </p:cNvPr>
          <p:cNvSpPr txBox="1"/>
          <p:nvPr/>
        </p:nvSpPr>
        <p:spPr>
          <a:xfrm>
            <a:off x="729501" y="1899531"/>
            <a:ext cx="56462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id-ID" sz="1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(Permenkeu No. 61/PMK.07/2019)</a:t>
            </a:r>
            <a:endParaRPr lang="en-ID" sz="1400" b="1" i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Elbow Connector 154">
            <a:extLst>
              <a:ext uri="{FF2B5EF4-FFF2-40B4-BE49-F238E27FC236}">
                <a16:creationId xmlns:a16="http://schemas.microsoft.com/office/drawing/2014/main" id="{02063A89-84BD-48E5-872F-BF3794E40EB6}"/>
              </a:ext>
            </a:extLst>
          </p:cNvPr>
          <p:cNvCxnSpPr>
            <a:cxnSpLocks/>
            <a:stCxn id="13" idx="0"/>
            <a:endCxn id="10" idx="1"/>
          </p:cNvCxnSpPr>
          <p:nvPr/>
        </p:nvCxnSpPr>
        <p:spPr>
          <a:xfrm rot="5400000" flipH="1" flipV="1">
            <a:off x="1241863" y="3400620"/>
            <a:ext cx="619003" cy="669830"/>
          </a:xfrm>
          <a:prstGeom prst="bentConnector2">
            <a:avLst/>
          </a:prstGeom>
          <a:ln w="12700">
            <a:solidFill>
              <a:schemeClr val="bg1">
                <a:lumMod val="8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lbow Connector 156">
            <a:extLst>
              <a:ext uri="{FF2B5EF4-FFF2-40B4-BE49-F238E27FC236}">
                <a16:creationId xmlns:a16="http://schemas.microsoft.com/office/drawing/2014/main" id="{3E9D35EE-F790-462E-BE99-A6221286FE7F}"/>
              </a:ext>
            </a:extLst>
          </p:cNvPr>
          <p:cNvCxnSpPr>
            <a:cxnSpLocks/>
            <a:stCxn id="13" idx="4"/>
            <a:endCxn id="12" idx="1"/>
          </p:cNvCxnSpPr>
          <p:nvPr/>
        </p:nvCxnSpPr>
        <p:spPr>
          <a:xfrm rot="16200000" flipH="1">
            <a:off x="1193097" y="5036531"/>
            <a:ext cx="716535" cy="669830"/>
          </a:xfrm>
          <a:prstGeom prst="bentConnector2">
            <a:avLst/>
          </a:prstGeom>
          <a:ln w="12700">
            <a:solidFill>
              <a:schemeClr val="bg1">
                <a:lumMod val="8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AF222DA-BAC6-4E29-BFED-C34022E6F777}"/>
              </a:ext>
            </a:extLst>
          </p:cNvPr>
          <p:cNvCxnSpPr>
            <a:cxnSpLocks/>
            <a:endCxn id="11" idx="1"/>
          </p:cNvCxnSpPr>
          <p:nvPr/>
        </p:nvCxnSpPr>
        <p:spPr>
          <a:xfrm flipV="1">
            <a:off x="1484321" y="4531820"/>
            <a:ext cx="401958" cy="53684"/>
          </a:xfrm>
          <a:prstGeom prst="straightConnector1">
            <a:avLst/>
          </a:prstGeom>
          <a:ln w="12700">
            <a:solidFill>
              <a:schemeClr val="bg1">
                <a:lumMod val="8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146">
            <a:extLst>
              <a:ext uri="{FF2B5EF4-FFF2-40B4-BE49-F238E27FC236}">
                <a16:creationId xmlns:a16="http://schemas.microsoft.com/office/drawing/2014/main" id="{F8AF8E49-7239-4D68-ADF5-E1CE7F41C73A}"/>
              </a:ext>
            </a:extLst>
          </p:cNvPr>
          <p:cNvSpPr/>
          <p:nvPr/>
        </p:nvSpPr>
        <p:spPr>
          <a:xfrm>
            <a:off x="1886279" y="3114829"/>
            <a:ext cx="1109002" cy="62240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id-ID" dirty="0">
                <a:latin typeface="Arial" panose="020B0604020202020204" pitchFamily="34" charset="0"/>
                <a:cs typeface="Arial" panose="020B0604020202020204" pitchFamily="34" charset="0"/>
              </a:rPr>
              <a:t>DAK Fisik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47">
            <a:extLst>
              <a:ext uri="{FF2B5EF4-FFF2-40B4-BE49-F238E27FC236}">
                <a16:creationId xmlns:a16="http://schemas.microsoft.com/office/drawing/2014/main" id="{042CB952-9D36-4C5F-9C57-F22B4A069035}"/>
              </a:ext>
            </a:extLst>
          </p:cNvPr>
          <p:cNvSpPr/>
          <p:nvPr/>
        </p:nvSpPr>
        <p:spPr>
          <a:xfrm>
            <a:off x="1886279" y="4245402"/>
            <a:ext cx="1109002" cy="572835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id-ID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DAK </a:t>
            </a:r>
          </a:p>
          <a:p>
            <a:pPr algn="ctr"/>
            <a:r>
              <a:rPr lang="id-ID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 Fisik</a:t>
            </a:r>
            <a:endParaRPr lang="en-IN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48">
            <a:extLst>
              <a:ext uri="{FF2B5EF4-FFF2-40B4-BE49-F238E27FC236}">
                <a16:creationId xmlns:a16="http://schemas.microsoft.com/office/drawing/2014/main" id="{58759689-5A4D-49D0-BA90-C5806B59DBFF}"/>
              </a:ext>
            </a:extLst>
          </p:cNvPr>
          <p:cNvSpPr/>
          <p:nvPr/>
        </p:nvSpPr>
        <p:spPr>
          <a:xfrm>
            <a:off x="1886279" y="5443297"/>
            <a:ext cx="1109002" cy="572834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id-ID" dirty="0">
                <a:latin typeface="Arial" panose="020B0604020202020204" pitchFamily="34" charset="0"/>
                <a:cs typeface="Arial" panose="020B0604020202020204" pitchFamily="34" charset="0"/>
              </a:rPr>
              <a:t>Dana Desa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F31133B-F4C8-4937-9300-1D10B6C32987}"/>
              </a:ext>
            </a:extLst>
          </p:cNvPr>
          <p:cNvSpPr/>
          <p:nvPr/>
        </p:nvSpPr>
        <p:spPr>
          <a:xfrm>
            <a:off x="729501" y="4045036"/>
            <a:ext cx="973895" cy="96814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Pentagon 159">
            <a:extLst>
              <a:ext uri="{FF2B5EF4-FFF2-40B4-BE49-F238E27FC236}">
                <a16:creationId xmlns:a16="http://schemas.microsoft.com/office/drawing/2014/main" id="{DD9A2D76-917B-4B1A-81A4-6184E70AADD2}"/>
              </a:ext>
            </a:extLst>
          </p:cNvPr>
          <p:cNvSpPr/>
          <p:nvPr/>
        </p:nvSpPr>
        <p:spPr>
          <a:xfrm>
            <a:off x="3688488" y="2751344"/>
            <a:ext cx="1175230" cy="474324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id-ID" sz="1400" dirty="0">
                <a:latin typeface="Arial" panose="020B0604020202020204" pitchFamily="34" charset="0"/>
                <a:cs typeface="Arial" panose="020B0604020202020204" pitchFamily="34" charset="0"/>
              </a:rPr>
              <a:t>Kesehatan</a:t>
            </a:r>
            <a:endParaRPr lang="en-IN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Pentagon 160">
            <a:extLst>
              <a:ext uri="{FF2B5EF4-FFF2-40B4-BE49-F238E27FC236}">
                <a16:creationId xmlns:a16="http://schemas.microsoft.com/office/drawing/2014/main" id="{83F0F083-B193-4BAF-97EB-4E06F1C0990D}"/>
              </a:ext>
            </a:extLst>
          </p:cNvPr>
          <p:cNvSpPr/>
          <p:nvPr/>
        </p:nvSpPr>
        <p:spPr>
          <a:xfrm>
            <a:off x="3688488" y="3252821"/>
            <a:ext cx="1175230" cy="422798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id-ID" sz="1400" dirty="0">
                <a:latin typeface="Arial" panose="020B0604020202020204" pitchFamily="34" charset="0"/>
                <a:cs typeface="Arial" panose="020B0604020202020204" pitchFamily="34" charset="0"/>
              </a:rPr>
              <a:t>Air Minum</a:t>
            </a:r>
            <a:endParaRPr lang="en-IN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Pentagon 161">
            <a:extLst>
              <a:ext uri="{FF2B5EF4-FFF2-40B4-BE49-F238E27FC236}">
                <a16:creationId xmlns:a16="http://schemas.microsoft.com/office/drawing/2014/main" id="{C7FE76E3-19A1-4ADC-930B-3DD8AAE4E3C9}"/>
              </a:ext>
            </a:extLst>
          </p:cNvPr>
          <p:cNvSpPr/>
          <p:nvPr/>
        </p:nvSpPr>
        <p:spPr>
          <a:xfrm>
            <a:off x="3688488" y="4168189"/>
            <a:ext cx="1175230" cy="729177"/>
          </a:xfrm>
          <a:prstGeom prst="homePlat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id-ID" sz="1400" dirty="0">
                <a:latin typeface="Arial" panose="020B0604020202020204" pitchFamily="34" charset="0"/>
                <a:cs typeface="Arial" panose="020B0604020202020204" pitchFamily="34" charset="0"/>
              </a:rPr>
              <a:t>Bantuan Operasional Kesehatan</a:t>
            </a:r>
            <a:endParaRPr lang="en-IN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Pentagon 162">
            <a:extLst>
              <a:ext uri="{FF2B5EF4-FFF2-40B4-BE49-F238E27FC236}">
                <a16:creationId xmlns:a16="http://schemas.microsoft.com/office/drawing/2014/main" id="{1BDA9BD6-12B9-4EAC-BB84-D83F34179EC8}"/>
              </a:ext>
            </a:extLst>
          </p:cNvPr>
          <p:cNvSpPr/>
          <p:nvPr/>
        </p:nvSpPr>
        <p:spPr>
          <a:xfrm>
            <a:off x="3688488" y="4991994"/>
            <a:ext cx="1175230" cy="716536"/>
          </a:xfrm>
          <a:prstGeom prst="homePlat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id-ID" sz="1400" dirty="0">
                <a:latin typeface="Arial" panose="020B0604020202020204" pitchFamily="34" charset="0"/>
                <a:cs typeface="Arial" panose="020B0604020202020204" pitchFamily="34" charset="0"/>
              </a:rPr>
              <a:t>Bantuan Operasional </a:t>
            </a:r>
          </a:p>
          <a:p>
            <a:pPr algn="ctr"/>
            <a:r>
              <a:rPr lang="id-ID" sz="1400" dirty="0">
                <a:latin typeface="Arial" panose="020B0604020202020204" pitchFamily="34" charset="0"/>
                <a:cs typeface="Arial" panose="020B0604020202020204" pitchFamily="34" charset="0"/>
              </a:rPr>
              <a:t>KB</a:t>
            </a:r>
            <a:endParaRPr lang="en-IN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Pentagon 175">
            <a:extLst>
              <a:ext uri="{FF2B5EF4-FFF2-40B4-BE49-F238E27FC236}">
                <a16:creationId xmlns:a16="http://schemas.microsoft.com/office/drawing/2014/main" id="{CBE619A3-2E63-4BD1-9487-DA4BB1B2D3CD}"/>
              </a:ext>
            </a:extLst>
          </p:cNvPr>
          <p:cNvSpPr/>
          <p:nvPr/>
        </p:nvSpPr>
        <p:spPr>
          <a:xfrm>
            <a:off x="3688488" y="3702772"/>
            <a:ext cx="1175230" cy="424409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id-ID" sz="1400" dirty="0">
                <a:latin typeface="Arial" panose="020B0604020202020204" pitchFamily="34" charset="0"/>
                <a:cs typeface="Arial" panose="020B0604020202020204" pitchFamily="34" charset="0"/>
              </a:rPr>
              <a:t>Sanitasi</a:t>
            </a:r>
            <a:endParaRPr lang="en-IN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Elbow Connector 185">
            <a:extLst>
              <a:ext uri="{FF2B5EF4-FFF2-40B4-BE49-F238E27FC236}">
                <a16:creationId xmlns:a16="http://schemas.microsoft.com/office/drawing/2014/main" id="{ABCC5772-FB52-4944-BFF0-145F3FAD5FBB}"/>
              </a:ext>
            </a:extLst>
          </p:cNvPr>
          <p:cNvCxnSpPr>
            <a:cxnSpLocks/>
            <a:stCxn id="10" idx="3"/>
            <a:endCxn id="14" idx="1"/>
          </p:cNvCxnSpPr>
          <p:nvPr/>
        </p:nvCxnSpPr>
        <p:spPr>
          <a:xfrm flipV="1">
            <a:off x="2995281" y="2988506"/>
            <a:ext cx="693207" cy="437527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8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C64AFC4-573F-4801-84EC-0EAD56F6AD46}"/>
              </a:ext>
            </a:extLst>
          </p:cNvPr>
          <p:cNvCxnSpPr>
            <a:cxnSpLocks/>
            <a:stCxn id="10" idx="3"/>
            <a:endCxn id="15" idx="1"/>
          </p:cNvCxnSpPr>
          <p:nvPr/>
        </p:nvCxnSpPr>
        <p:spPr>
          <a:xfrm>
            <a:off x="2995281" y="3426033"/>
            <a:ext cx="693207" cy="38187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AFEFF6F-A25C-4FC2-88AA-B2785790E850}"/>
              </a:ext>
            </a:extLst>
          </p:cNvPr>
          <p:cNvGrpSpPr/>
          <p:nvPr/>
        </p:nvGrpSpPr>
        <p:grpSpPr>
          <a:xfrm>
            <a:off x="2995281" y="4531820"/>
            <a:ext cx="693207" cy="818442"/>
            <a:chOff x="-4385315" y="6100715"/>
            <a:chExt cx="1143143" cy="1456612"/>
          </a:xfrm>
        </p:grpSpPr>
        <p:cxnSp>
          <p:nvCxnSpPr>
            <p:cNvPr id="22" name="Elbow Connector 192">
              <a:extLst>
                <a:ext uri="{FF2B5EF4-FFF2-40B4-BE49-F238E27FC236}">
                  <a16:creationId xmlns:a16="http://schemas.microsoft.com/office/drawing/2014/main" id="{F0DC57B6-68B0-42A6-BA95-6487672A7564}"/>
                </a:ext>
              </a:extLst>
            </p:cNvPr>
            <p:cNvCxnSpPr>
              <a:cxnSpLocks/>
              <a:stCxn id="11" idx="3"/>
              <a:endCxn id="17" idx="1"/>
            </p:cNvCxnSpPr>
            <p:nvPr/>
          </p:nvCxnSpPr>
          <p:spPr>
            <a:xfrm>
              <a:off x="-4385315" y="6100715"/>
              <a:ext cx="1143143" cy="1456612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bg1">
                  <a:lumMod val="85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40DF27BC-37E8-4E4D-B1C1-43D49069BFAF}"/>
                </a:ext>
              </a:extLst>
            </p:cNvPr>
            <p:cNvCxnSpPr>
              <a:cxnSpLocks/>
              <a:stCxn id="11" idx="3"/>
              <a:endCxn id="16" idx="1"/>
            </p:cNvCxnSpPr>
            <p:nvPr/>
          </p:nvCxnSpPr>
          <p:spPr>
            <a:xfrm>
              <a:off x="-4385315" y="6100715"/>
              <a:ext cx="1143143" cy="1705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Elbow Connector 200">
            <a:extLst>
              <a:ext uri="{FF2B5EF4-FFF2-40B4-BE49-F238E27FC236}">
                <a16:creationId xmlns:a16="http://schemas.microsoft.com/office/drawing/2014/main" id="{A45C9121-7B3D-4C5B-8E72-9205D43E8431}"/>
              </a:ext>
            </a:extLst>
          </p:cNvPr>
          <p:cNvCxnSpPr>
            <a:cxnSpLocks/>
            <a:stCxn id="10" idx="3"/>
            <a:endCxn id="18" idx="1"/>
          </p:cNvCxnSpPr>
          <p:nvPr/>
        </p:nvCxnSpPr>
        <p:spPr>
          <a:xfrm>
            <a:off x="2995281" y="3426033"/>
            <a:ext cx="693207" cy="488944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8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C65BCF8E-6B23-4A0B-A285-0BAB9AE80551}"/>
              </a:ext>
            </a:extLst>
          </p:cNvPr>
          <p:cNvSpPr txBox="1"/>
          <p:nvPr/>
        </p:nvSpPr>
        <p:spPr>
          <a:xfrm>
            <a:off x="5224098" y="2310110"/>
            <a:ext cx="1569425" cy="135421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id-ID" sz="1400" dirty="0">
                <a:latin typeface="Arial" panose="020B0604020202020204" pitchFamily="34" charset="0"/>
                <a:cs typeface="Arial" panose="020B0604020202020204" pitchFamily="34" charset="0"/>
              </a:rPr>
              <a:t>Makanan tambahan </a:t>
            </a:r>
            <a:r>
              <a:rPr lang="id-ID" sz="1050" dirty="0">
                <a:latin typeface="Arial" panose="020B0604020202020204" pitchFamily="34" charset="0"/>
                <a:cs typeface="Arial" panose="020B0604020202020204" pitchFamily="34" charset="0"/>
              </a:rPr>
              <a:t>untuk ibu hamil &amp; balita kurus</a:t>
            </a:r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id-ID" sz="1400" dirty="0">
                <a:latin typeface="Arial" panose="020B0604020202020204" pitchFamily="34" charset="0"/>
                <a:cs typeface="Arial" panose="020B0604020202020204" pitchFamily="34" charset="0"/>
              </a:rPr>
              <a:t>Rumah Gizi</a:t>
            </a:r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id-ID" sz="1400" dirty="0">
                <a:latin typeface="Arial" panose="020B0604020202020204" pitchFamily="34" charset="0"/>
                <a:cs typeface="Arial" panose="020B0604020202020204" pitchFamily="34" charset="0"/>
              </a:rPr>
              <a:t>Antropometri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4E91917-00E7-44A7-97D0-A638D3CCFE3E}"/>
              </a:ext>
            </a:extLst>
          </p:cNvPr>
          <p:cNvCxnSpPr>
            <a:cxnSpLocks/>
            <a:stCxn id="14" idx="3"/>
            <a:endCxn id="25" idx="1"/>
          </p:cNvCxnSpPr>
          <p:nvPr/>
        </p:nvCxnSpPr>
        <p:spPr>
          <a:xfrm flipV="1">
            <a:off x="4863718" y="2987219"/>
            <a:ext cx="360380" cy="128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A4D7E996-E54D-4589-A09E-C62EF749D130}"/>
              </a:ext>
            </a:extLst>
          </p:cNvPr>
          <p:cNvSpPr txBox="1"/>
          <p:nvPr/>
        </p:nvSpPr>
        <p:spPr>
          <a:xfrm>
            <a:off x="5224098" y="4158702"/>
            <a:ext cx="1569425" cy="738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d-ID" sz="1400" dirty="0">
                <a:latin typeface="Arial" panose="020B0604020202020204" pitchFamily="34" charset="0"/>
                <a:cs typeface="Arial" panose="020B0604020202020204" pitchFamily="34" charset="0"/>
              </a:rPr>
              <a:t>Koordinasi penurunan </a:t>
            </a:r>
            <a:r>
              <a:rPr lang="id-ID" sz="1400" i="1" dirty="0">
                <a:latin typeface="Arial" panose="020B0604020202020204" pitchFamily="34" charset="0"/>
                <a:cs typeface="Arial" panose="020B0604020202020204" pitchFamily="34" charset="0"/>
              </a:rPr>
              <a:t>stunting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2F7A7AD-7B85-4F32-95CE-15370E544421}"/>
              </a:ext>
            </a:extLst>
          </p:cNvPr>
          <p:cNvCxnSpPr>
            <a:cxnSpLocks/>
            <a:stCxn id="16" idx="3"/>
            <a:endCxn id="27" idx="1"/>
          </p:cNvCxnSpPr>
          <p:nvPr/>
        </p:nvCxnSpPr>
        <p:spPr>
          <a:xfrm flipV="1">
            <a:off x="4863718" y="4528034"/>
            <a:ext cx="360380" cy="474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DC9595C-B338-4CE8-8049-B56D5061951C}"/>
              </a:ext>
            </a:extLst>
          </p:cNvPr>
          <p:cNvSpPr txBox="1"/>
          <p:nvPr/>
        </p:nvSpPr>
        <p:spPr bwMode="auto">
          <a:xfrm>
            <a:off x="738759" y="4267687"/>
            <a:ext cx="9308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800"/>
              </a:spcBef>
              <a:defRPr/>
            </a:pPr>
            <a:r>
              <a:rPr lang="id-ID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Dana Transfer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931CF69-C88B-4EAD-BE50-92B16A51705E}"/>
              </a:ext>
            </a:extLst>
          </p:cNvPr>
          <p:cNvSpPr txBox="1"/>
          <p:nvPr/>
        </p:nvSpPr>
        <p:spPr>
          <a:xfrm>
            <a:off x="7489228" y="2354750"/>
            <a:ext cx="4443160" cy="3299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d-ID" sz="1600" dirty="0">
                <a:latin typeface="Arial" panose="020B0604020202020204" pitchFamily="34" charset="0"/>
                <a:cs typeface="Arial" panose="020B0604020202020204" pitchFamily="34" charset="0"/>
              </a:rPr>
              <a:t>Penandaan sudah </a:t>
            </a:r>
            <a:r>
              <a:rPr lang="id-ID" sz="1600" b="1" dirty="0">
                <a:latin typeface="Arial" panose="020B0604020202020204" pitchFamily="34" charset="0"/>
                <a:cs typeface="Arial" panose="020B0604020202020204" pitchFamily="34" charset="0"/>
              </a:rPr>
              <a:t>terintegrasi </a:t>
            </a:r>
            <a:r>
              <a:rPr lang="id-ID" sz="1600" dirty="0">
                <a:latin typeface="Arial" panose="020B0604020202020204" pitchFamily="34" charset="0"/>
                <a:cs typeface="Arial" panose="020B0604020202020204" pitchFamily="34" charset="0"/>
              </a:rPr>
              <a:t>dalam sistem </a:t>
            </a:r>
            <a:r>
              <a:rPr lang="id-ID" sz="1600" b="1" dirty="0">
                <a:latin typeface="Arial" panose="020B0604020202020204" pitchFamily="34" charset="0"/>
                <a:cs typeface="Arial" panose="020B0604020202020204" pitchFamily="34" charset="0"/>
              </a:rPr>
              <a:t>KRISNA dan RKA K/L</a:t>
            </a:r>
            <a:r>
              <a:rPr lang="id-ID" sz="1600" dirty="0">
                <a:latin typeface="Arial" panose="020B0604020202020204" pitchFamily="34" charset="0"/>
                <a:cs typeface="Arial" panose="020B0604020202020204" pitchFamily="34" charset="0"/>
              </a:rPr>
              <a:t>, serta dapat dilaporkan setiap tahun.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d-ID" sz="1600" dirty="0">
                <a:latin typeface="Arial" panose="020B0604020202020204" pitchFamily="34" charset="0"/>
                <a:cs typeface="Arial" panose="020B0604020202020204" pitchFamily="34" charset="0"/>
              </a:rPr>
              <a:t>Perlu </a:t>
            </a:r>
            <a:r>
              <a:rPr lang="id-ID" sz="1600" b="1" dirty="0">
                <a:latin typeface="Arial" panose="020B0604020202020204" pitchFamily="34" charset="0"/>
                <a:cs typeface="Arial" panose="020B0604020202020204" pitchFamily="34" charset="0"/>
              </a:rPr>
              <a:t>penajaman </a:t>
            </a:r>
            <a:r>
              <a:rPr lang="id-ID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output</a:t>
            </a:r>
            <a:r>
              <a:rPr lang="id-ID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1600" dirty="0">
                <a:latin typeface="Arial" panose="020B0604020202020204" pitchFamily="34" charset="0"/>
                <a:cs typeface="Arial" panose="020B0604020202020204" pitchFamily="34" charset="0"/>
              </a:rPr>
              <a:t>K/L yang berkontribusi pada penurunan </a:t>
            </a:r>
            <a:r>
              <a:rPr lang="id-ID" sz="1600" i="1" dirty="0">
                <a:latin typeface="Arial" panose="020B0604020202020204" pitchFamily="34" charset="0"/>
                <a:cs typeface="Arial" panose="020B0604020202020204" pitchFamily="34" charset="0"/>
              </a:rPr>
              <a:t>stunting</a:t>
            </a:r>
            <a:r>
              <a:rPr lang="id-ID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714375" lvl="1" indent="-352425">
              <a:lnSpc>
                <a:spcPct val="150000"/>
              </a:lnSpc>
              <a:buFont typeface="+mj-lt"/>
              <a:buAutoNum type="alphaLcPeriod"/>
            </a:pPr>
            <a:r>
              <a:rPr lang="id-ID" sz="1400" b="1" dirty="0">
                <a:latin typeface="Arial" panose="020B0604020202020204" pitchFamily="34" charset="0"/>
                <a:cs typeface="Arial" panose="020B0604020202020204" pitchFamily="34" charset="0"/>
              </a:rPr>
              <a:t>Sinkronisasi lokasi</a:t>
            </a:r>
            <a:r>
              <a:rPr lang="id-ID" sz="1400" dirty="0">
                <a:latin typeface="Arial" panose="020B0604020202020204" pitchFamily="34" charset="0"/>
                <a:cs typeface="Arial" panose="020B0604020202020204" pitchFamily="34" charset="0"/>
              </a:rPr>
              <a:t> kegiatan dengan kab/kota fokus penurunan </a:t>
            </a:r>
            <a:r>
              <a:rPr lang="id-ID" sz="1400" i="1" dirty="0">
                <a:latin typeface="Arial" panose="020B0604020202020204" pitchFamily="34" charset="0"/>
                <a:cs typeface="Arial" panose="020B0604020202020204" pitchFamily="34" charset="0"/>
              </a:rPr>
              <a:t>stunting</a:t>
            </a:r>
            <a:endParaRPr lang="id-ID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4375" lvl="1" indent="-352425">
              <a:lnSpc>
                <a:spcPct val="150000"/>
              </a:lnSpc>
              <a:buFont typeface="+mj-lt"/>
              <a:buAutoNum type="alphaLcPeriod"/>
            </a:pPr>
            <a:r>
              <a:rPr lang="id-ID" sz="1400" dirty="0">
                <a:latin typeface="Arial" panose="020B0604020202020204" pitchFamily="34" charset="0"/>
                <a:cs typeface="Arial" panose="020B0604020202020204" pitchFamily="34" charset="0"/>
              </a:rPr>
              <a:t>Ditujukan untuk </a:t>
            </a:r>
            <a:r>
              <a:rPr lang="id-ID" sz="1400" b="1" dirty="0">
                <a:latin typeface="Arial" panose="020B0604020202020204" pitchFamily="34" charset="0"/>
                <a:cs typeface="Arial" panose="020B0604020202020204" pitchFamily="34" charset="0"/>
              </a:rPr>
              <a:t>sasaran prioritas </a:t>
            </a:r>
            <a:r>
              <a:rPr lang="id-ID" sz="1400" dirty="0">
                <a:latin typeface="Arial" panose="020B0604020202020204" pitchFamily="34" charset="0"/>
                <a:cs typeface="Arial" panose="020B0604020202020204" pitchFamily="34" charset="0"/>
              </a:rPr>
              <a:t>(ibu hamil, baduta, balita, remaja dan catin)</a:t>
            </a:r>
          </a:p>
          <a:p>
            <a:pPr marL="714375" lvl="1" indent="-352425">
              <a:lnSpc>
                <a:spcPct val="150000"/>
              </a:lnSpc>
              <a:buFont typeface="+mj-lt"/>
              <a:buAutoNum type="alphaLcPeriod"/>
            </a:pPr>
            <a:r>
              <a:rPr lang="id-ID" sz="1400" b="1" dirty="0">
                <a:latin typeface="Arial" panose="020B0604020202020204" pitchFamily="34" charset="0"/>
                <a:cs typeface="Arial" panose="020B0604020202020204" pitchFamily="34" charset="0"/>
              </a:rPr>
              <a:t>Cakupan dan kualitas</a:t>
            </a:r>
            <a:r>
              <a:rPr lang="id-ID" sz="1400" dirty="0">
                <a:latin typeface="Arial" panose="020B0604020202020204" pitchFamily="34" charset="0"/>
                <a:cs typeface="Arial" panose="020B0604020202020204" pitchFamily="34" charset="0"/>
              </a:rPr>
              <a:t> kegiatan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0FA1140-1C8C-4EFD-82EA-892DC11B00D9}"/>
              </a:ext>
            </a:extLst>
          </p:cNvPr>
          <p:cNvSpPr txBox="1"/>
          <p:nvPr/>
        </p:nvSpPr>
        <p:spPr>
          <a:xfrm>
            <a:off x="7085530" y="1250985"/>
            <a:ext cx="48468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Penandaan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Anggaran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Tematik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Stunting</a:t>
            </a:r>
            <a:endParaRPr lang="id-ID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4F70BAC-6674-46E5-B52E-3BDE6157EF3B}"/>
              </a:ext>
            </a:extLst>
          </p:cNvPr>
          <p:cNvSpPr txBox="1"/>
          <p:nvPr/>
        </p:nvSpPr>
        <p:spPr>
          <a:xfrm>
            <a:off x="7328032" y="1659060"/>
            <a:ext cx="45124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id-ID" sz="1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(Permenkeu No. </a:t>
            </a: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142</a:t>
            </a:r>
            <a:r>
              <a:rPr lang="id-ID" sz="1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/PMK.0</a:t>
            </a: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</a:t>
            </a:r>
            <a:r>
              <a:rPr lang="id-ID" sz="1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/201</a:t>
            </a: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8</a:t>
            </a:r>
            <a:r>
              <a:rPr lang="id-ID" sz="1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</a:t>
            </a:r>
            <a:endParaRPr lang="en-ID" sz="1400" b="1" i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E82703CB-458D-4E25-8976-9FDEAC1847C4}"/>
              </a:ext>
            </a:extLst>
          </p:cNvPr>
          <p:cNvSpPr txBox="1">
            <a:spLocks/>
          </p:cNvSpPr>
          <p:nvPr/>
        </p:nvSpPr>
        <p:spPr>
          <a:xfrm>
            <a:off x="1484321" y="253724"/>
            <a:ext cx="9217749" cy="4914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noProof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Perencanaan dan Penganggaran</a:t>
            </a:r>
            <a:endParaRPr lang="en-US" sz="28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DE62C0E-9236-4E52-B3D4-BF4CB31B8D03}"/>
              </a:ext>
            </a:extLst>
          </p:cNvPr>
          <p:cNvSpPr/>
          <p:nvPr/>
        </p:nvSpPr>
        <p:spPr>
          <a:xfrm>
            <a:off x="7857641" y="4014040"/>
            <a:ext cx="3604858" cy="1813323"/>
          </a:xfrm>
          <a:prstGeom prst="roundRect">
            <a:avLst/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542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5EB34C-48EC-46D0-88D9-97268111B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929D8-F35C-4E6B-B9BC-FF173AFA7670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0D3BEC-5EF9-4CD2-80B7-3684C0DC732B}"/>
              </a:ext>
            </a:extLst>
          </p:cNvPr>
          <p:cNvSpPr txBox="1"/>
          <p:nvPr/>
        </p:nvSpPr>
        <p:spPr>
          <a:xfrm>
            <a:off x="380051" y="1429060"/>
            <a:ext cx="4240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TA 2019</a:t>
            </a:r>
            <a:endParaRPr lang="id-ID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93DB6B-9884-4CD5-85B4-3D6B84B33E1C}"/>
              </a:ext>
            </a:extLst>
          </p:cNvPr>
          <p:cNvSpPr txBox="1"/>
          <p:nvPr/>
        </p:nvSpPr>
        <p:spPr>
          <a:xfrm>
            <a:off x="9080273" y="3797659"/>
            <a:ext cx="26441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Sumber: Data DIPA Awal 2020</a:t>
            </a:r>
          </a:p>
        </p:txBody>
      </p:sp>
      <p:sp>
        <p:nvSpPr>
          <p:cNvPr id="5" name="TextBox 93">
            <a:extLst>
              <a:ext uri="{FF2B5EF4-FFF2-40B4-BE49-F238E27FC236}">
                <a16:creationId xmlns:a16="http://schemas.microsoft.com/office/drawing/2014/main" id="{63DDDFE4-93C5-4020-B047-7685CD36CD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910" y="2695189"/>
            <a:ext cx="135763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id-ID" altLang="en-US" sz="1500" b="1" dirty="0">
                <a:solidFill>
                  <a:schemeClr val="accent1"/>
                </a:solidFill>
                <a:latin typeface="Arial  "/>
              </a:rPr>
              <a:t>20 K/L </a:t>
            </a:r>
          </a:p>
          <a:p>
            <a:pPr algn="ctr"/>
            <a:r>
              <a:rPr lang="id-ID" altLang="en-US" sz="1500" b="1" dirty="0">
                <a:solidFill>
                  <a:schemeClr val="accent1"/>
                </a:solidFill>
                <a:latin typeface="Arial  "/>
              </a:rPr>
              <a:t>(Rp 27,5 T)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D5D77C-451A-4BE4-97FA-3CF472FAD429}"/>
              </a:ext>
            </a:extLst>
          </p:cNvPr>
          <p:cNvSpPr txBox="1"/>
          <p:nvPr/>
        </p:nvSpPr>
        <p:spPr bwMode="auto">
          <a:xfrm>
            <a:off x="9479864" y="2215130"/>
            <a:ext cx="803116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id-ID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Intervensi Spesifik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DD2B8A1-DBF7-4A8E-9B45-13D7A062E1C5}"/>
              </a:ext>
            </a:extLst>
          </p:cNvPr>
          <p:cNvSpPr/>
          <p:nvPr/>
        </p:nvSpPr>
        <p:spPr bwMode="auto">
          <a:xfrm>
            <a:off x="9309883" y="2311213"/>
            <a:ext cx="172226" cy="159535"/>
          </a:xfrm>
          <a:prstGeom prst="ellipse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54D0EC8-FE00-4F2A-933B-7C2E4D8654AA}"/>
              </a:ext>
            </a:extLst>
          </p:cNvPr>
          <p:cNvSpPr/>
          <p:nvPr/>
        </p:nvSpPr>
        <p:spPr bwMode="auto">
          <a:xfrm>
            <a:off x="9305826" y="2821636"/>
            <a:ext cx="174038" cy="159535"/>
          </a:xfrm>
          <a:prstGeom prst="ellipse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5DAE689-5A72-499B-8B52-351A9B6F27FB}"/>
              </a:ext>
            </a:extLst>
          </p:cNvPr>
          <p:cNvSpPr/>
          <p:nvPr/>
        </p:nvSpPr>
        <p:spPr bwMode="auto">
          <a:xfrm>
            <a:off x="9305826" y="3329039"/>
            <a:ext cx="174038" cy="15953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604A79-06CA-411E-9FBE-F9D0A0781447}"/>
              </a:ext>
            </a:extLst>
          </p:cNvPr>
          <p:cNvSpPr txBox="1"/>
          <p:nvPr/>
        </p:nvSpPr>
        <p:spPr bwMode="auto">
          <a:xfrm>
            <a:off x="9476507" y="3258610"/>
            <a:ext cx="16135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id-ID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Pendampingan, Koordinasi dan Dukungan Teknis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4176B4-EDF0-41A6-9260-FCC5406FBC81}"/>
              </a:ext>
            </a:extLst>
          </p:cNvPr>
          <p:cNvSpPr txBox="1"/>
          <p:nvPr/>
        </p:nvSpPr>
        <p:spPr bwMode="auto">
          <a:xfrm>
            <a:off x="9482109" y="2732804"/>
            <a:ext cx="7356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id-ID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Intervensi Sensitif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B06B05-9E7D-442B-B514-1DE04E1C7BB0}"/>
              </a:ext>
            </a:extLst>
          </p:cNvPr>
          <p:cNvSpPr txBox="1"/>
          <p:nvPr/>
        </p:nvSpPr>
        <p:spPr>
          <a:xfrm>
            <a:off x="6288391" y="4185223"/>
            <a:ext cx="24003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d-ID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Beberapa </a:t>
            </a:r>
            <a:r>
              <a:rPr lang="id-ID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Output</a:t>
            </a:r>
            <a:r>
              <a:rPr lang="id-ID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Kunci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CC619C0E-6FDA-44D0-87CC-E1E0D8AF9AF0}"/>
              </a:ext>
            </a:extLst>
          </p:cNvPr>
          <p:cNvGraphicFramePr>
            <a:graphicFrameLocks noGrp="1"/>
          </p:cNvGraphicFramePr>
          <p:nvPr/>
        </p:nvGraphicFramePr>
        <p:xfrm>
          <a:off x="6364591" y="4486240"/>
          <a:ext cx="5525028" cy="2125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4943">
                  <a:extLst>
                    <a:ext uri="{9D8B030D-6E8A-4147-A177-3AD203B41FA5}">
                      <a16:colId xmlns:a16="http://schemas.microsoft.com/office/drawing/2014/main" val="2117509584"/>
                    </a:ext>
                  </a:extLst>
                </a:gridCol>
                <a:gridCol w="1652089">
                  <a:extLst>
                    <a:ext uri="{9D8B030D-6E8A-4147-A177-3AD203B41FA5}">
                      <a16:colId xmlns:a16="http://schemas.microsoft.com/office/drawing/2014/main" val="2312374643"/>
                    </a:ext>
                  </a:extLst>
                </a:gridCol>
                <a:gridCol w="1997996">
                  <a:extLst>
                    <a:ext uri="{9D8B030D-6E8A-4147-A177-3AD203B41FA5}">
                      <a16:colId xmlns:a16="http://schemas.microsoft.com/office/drawing/2014/main" val="2081847225"/>
                    </a:ext>
                  </a:extLst>
                </a:gridCol>
              </a:tblGrid>
              <a:tr h="275442">
                <a:tc>
                  <a:txBody>
                    <a:bodyPr/>
                    <a:lstStyle/>
                    <a:p>
                      <a:pPr marL="357188" indent="0" algn="ctr">
                        <a:spcBef>
                          <a:spcPts val="600"/>
                        </a:spcBef>
                      </a:pPr>
                      <a:r>
                        <a:rPr lang="id-ID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Intervensi              Spesifik</a:t>
                      </a:r>
                    </a:p>
                  </a:txBody>
                  <a:tcPr marL="91454" marR="91454" marT="45723" marB="45723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0" algn="ctr"/>
                      <a:r>
                        <a:rPr lang="id-ID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Intervensi </a:t>
                      </a:r>
                    </a:p>
                    <a:p>
                      <a:pPr marL="269875" indent="0" algn="ctr"/>
                      <a:r>
                        <a:rPr lang="id-ID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Sensitif</a:t>
                      </a:r>
                    </a:p>
                  </a:txBody>
                  <a:tcPr marL="91454" marR="91454" marT="45723" marB="45723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0" algn="ctr"/>
                      <a:r>
                        <a:rPr lang="id-ID" sz="9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Pendampingan, Koord. &amp; Dukungan Teknis</a:t>
                      </a:r>
                    </a:p>
                  </a:txBody>
                  <a:tcPr marL="91454" marR="91454" marT="45723" marB="45723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8353791"/>
                  </a:ext>
                </a:extLst>
              </a:tr>
              <a:tr h="619706">
                <a:tc>
                  <a:txBody>
                    <a:bodyPr/>
                    <a:lstStyle/>
                    <a:p>
                      <a:pPr marL="87313" indent="-87313">
                        <a:spcBef>
                          <a:spcPts val="2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id-ID" sz="95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Suplementasi gizi untuk ibu hamil KEK dan balita kurus</a:t>
                      </a:r>
                    </a:p>
                    <a:p>
                      <a:pPr marL="87313" indent="-87313">
                        <a:spcBef>
                          <a:spcPts val="2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id-ID" sz="95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Suplementasi Fe dan Vit. A</a:t>
                      </a:r>
                    </a:p>
                    <a:p>
                      <a:pPr marL="87313" indent="-87313">
                        <a:spcBef>
                          <a:spcPts val="2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id-ID" sz="95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Promosi dan konseling menyusui</a:t>
                      </a:r>
                    </a:p>
                    <a:p>
                      <a:pPr marL="87313" indent="-87313">
                        <a:spcBef>
                          <a:spcPts val="2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id-ID" sz="95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Promosi pemantauan pertumbuhan</a:t>
                      </a:r>
                    </a:p>
                    <a:p>
                      <a:pPr marL="87313" indent="-87313">
                        <a:spcBef>
                          <a:spcPts val="2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id-ID" sz="95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Imunisasi</a:t>
                      </a:r>
                    </a:p>
                    <a:p>
                      <a:pPr marL="85725" indent="0">
                        <a:spcBef>
                          <a:spcPts val="2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id-ID" sz="95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</a:t>
                      </a:r>
                      <a:r>
                        <a:rPr lang="id-ID" sz="95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Kemenkes</a:t>
                      </a:r>
                      <a:r>
                        <a:rPr lang="id-ID" sz="95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91454" marR="91454" marT="45723" marB="45723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-87313">
                        <a:spcBef>
                          <a:spcPts val="2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id-ID" sz="9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Penyediaan air minum dan sanitasi (Kemen PUPR)</a:t>
                      </a:r>
                    </a:p>
                    <a:p>
                      <a:pPr marL="87313" indent="-87313">
                        <a:spcBef>
                          <a:spcPts val="2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id-ID" sz="9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KRPL (Kementan)</a:t>
                      </a:r>
                    </a:p>
                    <a:p>
                      <a:pPr marL="87313" indent="-87313">
                        <a:spcBef>
                          <a:spcPts val="2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id-ID" sz="9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PAUD (</a:t>
                      </a:r>
                      <a:r>
                        <a:rPr lang="id-ID" sz="9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Kemendikbud</a:t>
                      </a:r>
                      <a:r>
                        <a:rPr lang="id-ID" sz="9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87313" indent="-87313">
                        <a:spcBef>
                          <a:spcPts val="2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id-ID" sz="9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Bimbingan pra-nikah (Kemenag)</a:t>
                      </a:r>
                    </a:p>
                    <a:p>
                      <a:pPr marL="87313" indent="-87313">
                        <a:spcBef>
                          <a:spcPts val="2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id-ID" sz="9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BPNT (</a:t>
                      </a:r>
                      <a:r>
                        <a:rPr lang="id-ID" sz="9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Kemensos</a:t>
                      </a:r>
                      <a:r>
                        <a:rPr lang="id-ID" sz="9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87313" indent="-87313">
                        <a:spcBef>
                          <a:spcPts val="2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id-ID" sz="9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PKH (</a:t>
                      </a:r>
                      <a:r>
                        <a:rPr lang="id-ID" sz="9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Kemensos</a:t>
                      </a:r>
                      <a:r>
                        <a:rPr lang="id-ID" sz="9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91454" marR="91454" marT="45723" marB="45723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-87313">
                        <a:spcBef>
                          <a:spcPts val="2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id-ID" sz="95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Koordinasi dan pengendalian program pencegahan </a:t>
                      </a:r>
                      <a:r>
                        <a:rPr lang="id-ID" sz="950" i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stunting </a:t>
                      </a:r>
                      <a:r>
                        <a:rPr lang="id-ID" sz="950" i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</a:t>
                      </a:r>
                      <a:r>
                        <a:rPr lang="id-ID" sz="950" b="1" i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Kemenko PMK</a:t>
                      </a:r>
                      <a:r>
                        <a:rPr lang="id-ID" sz="950" i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  <a:r>
                        <a:rPr lang="id-ID" sz="95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87313" indent="-87313">
                        <a:spcBef>
                          <a:spcPts val="2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id-ID" sz="95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Pendampingan pelaksanaan konvergensi kepada kab/kota (</a:t>
                      </a:r>
                      <a:r>
                        <a:rPr lang="id-ID" sz="95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Kemendagri</a:t>
                      </a:r>
                      <a:r>
                        <a:rPr lang="id-ID" sz="95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87313" indent="-87313">
                        <a:spcBef>
                          <a:spcPts val="2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id-ID" sz="95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Pelaksanaan konvergensi pencegahan </a:t>
                      </a:r>
                      <a:r>
                        <a:rPr lang="id-ID" sz="950" i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stunting</a:t>
                      </a:r>
                      <a:r>
                        <a:rPr lang="id-ID" sz="95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 tingkat desa (</a:t>
                      </a:r>
                      <a:r>
                        <a:rPr lang="id-ID" sz="95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Kemendes PDTT</a:t>
                      </a:r>
                      <a:r>
                        <a:rPr lang="id-ID" sz="95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87313" indent="-87313">
                        <a:spcBef>
                          <a:spcPts val="2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id-ID" sz="95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Survey status gizi (BPS dan Kemenkes)</a:t>
                      </a:r>
                    </a:p>
                  </a:txBody>
                  <a:tcPr marL="91454" marR="91454" marT="45723" marB="45723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3185985"/>
                  </a:ext>
                </a:extLst>
              </a:tr>
            </a:tbl>
          </a:graphicData>
        </a:graphic>
      </p:graphicFrame>
      <p:sp>
        <p:nvSpPr>
          <p:cNvPr id="14" name="Freeform 317">
            <a:extLst>
              <a:ext uri="{FF2B5EF4-FFF2-40B4-BE49-F238E27FC236}">
                <a16:creationId xmlns:a16="http://schemas.microsoft.com/office/drawing/2014/main" id="{06E4B13E-981C-448A-95C5-D2943CF6FF39}"/>
              </a:ext>
            </a:extLst>
          </p:cNvPr>
          <p:cNvSpPr>
            <a:spLocks noEditPoints="1"/>
          </p:cNvSpPr>
          <p:nvPr/>
        </p:nvSpPr>
        <p:spPr bwMode="auto">
          <a:xfrm>
            <a:off x="6568114" y="4554502"/>
            <a:ext cx="257175" cy="219075"/>
          </a:xfrm>
          <a:custGeom>
            <a:avLst/>
            <a:gdLst>
              <a:gd name="T0" fmla="*/ 57604102 w 166"/>
              <a:gd name="T1" fmla="*/ 337984899 h 142"/>
              <a:gd name="T2" fmla="*/ 50403202 w 166"/>
              <a:gd name="T3" fmla="*/ 337984899 h 142"/>
              <a:gd name="T4" fmla="*/ 0 w 166"/>
              <a:gd name="T5" fmla="*/ 288001858 h 142"/>
              <a:gd name="T6" fmla="*/ 0 w 166"/>
              <a:gd name="T7" fmla="*/ 104727107 h 142"/>
              <a:gd name="T8" fmla="*/ 50403202 w 166"/>
              <a:gd name="T9" fmla="*/ 54744065 h 142"/>
              <a:gd name="T10" fmla="*/ 57604102 w 166"/>
              <a:gd name="T11" fmla="*/ 54744065 h 142"/>
              <a:gd name="T12" fmla="*/ 57604102 w 166"/>
              <a:gd name="T13" fmla="*/ 337984899 h 142"/>
              <a:gd name="T14" fmla="*/ 319222342 w 166"/>
              <a:gd name="T15" fmla="*/ 337984899 h 142"/>
              <a:gd name="T16" fmla="*/ 79205252 w 166"/>
              <a:gd name="T17" fmla="*/ 337984899 h 142"/>
              <a:gd name="T18" fmla="*/ 79205252 w 166"/>
              <a:gd name="T19" fmla="*/ 54744065 h 142"/>
              <a:gd name="T20" fmla="*/ 115208203 w 166"/>
              <a:gd name="T21" fmla="*/ 54744065 h 142"/>
              <a:gd name="T22" fmla="*/ 115208203 w 166"/>
              <a:gd name="T23" fmla="*/ 19041012 h 142"/>
              <a:gd name="T24" fmla="*/ 136809354 w 166"/>
              <a:gd name="T25" fmla="*/ 0 h 142"/>
              <a:gd name="T26" fmla="*/ 264018024 w 166"/>
              <a:gd name="T27" fmla="*/ 0 h 142"/>
              <a:gd name="T28" fmla="*/ 285619175 w 166"/>
              <a:gd name="T29" fmla="*/ 19041012 h 142"/>
              <a:gd name="T30" fmla="*/ 285619175 w 166"/>
              <a:gd name="T31" fmla="*/ 54744065 h 142"/>
              <a:gd name="T32" fmla="*/ 319222342 w 166"/>
              <a:gd name="T33" fmla="*/ 54744065 h 142"/>
              <a:gd name="T34" fmla="*/ 319222342 w 166"/>
              <a:gd name="T35" fmla="*/ 337984899 h 142"/>
              <a:gd name="T36" fmla="*/ 285619175 w 166"/>
              <a:gd name="T37" fmla="*/ 176133214 h 142"/>
              <a:gd name="T38" fmla="*/ 278419824 w 166"/>
              <a:gd name="T39" fmla="*/ 168993221 h 142"/>
              <a:gd name="T40" fmla="*/ 228015073 w 166"/>
              <a:gd name="T41" fmla="*/ 168993221 h 142"/>
              <a:gd name="T42" fmla="*/ 228015073 w 166"/>
              <a:gd name="T43" fmla="*/ 119008637 h 142"/>
              <a:gd name="T44" fmla="*/ 220815722 w 166"/>
              <a:gd name="T45" fmla="*/ 111868643 h 142"/>
              <a:gd name="T46" fmla="*/ 177611872 w 166"/>
              <a:gd name="T47" fmla="*/ 111868643 h 142"/>
              <a:gd name="T48" fmla="*/ 170412521 w 166"/>
              <a:gd name="T49" fmla="*/ 119008637 h 142"/>
              <a:gd name="T50" fmla="*/ 170412521 w 166"/>
              <a:gd name="T51" fmla="*/ 168993221 h 142"/>
              <a:gd name="T52" fmla="*/ 122409103 w 166"/>
              <a:gd name="T53" fmla="*/ 168993221 h 142"/>
              <a:gd name="T54" fmla="*/ 115208203 w 166"/>
              <a:gd name="T55" fmla="*/ 176133214 h 142"/>
              <a:gd name="T56" fmla="*/ 115208203 w 166"/>
              <a:gd name="T57" fmla="*/ 216595750 h 142"/>
              <a:gd name="T58" fmla="*/ 122409103 w 166"/>
              <a:gd name="T59" fmla="*/ 223735743 h 142"/>
              <a:gd name="T60" fmla="*/ 170412521 w 166"/>
              <a:gd name="T61" fmla="*/ 223735743 h 142"/>
              <a:gd name="T62" fmla="*/ 170412521 w 166"/>
              <a:gd name="T63" fmla="*/ 273720327 h 142"/>
              <a:gd name="T64" fmla="*/ 177611872 w 166"/>
              <a:gd name="T65" fmla="*/ 280860321 h 142"/>
              <a:gd name="T66" fmla="*/ 220815722 w 166"/>
              <a:gd name="T67" fmla="*/ 280860321 h 142"/>
              <a:gd name="T68" fmla="*/ 228015073 w 166"/>
              <a:gd name="T69" fmla="*/ 273720327 h 142"/>
              <a:gd name="T70" fmla="*/ 228015073 w 166"/>
              <a:gd name="T71" fmla="*/ 223735743 h 142"/>
              <a:gd name="T72" fmla="*/ 278419824 w 166"/>
              <a:gd name="T73" fmla="*/ 223735743 h 142"/>
              <a:gd name="T74" fmla="*/ 285619175 w 166"/>
              <a:gd name="T75" fmla="*/ 216595750 h 142"/>
              <a:gd name="T76" fmla="*/ 285619175 w 166"/>
              <a:gd name="T77" fmla="*/ 176133214 h 142"/>
              <a:gd name="T78" fmla="*/ 256817124 w 166"/>
              <a:gd name="T79" fmla="*/ 54744065 h 142"/>
              <a:gd name="T80" fmla="*/ 256817124 w 166"/>
              <a:gd name="T81" fmla="*/ 26182548 h 142"/>
              <a:gd name="T82" fmla="*/ 144010254 w 166"/>
              <a:gd name="T83" fmla="*/ 26182548 h 142"/>
              <a:gd name="T84" fmla="*/ 144010254 w 166"/>
              <a:gd name="T85" fmla="*/ 54744065 h 142"/>
              <a:gd name="T86" fmla="*/ 256817124 w 166"/>
              <a:gd name="T87" fmla="*/ 54744065 h 142"/>
              <a:gd name="T88" fmla="*/ 398427594 w 166"/>
              <a:gd name="T89" fmla="*/ 288001858 h 142"/>
              <a:gd name="T90" fmla="*/ 348024393 w 166"/>
              <a:gd name="T91" fmla="*/ 337984899 h 142"/>
              <a:gd name="T92" fmla="*/ 340823493 w 166"/>
              <a:gd name="T93" fmla="*/ 337984899 h 142"/>
              <a:gd name="T94" fmla="*/ 340823493 w 166"/>
              <a:gd name="T95" fmla="*/ 54744065 h 142"/>
              <a:gd name="T96" fmla="*/ 348024393 w 166"/>
              <a:gd name="T97" fmla="*/ 54744065 h 142"/>
              <a:gd name="T98" fmla="*/ 398427594 w 166"/>
              <a:gd name="T99" fmla="*/ 104727107 h 142"/>
              <a:gd name="T100" fmla="*/ 398427594 w 166"/>
              <a:gd name="T101" fmla="*/ 288001858 h 14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166" h="142">
                <a:moveTo>
                  <a:pt x="24" y="142"/>
                </a:moveTo>
                <a:cubicBezTo>
                  <a:pt x="21" y="142"/>
                  <a:pt x="21" y="142"/>
                  <a:pt x="21" y="142"/>
                </a:cubicBezTo>
                <a:cubicBezTo>
                  <a:pt x="10" y="142"/>
                  <a:pt x="0" y="132"/>
                  <a:pt x="0" y="121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33"/>
                  <a:pt x="10" y="23"/>
                  <a:pt x="21" y="23"/>
                </a:cubicBezTo>
                <a:cubicBezTo>
                  <a:pt x="24" y="23"/>
                  <a:pt x="24" y="23"/>
                  <a:pt x="24" y="23"/>
                </a:cubicBezTo>
                <a:lnTo>
                  <a:pt x="24" y="142"/>
                </a:lnTo>
                <a:close/>
                <a:moveTo>
                  <a:pt x="133" y="142"/>
                </a:moveTo>
                <a:cubicBezTo>
                  <a:pt x="33" y="142"/>
                  <a:pt x="33" y="142"/>
                  <a:pt x="33" y="142"/>
                </a:cubicBezTo>
                <a:cubicBezTo>
                  <a:pt x="33" y="23"/>
                  <a:pt x="33" y="23"/>
                  <a:pt x="33" y="23"/>
                </a:cubicBezTo>
                <a:cubicBezTo>
                  <a:pt x="48" y="23"/>
                  <a:pt x="48" y="23"/>
                  <a:pt x="48" y="23"/>
                </a:cubicBezTo>
                <a:cubicBezTo>
                  <a:pt x="48" y="8"/>
                  <a:pt x="48" y="8"/>
                  <a:pt x="48" y="8"/>
                </a:cubicBezTo>
                <a:cubicBezTo>
                  <a:pt x="48" y="4"/>
                  <a:pt x="52" y="0"/>
                  <a:pt x="57" y="0"/>
                </a:cubicBezTo>
                <a:cubicBezTo>
                  <a:pt x="110" y="0"/>
                  <a:pt x="110" y="0"/>
                  <a:pt x="110" y="0"/>
                </a:cubicBezTo>
                <a:cubicBezTo>
                  <a:pt x="115" y="0"/>
                  <a:pt x="119" y="4"/>
                  <a:pt x="119" y="8"/>
                </a:cubicBezTo>
                <a:cubicBezTo>
                  <a:pt x="119" y="23"/>
                  <a:pt x="119" y="23"/>
                  <a:pt x="119" y="23"/>
                </a:cubicBezTo>
                <a:cubicBezTo>
                  <a:pt x="133" y="23"/>
                  <a:pt x="133" y="23"/>
                  <a:pt x="133" y="23"/>
                </a:cubicBezTo>
                <a:lnTo>
                  <a:pt x="133" y="142"/>
                </a:lnTo>
                <a:close/>
                <a:moveTo>
                  <a:pt x="119" y="74"/>
                </a:moveTo>
                <a:cubicBezTo>
                  <a:pt x="119" y="72"/>
                  <a:pt x="117" y="71"/>
                  <a:pt x="116" y="71"/>
                </a:cubicBezTo>
                <a:cubicBezTo>
                  <a:pt x="95" y="71"/>
                  <a:pt x="95" y="71"/>
                  <a:pt x="95" y="71"/>
                </a:cubicBezTo>
                <a:cubicBezTo>
                  <a:pt x="95" y="50"/>
                  <a:pt x="95" y="50"/>
                  <a:pt x="95" y="50"/>
                </a:cubicBezTo>
                <a:cubicBezTo>
                  <a:pt x="95" y="48"/>
                  <a:pt x="94" y="47"/>
                  <a:pt x="92" y="47"/>
                </a:cubicBezTo>
                <a:cubicBezTo>
                  <a:pt x="74" y="47"/>
                  <a:pt x="74" y="47"/>
                  <a:pt x="74" y="47"/>
                </a:cubicBezTo>
                <a:cubicBezTo>
                  <a:pt x="73" y="47"/>
                  <a:pt x="71" y="48"/>
                  <a:pt x="71" y="50"/>
                </a:cubicBezTo>
                <a:cubicBezTo>
                  <a:pt x="71" y="71"/>
                  <a:pt x="71" y="71"/>
                  <a:pt x="71" y="71"/>
                </a:cubicBezTo>
                <a:cubicBezTo>
                  <a:pt x="51" y="71"/>
                  <a:pt x="51" y="71"/>
                  <a:pt x="51" y="71"/>
                </a:cubicBezTo>
                <a:cubicBezTo>
                  <a:pt x="49" y="71"/>
                  <a:pt x="48" y="72"/>
                  <a:pt x="48" y="74"/>
                </a:cubicBezTo>
                <a:cubicBezTo>
                  <a:pt x="48" y="91"/>
                  <a:pt x="48" y="91"/>
                  <a:pt x="48" y="91"/>
                </a:cubicBezTo>
                <a:cubicBezTo>
                  <a:pt x="48" y="93"/>
                  <a:pt x="49" y="94"/>
                  <a:pt x="51" y="94"/>
                </a:cubicBezTo>
                <a:cubicBezTo>
                  <a:pt x="71" y="94"/>
                  <a:pt x="71" y="94"/>
                  <a:pt x="71" y="94"/>
                </a:cubicBezTo>
                <a:cubicBezTo>
                  <a:pt x="71" y="115"/>
                  <a:pt x="71" y="115"/>
                  <a:pt x="71" y="115"/>
                </a:cubicBezTo>
                <a:cubicBezTo>
                  <a:pt x="71" y="117"/>
                  <a:pt x="73" y="118"/>
                  <a:pt x="74" y="118"/>
                </a:cubicBezTo>
                <a:cubicBezTo>
                  <a:pt x="92" y="118"/>
                  <a:pt x="92" y="118"/>
                  <a:pt x="92" y="118"/>
                </a:cubicBezTo>
                <a:cubicBezTo>
                  <a:pt x="94" y="118"/>
                  <a:pt x="95" y="117"/>
                  <a:pt x="95" y="115"/>
                </a:cubicBezTo>
                <a:cubicBezTo>
                  <a:pt x="95" y="94"/>
                  <a:pt x="95" y="94"/>
                  <a:pt x="95" y="94"/>
                </a:cubicBezTo>
                <a:cubicBezTo>
                  <a:pt x="116" y="94"/>
                  <a:pt x="116" y="94"/>
                  <a:pt x="116" y="94"/>
                </a:cubicBezTo>
                <a:cubicBezTo>
                  <a:pt x="117" y="94"/>
                  <a:pt x="119" y="93"/>
                  <a:pt x="119" y="91"/>
                </a:cubicBezTo>
                <a:lnTo>
                  <a:pt x="119" y="74"/>
                </a:lnTo>
                <a:close/>
                <a:moveTo>
                  <a:pt x="107" y="23"/>
                </a:moveTo>
                <a:cubicBezTo>
                  <a:pt x="107" y="11"/>
                  <a:pt x="107" y="11"/>
                  <a:pt x="107" y="11"/>
                </a:cubicBezTo>
                <a:cubicBezTo>
                  <a:pt x="60" y="11"/>
                  <a:pt x="60" y="11"/>
                  <a:pt x="60" y="11"/>
                </a:cubicBezTo>
                <a:cubicBezTo>
                  <a:pt x="60" y="23"/>
                  <a:pt x="60" y="23"/>
                  <a:pt x="60" y="23"/>
                </a:cubicBezTo>
                <a:lnTo>
                  <a:pt x="107" y="23"/>
                </a:lnTo>
                <a:close/>
                <a:moveTo>
                  <a:pt x="166" y="121"/>
                </a:moveTo>
                <a:cubicBezTo>
                  <a:pt x="166" y="132"/>
                  <a:pt x="157" y="142"/>
                  <a:pt x="145" y="142"/>
                </a:cubicBezTo>
                <a:cubicBezTo>
                  <a:pt x="142" y="142"/>
                  <a:pt x="142" y="142"/>
                  <a:pt x="142" y="142"/>
                </a:cubicBezTo>
                <a:cubicBezTo>
                  <a:pt x="142" y="23"/>
                  <a:pt x="142" y="23"/>
                  <a:pt x="142" y="23"/>
                </a:cubicBezTo>
                <a:cubicBezTo>
                  <a:pt x="145" y="23"/>
                  <a:pt x="145" y="23"/>
                  <a:pt x="145" y="23"/>
                </a:cubicBezTo>
                <a:cubicBezTo>
                  <a:pt x="157" y="23"/>
                  <a:pt x="166" y="33"/>
                  <a:pt x="166" y="44"/>
                </a:cubicBezTo>
                <a:lnTo>
                  <a:pt x="166" y="1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5" name="Freeform 261">
            <a:extLst>
              <a:ext uri="{FF2B5EF4-FFF2-40B4-BE49-F238E27FC236}">
                <a16:creationId xmlns:a16="http://schemas.microsoft.com/office/drawing/2014/main" id="{21A163BA-AA40-4D3D-B9F2-C46F4D4888C4}"/>
              </a:ext>
            </a:extLst>
          </p:cNvPr>
          <p:cNvSpPr>
            <a:spLocks noEditPoints="1"/>
          </p:cNvSpPr>
          <p:nvPr/>
        </p:nvSpPr>
        <p:spPr bwMode="auto">
          <a:xfrm>
            <a:off x="8336589" y="4554502"/>
            <a:ext cx="220663" cy="220663"/>
          </a:xfrm>
          <a:custGeom>
            <a:avLst/>
            <a:gdLst>
              <a:gd name="T0" fmla="*/ 342902532 w 142"/>
              <a:gd name="T1" fmla="*/ 280117693 h 142"/>
              <a:gd name="T2" fmla="*/ 277702832 w 142"/>
              <a:gd name="T3" fmla="*/ 342902532 h 142"/>
              <a:gd name="T4" fmla="*/ 65199701 w 142"/>
              <a:gd name="T5" fmla="*/ 342902532 h 142"/>
              <a:gd name="T6" fmla="*/ 0 w 142"/>
              <a:gd name="T7" fmla="*/ 280117693 h 142"/>
              <a:gd name="T8" fmla="*/ 0 w 142"/>
              <a:gd name="T9" fmla="*/ 65199701 h 142"/>
              <a:gd name="T10" fmla="*/ 65199701 w 142"/>
              <a:gd name="T11" fmla="*/ 0 h 142"/>
              <a:gd name="T12" fmla="*/ 277702832 w 142"/>
              <a:gd name="T13" fmla="*/ 0 h 142"/>
              <a:gd name="T14" fmla="*/ 342902532 w 142"/>
              <a:gd name="T15" fmla="*/ 65199701 h 142"/>
              <a:gd name="T16" fmla="*/ 342902532 w 142"/>
              <a:gd name="T17" fmla="*/ 280117693 h 142"/>
              <a:gd name="T18" fmla="*/ 284947415 w 142"/>
              <a:gd name="T19" fmla="*/ 72444284 h 142"/>
              <a:gd name="T20" fmla="*/ 270458248 w 142"/>
              <a:gd name="T21" fmla="*/ 57955117 h 142"/>
              <a:gd name="T22" fmla="*/ 164207459 w 142"/>
              <a:gd name="T23" fmla="*/ 57955117 h 142"/>
              <a:gd name="T24" fmla="*/ 152133153 w 142"/>
              <a:gd name="T25" fmla="*/ 67614562 h 142"/>
              <a:gd name="T26" fmla="*/ 154548014 w 142"/>
              <a:gd name="T27" fmla="*/ 82103730 h 142"/>
              <a:gd name="T28" fmla="*/ 185939657 w 142"/>
              <a:gd name="T29" fmla="*/ 115910234 h 142"/>
              <a:gd name="T30" fmla="*/ 67614562 w 142"/>
              <a:gd name="T31" fmla="*/ 234236882 h 142"/>
              <a:gd name="T32" fmla="*/ 67614562 w 142"/>
              <a:gd name="T33" fmla="*/ 253554219 h 142"/>
              <a:gd name="T34" fmla="*/ 89348313 w 142"/>
              <a:gd name="T35" fmla="*/ 277702832 h 142"/>
              <a:gd name="T36" fmla="*/ 111080511 w 142"/>
              <a:gd name="T37" fmla="*/ 277702832 h 142"/>
              <a:gd name="T38" fmla="*/ 229407160 w 142"/>
              <a:gd name="T39" fmla="*/ 156962875 h 142"/>
              <a:gd name="T40" fmla="*/ 260798803 w 142"/>
              <a:gd name="T41" fmla="*/ 190769379 h 142"/>
              <a:gd name="T42" fmla="*/ 270458248 w 142"/>
              <a:gd name="T43" fmla="*/ 193184241 h 142"/>
              <a:gd name="T44" fmla="*/ 277702832 w 142"/>
              <a:gd name="T45" fmla="*/ 193184241 h 142"/>
              <a:gd name="T46" fmla="*/ 284947415 w 142"/>
              <a:gd name="T47" fmla="*/ 178695073 h 142"/>
              <a:gd name="T48" fmla="*/ 284947415 w 142"/>
              <a:gd name="T49" fmla="*/ 72444284 h 14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42" h="142">
                <a:moveTo>
                  <a:pt x="142" y="116"/>
                </a:moveTo>
                <a:cubicBezTo>
                  <a:pt x="142" y="130"/>
                  <a:pt x="130" y="142"/>
                  <a:pt x="115" y="142"/>
                </a:cubicBezTo>
                <a:cubicBezTo>
                  <a:pt x="27" y="142"/>
                  <a:pt x="27" y="142"/>
                  <a:pt x="27" y="142"/>
                </a:cubicBezTo>
                <a:cubicBezTo>
                  <a:pt x="12" y="142"/>
                  <a:pt x="0" y="130"/>
                  <a:pt x="0" y="116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115" y="0"/>
                  <a:pt x="115" y="0"/>
                  <a:pt x="115" y="0"/>
                </a:cubicBezTo>
                <a:cubicBezTo>
                  <a:pt x="130" y="0"/>
                  <a:pt x="142" y="12"/>
                  <a:pt x="142" y="27"/>
                </a:cubicBezTo>
                <a:lnTo>
                  <a:pt x="142" y="116"/>
                </a:lnTo>
                <a:close/>
                <a:moveTo>
                  <a:pt x="118" y="30"/>
                </a:moveTo>
                <a:cubicBezTo>
                  <a:pt x="118" y="27"/>
                  <a:pt x="116" y="24"/>
                  <a:pt x="112" y="24"/>
                </a:cubicBezTo>
                <a:cubicBezTo>
                  <a:pt x="68" y="24"/>
                  <a:pt x="68" y="24"/>
                  <a:pt x="68" y="24"/>
                </a:cubicBezTo>
                <a:cubicBezTo>
                  <a:pt x="66" y="24"/>
                  <a:pt x="63" y="26"/>
                  <a:pt x="63" y="28"/>
                </a:cubicBezTo>
                <a:cubicBezTo>
                  <a:pt x="62" y="30"/>
                  <a:pt x="62" y="33"/>
                  <a:pt x="64" y="34"/>
                </a:cubicBezTo>
                <a:cubicBezTo>
                  <a:pt x="77" y="48"/>
                  <a:pt x="77" y="48"/>
                  <a:pt x="77" y="48"/>
                </a:cubicBezTo>
                <a:cubicBezTo>
                  <a:pt x="28" y="97"/>
                  <a:pt x="28" y="97"/>
                  <a:pt x="28" y="97"/>
                </a:cubicBezTo>
                <a:cubicBezTo>
                  <a:pt x="25" y="99"/>
                  <a:pt x="25" y="103"/>
                  <a:pt x="28" y="105"/>
                </a:cubicBezTo>
                <a:cubicBezTo>
                  <a:pt x="37" y="115"/>
                  <a:pt x="37" y="115"/>
                  <a:pt x="37" y="115"/>
                </a:cubicBezTo>
                <a:cubicBezTo>
                  <a:pt x="40" y="117"/>
                  <a:pt x="43" y="117"/>
                  <a:pt x="46" y="115"/>
                </a:cubicBezTo>
                <a:cubicBezTo>
                  <a:pt x="95" y="65"/>
                  <a:pt x="95" y="65"/>
                  <a:pt x="95" y="65"/>
                </a:cubicBezTo>
                <a:cubicBezTo>
                  <a:pt x="108" y="79"/>
                  <a:pt x="108" y="79"/>
                  <a:pt x="108" y="79"/>
                </a:cubicBezTo>
                <a:cubicBezTo>
                  <a:pt x="109" y="80"/>
                  <a:pt x="111" y="80"/>
                  <a:pt x="112" y="80"/>
                </a:cubicBezTo>
                <a:cubicBezTo>
                  <a:pt x="113" y="80"/>
                  <a:pt x="114" y="80"/>
                  <a:pt x="115" y="80"/>
                </a:cubicBezTo>
                <a:cubicBezTo>
                  <a:pt x="117" y="79"/>
                  <a:pt x="118" y="77"/>
                  <a:pt x="118" y="74"/>
                </a:cubicBezTo>
                <a:lnTo>
                  <a:pt x="118" y="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6" name="Freeform 34">
            <a:extLst>
              <a:ext uri="{FF2B5EF4-FFF2-40B4-BE49-F238E27FC236}">
                <a16:creationId xmlns:a16="http://schemas.microsoft.com/office/drawing/2014/main" id="{2C677C71-3BC1-4777-A347-71B5287C5939}"/>
              </a:ext>
            </a:extLst>
          </p:cNvPr>
          <p:cNvSpPr>
            <a:spLocks noEditPoints="1"/>
          </p:cNvSpPr>
          <p:nvPr/>
        </p:nvSpPr>
        <p:spPr bwMode="auto">
          <a:xfrm>
            <a:off x="10015317" y="4554502"/>
            <a:ext cx="231775" cy="215900"/>
          </a:xfrm>
          <a:custGeom>
            <a:avLst/>
            <a:gdLst>
              <a:gd name="T0" fmla="*/ 52454068 w 178"/>
              <a:gd name="T1" fmla="*/ 161217472 h 166"/>
              <a:gd name="T2" fmla="*/ 30456277 w 178"/>
              <a:gd name="T3" fmla="*/ 161217472 h 166"/>
              <a:gd name="T4" fmla="*/ 0 w 178"/>
              <a:gd name="T5" fmla="*/ 135762082 h 166"/>
              <a:gd name="T6" fmla="*/ 20305053 w 178"/>
              <a:gd name="T7" fmla="*/ 79760743 h 166"/>
              <a:gd name="T8" fmla="*/ 60913855 w 178"/>
              <a:gd name="T9" fmla="*/ 93336431 h 166"/>
              <a:gd name="T10" fmla="*/ 81218908 w 178"/>
              <a:gd name="T11" fmla="*/ 89941859 h 166"/>
              <a:gd name="T12" fmla="*/ 81218908 w 178"/>
              <a:gd name="T13" fmla="*/ 100124275 h 166"/>
              <a:gd name="T14" fmla="*/ 93062871 w 178"/>
              <a:gd name="T15" fmla="*/ 140852640 h 166"/>
              <a:gd name="T16" fmla="*/ 52454068 w 178"/>
              <a:gd name="T17" fmla="*/ 161217472 h 166"/>
              <a:gd name="T18" fmla="*/ 60913855 w 178"/>
              <a:gd name="T19" fmla="*/ 79760743 h 166"/>
              <a:gd name="T20" fmla="*/ 20305053 w 178"/>
              <a:gd name="T21" fmla="*/ 40728364 h 166"/>
              <a:gd name="T22" fmla="*/ 60913855 w 178"/>
              <a:gd name="T23" fmla="*/ 0 h 166"/>
              <a:gd name="T24" fmla="*/ 99831222 w 178"/>
              <a:gd name="T25" fmla="*/ 40728364 h 166"/>
              <a:gd name="T26" fmla="*/ 60913855 w 178"/>
              <a:gd name="T27" fmla="*/ 79760743 h 166"/>
              <a:gd name="T28" fmla="*/ 218274757 w 178"/>
              <a:gd name="T29" fmla="*/ 281706580 h 166"/>
              <a:gd name="T30" fmla="*/ 82910345 w 178"/>
              <a:gd name="T31" fmla="*/ 281706580 h 166"/>
              <a:gd name="T32" fmla="*/ 40608803 w 178"/>
              <a:gd name="T33" fmla="*/ 240978216 h 166"/>
              <a:gd name="T34" fmla="*/ 94754308 w 178"/>
              <a:gd name="T35" fmla="*/ 151035056 h 166"/>
              <a:gd name="T36" fmla="*/ 150592551 w 178"/>
              <a:gd name="T37" fmla="*/ 173097175 h 166"/>
              <a:gd name="T38" fmla="*/ 206430794 w 178"/>
              <a:gd name="T39" fmla="*/ 151035056 h 166"/>
              <a:gd name="T40" fmla="*/ 260576299 w 178"/>
              <a:gd name="T41" fmla="*/ 240978216 h 166"/>
              <a:gd name="T42" fmla="*/ 218274757 w 178"/>
              <a:gd name="T43" fmla="*/ 281706580 h 166"/>
              <a:gd name="T44" fmla="*/ 150592551 w 178"/>
              <a:gd name="T45" fmla="*/ 161217472 h 166"/>
              <a:gd name="T46" fmla="*/ 91370132 w 178"/>
              <a:gd name="T47" fmla="*/ 100124275 h 166"/>
              <a:gd name="T48" fmla="*/ 150592551 w 178"/>
              <a:gd name="T49" fmla="*/ 40728364 h 166"/>
              <a:gd name="T50" fmla="*/ 209814970 w 178"/>
              <a:gd name="T51" fmla="*/ 100124275 h 166"/>
              <a:gd name="T52" fmla="*/ 150592551 w 178"/>
              <a:gd name="T53" fmla="*/ 161217472 h 166"/>
              <a:gd name="T54" fmla="*/ 240271246 w 178"/>
              <a:gd name="T55" fmla="*/ 79760743 h 166"/>
              <a:gd name="T56" fmla="*/ 201353880 w 178"/>
              <a:gd name="T57" fmla="*/ 40728364 h 166"/>
              <a:gd name="T58" fmla="*/ 240271246 w 178"/>
              <a:gd name="T59" fmla="*/ 0 h 166"/>
              <a:gd name="T60" fmla="*/ 280880049 w 178"/>
              <a:gd name="T61" fmla="*/ 40728364 h 166"/>
              <a:gd name="T62" fmla="*/ 240271246 w 178"/>
              <a:gd name="T63" fmla="*/ 79760743 h 166"/>
              <a:gd name="T64" fmla="*/ 270728825 w 178"/>
              <a:gd name="T65" fmla="*/ 161217472 h 166"/>
              <a:gd name="T66" fmla="*/ 248731034 w 178"/>
              <a:gd name="T67" fmla="*/ 161217472 h 166"/>
              <a:gd name="T68" fmla="*/ 208122231 w 178"/>
              <a:gd name="T69" fmla="*/ 140852640 h 166"/>
              <a:gd name="T70" fmla="*/ 219966194 w 178"/>
              <a:gd name="T71" fmla="*/ 100124275 h 166"/>
              <a:gd name="T72" fmla="*/ 219966194 w 178"/>
              <a:gd name="T73" fmla="*/ 89941859 h 166"/>
              <a:gd name="T74" fmla="*/ 240271246 w 178"/>
              <a:gd name="T75" fmla="*/ 93336431 h 166"/>
              <a:gd name="T76" fmla="*/ 280880049 w 178"/>
              <a:gd name="T77" fmla="*/ 79760743 h 166"/>
              <a:gd name="T78" fmla="*/ 301185102 w 178"/>
              <a:gd name="T79" fmla="*/ 135762082 h 166"/>
              <a:gd name="T80" fmla="*/ 270728825 w 178"/>
              <a:gd name="T81" fmla="*/ 161217472 h 16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78" h="166">
                <a:moveTo>
                  <a:pt x="31" y="95"/>
                </a:moveTo>
                <a:cubicBezTo>
                  <a:pt x="18" y="95"/>
                  <a:pt x="18" y="95"/>
                  <a:pt x="18" y="95"/>
                </a:cubicBezTo>
                <a:cubicBezTo>
                  <a:pt x="9" y="95"/>
                  <a:pt x="0" y="90"/>
                  <a:pt x="0" y="80"/>
                </a:cubicBezTo>
                <a:cubicBezTo>
                  <a:pt x="0" y="73"/>
                  <a:pt x="0" y="47"/>
                  <a:pt x="12" y="47"/>
                </a:cubicBezTo>
                <a:cubicBezTo>
                  <a:pt x="14" y="47"/>
                  <a:pt x="23" y="55"/>
                  <a:pt x="36" y="55"/>
                </a:cubicBezTo>
                <a:cubicBezTo>
                  <a:pt x="40" y="55"/>
                  <a:pt x="44" y="54"/>
                  <a:pt x="48" y="53"/>
                </a:cubicBezTo>
                <a:cubicBezTo>
                  <a:pt x="48" y="55"/>
                  <a:pt x="48" y="57"/>
                  <a:pt x="48" y="59"/>
                </a:cubicBezTo>
                <a:cubicBezTo>
                  <a:pt x="48" y="68"/>
                  <a:pt x="50" y="76"/>
                  <a:pt x="55" y="83"/>
                </a:cubicBezTo>
                <a:cubicBezTo>
                  <a:pt x="45" y="83"/>
                  <a:pt x="37" y="87"/>
                  <a:pt x="31" y="95"/>
                </a:cubicBezTo>
                <a:close/>
                <a:moveTo>
                  <a:pt x="36" y="47"/>
                </a:moveTo>
                <a:cubicBezTo>
                  <a:pt x="23" y="47"/>
                  <a:pt x="12" y="37"/>
                  <a:pt x="12" y="24"/>
                </a:cubicBezTo>
                <a:cubicBezTo>
                  <a:pt x="12" y="11"/>
                  <a:pt x="23" y="0"/>
                  <a:pt x="36" y="0"/>
                </a:cubicBezTo>
                <a:cubicBezTo>
                  <a:pt x="49" y="0"/>
                  <a:pt x="59" y="11"/>
                  <a:pt x="59" y="24"/>
                </a:cubicBezTo>
                <a:cubicBezTo>
                  <a:pt x="59" y="37"/>
                  <a:pt x="49" y="47"/>
                  <a:pt x="36" y="47"/>
                </a:cubicBezTo>
                <a:close/>
                <a:moveTo>
                  <a:pt x="129" y="166"/>
                </a:moveTo>
                <a:cubicBezTo>
                  <a:pt x="49" y="166"/>
                  <a:pt x="49" y="166"/>
                  <a:pt x="49" y="166"/>
                </a:cubicBezTo>
                <a:cubicBezTo>
                  <a:pt x="34" y="166"/>
                  <a:pt x="24" y="157"/>
                  <a:pt x="24" y="142"/>
                </a:cubicBezTo>
                <a:cubicBezTo>
                  <a:pt x="24" y="121"/>
                  <a:pt x="29" y="89"/>
                  <a:pt x="56" y="89"/>
                </a:cubicBezTo>
                <a:cubicBezTo>
                  <a:pt x="59" y="89"/>
                  <a:pt x="71" y="102"/>
                  <a:pt x="89" y="102"/>
                </a:cubicBezTo>
                <a:cubicBezTo>
                  <a:pt x="107" y="102"/>
                  <a:pt x="119" y="89"/>
                  <a:pt x="122" y="89"/>
                </a:cubicBezTo>
                <a:cubicBezTo>
                  <a:pt x="149" y="89"/>
                  <a:pt x="154" y="121"/>
                  <a:pt x="154" y="142"/>
                </a:cubicBezTo>
                <a:cubicBezTo>
                  <a:pt x="154" y="157"/>
                  <a:pt x="144" y="166"/>
                  <a:pt x="129" y="166"/>
                </a:cubicBezTo>
                <a:close/>
                <a:moveTo>
                  <a:pt x="89" y="95"/>
                </a:moveTo>
                <a:cubicBezTo>
                  <a:pt x="69" y="95"/>
                  <a:pt x="54" y="79"/>
                  <a:pt x="54" y="59"/>
                </a:cubicBezTo>
                <a:cubicBezTo>
                  <a:pt x="54" y="40"/>
                  <a:pt x="69" y="24"/>
                  <a:pt x="89" y="24"/>
                </a:cubicBezTo>
                <a:cubicBezTo>
                  <a:pt x="109" y="24"/>
                  <a:pt x="124" y="40"/>
                  <a:pt x="124" y="59"/>
                </a:cubicBezTo>
                <a:cubicBezTo>
                  <a:pt x="124" y="79"/>
                  <a:pt x="109" y="95"/>
                  <a:pt x="89" y="95"/>
                </a:cubicBezTo>
                <a:close/>
                <a:moveTo>
                  <a:pt x="142" y="47"/>
                </a:moveTo>
                <a:cubicBezTo>
                  <a:pt x="129" y="47"/>
                  <a:pt x="119" y="37"/>
                  <a:pt x="119" y="24"/>
                </a:cubicBezTo>
                <a:cubicBezTo>
                  <a:pt x="119" y="11"/>
                  <a:pt x="129" y="0"/>
                  <a:pt x="142" y="0"/>
                </a:cubicBezTo>
                <a:cubicBezTo>
                  <a:pt x="155" y="0"/>
                  <a:pt x="166" y="11"/>
                  <a:pt x="166" y="24"/>
                </a:cubicBezTo>
                <a:cubicBezTo>
                  <a:pt x="166" y="37"/>
                  <a:pt x="155" y="47"/>
                  <a:pt x="142" y="47"/>
                </a:cubicBezTo>
                <a:close/>
                <a:moveTo>
                  <a:pt x="160" y="95"/>
                </a:moveTo>
                <a:cubicBezTo>
                  <a:pt x="147" y="95"/>
                  <a:pt x="147" y="95"/>
                  <a:pt x="147" y="95"/>
                </a:cubicBezTo>
                <a:cubicBezTo>
                  <a:pt x="141" y="87"/>
                  <a:pt x="133" y="83"/>
                  <a:pt x="123" y="83"/>
                </a:cubicBezTo>
                <a:cubicBezTo>
                  <a:pt x="128" y="76"/>
                  <a:pt x="130" y="68"/>
                  <a:pt x="130" y="59"/>
                </a:cubicBezTo>
                <a:cubicBezTo>
                  <a:pt x="130" y="57"/>
                  <a:pt x="130" y="55"/>
                  <a:pt x="130" y="53"/>
                </a:cubicBezTo>
                <a:cubicBezTo>
                  <a:pt x="134" y="54"/>
                  <a:pt x="138" y="55"/>
                  <a:pt x="142" y="55"/>
                </a:cubicBezTo>
                <a:cubicBezTo>
                  <a:pt x="155" y="55"/>
                  <a:pt x="164" y="47"/>
                  <a:pt x="166" y="47"/>
                </a:cubicBezTo>
                <a:cubicBezTo>
                  <a:pt x="178" y="47"/>
                  <a:pt x="178" y="73"/>
                  <a:pt x="178" y="80"/>
                </a:cubicBezTo>
                <a:cubicBezTo>
                  <a:pt x="178" y="90"/>
                  <a:pt x="169" y="95"/>
                  <a:pt x="160" y="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d-ID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E02D282-5925-4EB3-B398-B4808E19DB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963111">
            <a:off x="5993491" y="1954598"/>
            <a:ext cx="3975574" cy="220773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BBCC39A-1624-4EAB-8ACC-59D10EFF0724}"/>
              </a:ext>
            </a:extLst>
          </p:cNvPr>
          <p:cNvSpPr txBox="1"/>
          <p:nvPr/>
        </p:nvSpPr>
        <p:spPr>
          <a:xfrm>
            <a:off x="7529550" y="3589910"/>
            <a:ext cx="90345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050" dirty="0">
                <a:solidFill>
                  <a:schemeClr val="bg1"/>
                </a:solidFill>
                <a:latin typeface="Arial  "/>
              </a:rPr>
              <a:t>Rp 24,9 T</a:t>
            </a:r>
          </a:p>
          <a:p>
            <a:pPr algn="ctr"/>
            <a:r>
              <a:rPr lang="id-ID" sz="1050" dirty="0">
                <a:solidFill>
                  <a:schemeClr val="bg1"/>
                </a:solidFill>
                <a:latin typeface="Arial  "/>
              </a:rPr>
              <a:t>(9</a:t>
            </a:r>
            <a:r>
              <a:rPr lang="en-US" sz="1050" dirty="0">
                <a:solidFill>
                  <a:schemeClr val="bg1"/>
                </a:solidFill>
                <a:latin typeface="Arial  "/>
              </a:rPr>
              <a:t>1</a:t>
            </a:r>
            <a:r>
              <a:rPr lang="id-ID" sz="1050" dirty="0">
                <a:solidFill>
                  <a:schemeClr val="bg1"/>
                </a:solidFill>
                <a:latin typeface="Arial  "/>
              </a:rPr>
              <a:t>%)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2ACA0E0-36C8-4ABC-AF91-873578AE36F1}"/>
              </a:ext>
            </a:extLst>
          </p:cNvPr>
          <p:cNvSpPr txBox="1"/>
          <p:nvPr/>
        </p:nvSpPr>
        <p:spPr>
          <a:xfrm>
            <a:off x="6138780" y="2449738"/>
            <a:ext cx="79817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050" dirty="0">
                <a:solidFill>
                  <a:schemeClr val="tx2"/>
                </a:solidFill>
                <a:latin typeface="Arial  "/>
              </a:rPr>
              <a:t>Rp 0,8 T</a:t>
            </a:r>
          </a:p>
          <a:p>
            <a:pPr algn="ctr"/>
            <a:r>
              <a:rPr lang="id-ID" sz="1050" dirty="0">
                <a:solidFill>
                  <a:schemeClr val="tx2"/>
                </a:solidFill>
                <a:latin typeface="Arial  "/>
              </a:rPr>
              <a:t>(3%)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F1F9C2D-2F16-4CB6-92AB-A8B3F22CA79A}"/>
              </a:ext>
            </a:extLst>
          </p:cNvPr>
          <p:cNvCxnSpPr>
            <a:cxnSpLocks/>
          </p:cNvCxnSpPr>
          <p:nvPr/>
        </p:nvCxnSpPr>
        <p:spPr>
          <a:xfrm flipH="1">
            <a:off x="6849512" y="2660869"/>
            <a:ext cx="271377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0A89134E-B3ED-480B-80ED-F679E53E0BA9}"/>
              </a:ext>
            </a:extLst>
          </p:cNvPr>
          <p:cNvSpPr txBox="1"/>
          <p:nvPr/>
        </p:nvSpPr>
        <p:spPr>
          <a:xfrm>
            <a:off x="6305497" y="1932273"/>
            <a:ext cx="79817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050" dirty="0">
                <a:solidFill>
                  <a:schemeClr val="tx2"/>
                </a:solidFill>
                <a:latin typeface="Arial  "/>
              </a:rPr>
              <a:t>Rp 1,8 T</a:t>
            </a:r>
          </a:p>
          <a:p>
            <a:pPr algn="ctr"/>
            <a:r>
              <a:rPr lang="id-ID" sz="1050" dirty="0">
                <a:solidFill>
                  <a:schemeClr val="tx2"/>
                </a:solidFill>
                <a:latin typeface="Arial  "/>
              </a:rPr>
              <a:t>(6%)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E44C232-C86A-44F3-B7FB-5F5BED0B5169}"/>
              </a:ext>
            </a:extLst>
          </p:cNvPr>
          <p:cNvCxnSpPr>
            <a:cxnSpLocks/>
          </p:cNvCxnSpPr>
          <p:nvPr/>
        </p:nvCxnSpPr>
        <p:spPr>
          <a:xfrm flipV="1">
            <a:off x="7293879" y="2098145"/>
            <a:ext cx="0" cy="331137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0FF0D4F-4FCA-40DF-888F-D558119ECEC8}"/>
              </a:ext>
            </a:extLst>
          </p:cNvPr>
          <p:cNvCxnSpPr>
            <a:cxnSpLocks/>
          </p:cNvCxnSpPr>
          <p:nvPr/>
        </p:nvCxnSpPr>
        <p:spPr>
          <a:xfrm flipH="1">
            <a:off x="7021581" y="2098145"/>
            <a:ext cx="271377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C66FDA6D-5DB4-4467-8D18-476B7299487A}"/>
              </a:ext>
            </a:extLst>
          </p:cNvPr>
          <p:cNvSpPr txBox="1"/>
          <p:nvPr/>
        </p:nvSpPr>
        <p:spPr>
          <a:xfrm>
            <a:off x="1703296" y="85302"/>
            <a:ext cx="8564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Anggaran Belanja K/L Pusat TA </a:t>
            </a:r>
            <a:r>
              <a:rPr lang="id-ID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r>
              <a:rPr lang="en-US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 2020</a:t>
            </a:r>
            <a:endParaRPr lang="id-ID" sz="2400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d-ID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Yang Mendukung Penurunan </a:t>
            </a:r>
            <a:r>
              <a:rPr lang="id-ID" sz="2400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Stunting</a:t>
            </a:r>
            <a:endParaRPr lang="id-ID" sz="2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B0CA2A3-F209-4443-9110-70BABEEB8631}"/>
              </a:ext>
            </a:extLst>
          </p:cNvPr>
          <p:cNvSpPr txBox="1"/>
          <p:nvPr/>
        </p:nvSpPr>
        <p:spPr>
          <a:xfrm>
            <a:off x="2648751" y="3928779"/>
            <a:ext cx="26441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Sumber: Data DIPA Awal 2019</a:t>
            </a:r>
          </a:p>
        </p:txBody>
      </p:sp>
      <p:sp>
        <p:nvSpPr>
          <p:cNvPr id="26" name="TextBox 93">
            <a:extLst>
              <a:ext uri="{FF2B5EF4-FFF2-40B4-BE49-F238E27FC236}">
                <a16:creationId xmlns:a16="http://schemas.microsoft.com/office/drawing/2014/main" id="{9AE404A9-CFAC-446A-A9A7-EE10BEC10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388" y="2826309"/>
            <a:ext cx="13576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id-ID" altLang="en-US" sz="1600" b="1" dirty="0">
                <a:solidFill>
                  <a:schemeClr val="accent1"/>
                </a:solidFill>
                <a:latin typeface="Arial  "/>
              </a:rPr>
              <a:t>18 K/L </a:t>
            </a:r>
          </a:p>
          <a:p>
            <a:pPr algn="ctr"/>
            <a:r>
              <a:rPr lang="id-ID" altLang="en-US" sz="1600" b="1" dirty="0">
                <a:solidFill>
                  <a:schemeClr val="accent1"/>
                </a:solidFill>
                <a:latin typeface="Arial  "/>
              </a:rPr>
              <a:t>(Rp 29 T)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BF94098-C379-4AAA-9D45-9D95187E3F6B}"/>
              </a:ext>
            </a:extLst>
          </p:cNvPr>
          <p:cNvSpPr txBox="1"/>
          <p:nvPr/>
        </p:nvSpPr>
        <p:spPr bwMode="auto">
          <a:xfrm>
            <a:off x="3048342" y="2346250"/>
            <a:ext cx="803116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id-ID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Intervensi Spesifik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70B2B88-0B8B-4B49-93E0-BA50062E32BC}"/>
              </a:ext>
            </a:extLst>
          </p:cNvPr>
          <p:cNvSpPr/>
          <p:nvPr/>
        </p:nvSpPr>
        <p:spPr bwMode="auto">
          <a:xfrm>
            <a:off x="2878361" y="2442333"/>
            <a:ext cx="172226" cy="159535"/>
          </a:xfrm>
          <a:prstGeom prst="ellipse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70E1869-8C49-4D01-A761-8FB19DE2A0F3}"/>
              </a:ext>
            </a:extLst>
          </p:cNvPr>
          <p:cNvSpPr/>
          <p:nvPr/>
        </p:nvSpPr>
        <p:spPr bwMode="auto">
          <a:xfrm>
            <a:off x="2874304" y="2952756"/>
            <a:ext cx="174038" cy="159535"/>
          </a:xfrm>
          <a:prstGeom prst="ellipse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649DDC6-A06E-403D-B7F9-F802C9D9128A}"/>
              </a:ext>
            </a:extLst>
          </p:cNvPr>
          <p:cNvSpPr/>
          <p:nvPr/>
        </p:nvSpPr>
        <p:spPr bwMode="auto">
          <a:xfrm>
            <a:off x="2874304" y="3460159"/>
            <a:ext cx="174038" cy="15953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1" name="Chart 30">
            <a:extLst>
              <a:ext uri="{FF2B5EF4-FFF2-40B4-BE49-F238E27FC236}">
                <a16:creationId xmlns:a16="http://schemas.microsoft.com/office/drawing/2014/main" id="{1BA2A7D2-2D10-46B1-958B-8CDD121585EE}"/>
              </a:ext>
            </a:extLst>
          </p:cNvPr>
          <p:cNvGraphicFramePr>
            <a:graphicFrameLocks/>
          </p:cNvGraphicFramePr>
          <p:nvPr/>
        </p:nvGraphicFramePr>
        <p:xfrm>
          <a:off x="-245070" y="2084339"/>
          <a:ext cx="3632381" cy="2251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" name="TextBox 31">
            <a:extLst>
              <a:ext uri="{FF2B5EF4-FFF2-40B4-BE49-F238E27FC236}">
                <a16:creationId xmlns:a16="http://schemas.microsoft.com/office/drawing/2014/main" id="{CC033B69-994B-44EA-9DC5-E2E6184334EF}"/>
              </a:ext>
            </a:extLst>
          </p:cNvPr>
          <p:cNvSpPr txBox="1"/>
          <p:nvPr/>
        </p:nvSpPr>
        <p:spPr bwMode="auto">
          <a:xfrm>
            <a:off x="3044985" y="3389730"/>
            <a:ext cx="16135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id-ID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Pendampingan, Koordinasi dan Dukungan Teknis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13FFBEF-219E-46A9-813F-18DCE32174CF}"/>
              </a:ext>
            </a:extLst>
          </p:cNvPr>
          <p:cNvSpPr txBox="1"/>
          <p:nvPr/>
        </p:nvSpPr>
        <p:spPr bwMode="auto">
          <a:xfrm>
            <a:off x="3050587" y="2863924"/>
            <a:ext cx="7356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id-ID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Intervensi Sensitif</a:t>
            </a:r>
          </a:p>
        </p:txBody>
      </p:sp>
      <p:sp>
        <p:nvSpPr>
          <p:cNvPr id="34" name="TextBox 119">
            <a:extLst>
              <a:ext uri="{FF2B5EF4-FFF2-40B4-BE49-F238E27FC236}">
                <a16:creationId xmlns:a16="http://schemas.microsoft.com/office/drawing/2014/main" id="{AEFE5CE4-D748-4B7E-A9BE-075D46C041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9270" y="2354554"/>
            <a:ext cx="6982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id-ID" altLang="en-US" sz="1000" dirty="0">
                <a:solidFill>
                  <a:schemeClr val="bg1"/>
                </a:solidFill>
                <a:latin typeface="Arial  "/>
              </a:rPr>
              <a:t>Rp 3,7 T</a:t>
            </a:r>
          </a:p>
          <a:p>
            <a:pPr algn="ctr"/>
            <a:r>
              <a:rPr lang="id-ID" altLang="en-US" sz="1000" dirty="0">
                <a:solidFill>
                  <a:schemeClr val="bg1"/>
                </a:solidFill>
                <a:latin typeface="Arial  "/>
              </a:rPr>
              <a:t>(13%)</a:t>
            </a:r>
          </a:p>
        </p:txBody>
      </p:sp>
      <p:sp>
        <p:nvSpPr>
          <p:cNvPr id="35" name="TextBox 120">
            <a:extLst>
              <a:ext uri="{FF2B5EF4-FFF2-40B4-BE49-F238E27FC236}">
                <a16:creationId xmlns:a16="http://schemas.microsoft.com/office/drawing/2014/main" id="{90EFD42F-E6C7-4B66-A216-F1249293DC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2397" y="3764786"/>
            <a:ext cx="81940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id-ID" altLang="en-US" sz="1000" dirty="0">
                <a:solidFill>
                  <a:schemeClr val="bg1"/>
                </a:solidFill>
                <a:latin typeface="Arial  "/>
              </a:rPr>
              <a:t>Rp 24,3 T (84%)</a:t>
            </a:r>
          </a:p>
        </p:txBody>
      </p:sp>
      <p:sp>
        <p:nvSpPr>
          <p:cNvPr id="36" name="TextBox 121">
            <a:extLst>
              <a:ext uri="{FF2B5EF4-FFF2-40B4-BE49-F238E27FC236}">
                <a16:creationId xmlns:a16="http://schemas.microsoft.com/office/drawing/2014/main" id="{C12AAC08-9BD3-4B59-ABF4-84E3783B33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0415" y="1777593"/>
            <a:ext cx="5728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id-ID" altLang="en-US" sz="1000" dirty="0">
                <a:solidFill>
                  <a:schemeClr val="tx2"/>
                </a:solidFill>
                <a:latin typeface="Arial  "/>
              </a:rPr>
              <a:t>Rp 1 T</a:t>
            </a:r>
          </a:p>
          <a:p>
            <a:pPr algn="ctr"/>
            <a:r>
              <a:rPr lang="id-ID" altLang="en-US" sz="1000" dirty="0">
                <a:solidFill>
                  <a:schemeClr val="tx2"/>
                </a:solidFill>
                <a:latin typeface="Arial  "/>
              </a:rPr>
              <a:t>(4%)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A5D8B4C-BEBC-4BC0-BC52-69FD47B863C1}"/>
              </a:ext>
            </a:extLst>
          </p:cNvPr>
          <p:cNvCxnSpPr/>
          <p:nvPr/>
        </p:nvCxnSpPr>
        <p:spPr>
          <a:xfrm>
            <a:off x="1416856" y="2140142"/>
            <a:ext cx="0" cy="7236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DE177A18-EB02-4EBB-839C-D2C842B5F33C}"/>
              </a:ext>
            </a:extLst>
          </p:cNvPr>
          <p:cNvSpPr txBox="1"/>
          <p:nvPr/>
        </p:nvSpPr>
        <p:spPr>
          <a:xfrm>
            <a:off x="341790" y="4316343"/>
            <a:ext cx="24003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d-ID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Beberapa </a:t>
            </a:r>
            <a:r>
              <a:rPr lang="id-ID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Output</a:t>
            </a:r>
            <a:r>
              <a:rPr lang="id-ID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Kunci</a:t>
            </a:r>
          </a:p>
        </p:txBody>
      </p:sp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4EC759B4-9499-4BCF-8D23-9F4C4829BB7C}"/>
              </a:ext>
            </a:extLst>
          </p:cNvPr>
          <p:cNvGraphicFramePr>
            <a:graphicFrameLocks noGrp="1"/>
          </p:cNvGraphicFramePr>
          <p:nvPr/>
        </p:nvGraphicFramePr>
        <p:xfrm>
          <a:off x="417990" y="4617360"/>
          <a:ext cx="5360684" cy="1955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9172">
                  <a:extLst>
                    <a:ext uri="{9D8B030D-6E8A-4147-A177-3AD203B41FA5}">
                      <a16:colId xmlns:a16="http://schemas.microsoft.com/office/drawing/2014/main" val="2117509584"/>
                    </a:ext>
                  </a:extLst>
                </a:gridCol>
                <a:gridCol w="1827012">
                  <a:extLst>
                    <a:ext uri="{9D8B030D-6E8A-4147-A177-3AD203B41FA5}">
                      <a16:colId xmlns:a16="http://schemas.microsoft.com/office/drawing/2014/main" val="2312374643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81847225"/>
                    </a:ext>
                  </a:extLst>
                </a:gridCol>
              </a:tblGrid>
              <a:tr h="275442">
                <a:tc>
                  <a:txBody>
                    <a:bodyPr/>
                    <a:lstStyle/>
                    <a:p>
                      <a:pPr marL="357188" indent="0" algn="ctr">
                        <a:spcBef>
                          <a:spcPts val="600"/>
                        </a:spcBef>
                      </a:pPr>
                      <a:r>
                        <a:rPr lang="id-ID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Intervensi              Spesifik</a:t>
                      </a:r>
                    </a:p>
                  </a:txBody>
                  <a:tcPr marL="91454" marR="91454" marT="45723" marB="45723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0" algn="ctr"/>
                      <a:r>
                        <a:rPr lang="id-ID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Intervensi </a:t>
                      </a:r>
                    </a:p>
                    <a:p>
                      <a:pPr marL="269875" indent="0" algn="ctr"/>
                      <a:r>
                        <a:rPr lang="id-ID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Sensitif</a:t>
                      </a:r>
                    </a:p>
                  </a:txBody>
                  <a:tcPr marL="91454" marR="91454" marT="45723" marB="45723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0" algn="ctr"/>
                      <a:r>
                        <a:rPr lang="id-ID" sz="9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Pendampingan, Koord. &amp; Dukungan Teknis</a:t>
                      </a:r>
                    </a:p>
                  </a:txBody>
                  <a:tcPr marL="91454" marR="91454" marT="45723" marB="45723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8353791"/>
                  </a:ext>
                </a:extLst>
              </a:tr>
              <a:tr h="619706">
                <a:tc>
                  <a:txBody>
                    <a:bodyPr/>
                    <a:lstStyle/>
                    <a:p>
                      <a:pPr marL="87313" indent="-87313">
                        <a:spcBef>
                          <a:spcPts val="2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id-ID" sz="95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Suplementasi gizi untuk ibu hamil KEK dan balita kurus</a:t>
                      </a:r>
                    </a:p>
                    <a:p>
                      <a:pPr marL="87313" indent="-87313">
                        <a:spcBef>
                          <a:spcPts val="2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id-ID" sz="95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Suplementasi Fe dan Vit. A</a:t>
                      </a:r>
                    </a:p>
                    <a:p>
                      <a:pPr marL="87313" indent="-87313">
                        <a:spcBef>
                          <a:spcPts val="2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id-ID" sz="95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Promosi dan konseling menyusui</a:t>
                      </a:r>
                    </a:p>
                    <a:p>
                      <a:pPr marL="87313" indent="-87313">
                        <a:spcBef>
                          <a:spcPts val="2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id-ID" sz="95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Promosi pemantauan pertumbuhan</a:t>
                      </a:r>
                    </a:p>
                    <a:p>
                      <a:pPr marL="87313" indent="-87313">
                        <a:spcBef>
                          <a:spcPts val="2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id-ID" sz="95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Imunisasi</a:t>
                      </a:r>
                    </a:p>
                    <a:p>
                      <a:pPr marL="85725" indent="0">
                        <a:spcBef>
                          <a:spcPts val="2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id-ID" sz="95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(Kemenkes)</a:t>
                      </a:r>
                    </a:p>
                  </a:txBody>
                  <a:tcPr marL="91454" marR="91454" marT="45723" marB="45723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-87313">
                        <a:spcBef>
                          <a:spcPts val="2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id-ID" sz="9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Penyediaan air minum dan sanitasi (Kemen PUPR)</a:t>
                      </a:r>
                    </a:p>
                    <a:p>
                      <a:pPr marL="87313" indent="-87313">
                        <a:spcBef>
                          <a:spcPts val="2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id-ID" sz="9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KRPL (Kementan)</a:t>
                      </a:r>
                    </a:p>
                    <a:p>
                      <a:pPr marL="87313" indent="-87313">
                        <a:spcBef>
                          <a:spcPts val="2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id-ID" sz="9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PAUD (Kemendikbud)</a:t>
                      </a:r>
                    </a:p>
                    <a:p>
                      <a:pPr marL="87313" indent="-87313">
                        <a:spcBef>
                          <a:spcPts val="2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id-ID" sz="9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Bimbingan pra-nikah (Kemenag)</a:t>
                      </a:r>
                    </a:p>
                    <a:p>
                      <a:pPr marL="87313" indent="-87313">
                        <a:spcBef>
                          <a:spcPts val="2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id-ID" sz="9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BPNT (Kemensos)</a:t>
                      </a:r>
                    </a:p>
                    <a:p>
                      <a:pPr marL="87313" indent="-87313">
                        <a:spcBef>
                          <a:spcPts val="2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id-ID" sz="9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PKH (Kemensos)</a:t>
                      </a:r>
                    </a:p>
                  </a:txBody>
                  <a:tcPr marL="91454" marR="91454" marT="45723" marB="45723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-87313">
                        <a:spcBef>
                          <a:spcPts val="2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id-ID" sz="95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Pendampingan pelaksanaan konvergensi kepada kab/kota (Kemendagri)</a:t>
                      </a:r>
                    </a:p>
                    <a:p>
                      <a:pPr marL="87313" indent="-87313">
                        <a:spcBef>
                          <a:spcPts val="2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id-ID" sz="95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Peningkatan kapasitas KPM dan konvergensi di tingkat desa (Kemendes PDTT)</a:t>
                      </a:r>
                    </a:p>
                    <a:p>
                      <a:pPr marL="87313" indent="-87313">
                        <a:spcBef>
                          <a:spcPts val="2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id-ID" sz="95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Survey status gizi (BPS dan Kemenkes)</a:t>
                      </a:r>
                    </a:p>
                  </a:txBody>
                  <a:tcPr marL="91454" marR="91454" marT="45723" marB="45723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3185985"/>
                  </a:ext>
                </a:extLst>
              </a:tr>
            </a:tbl>
          </a:graphicData>
        </a:graphic>
      </p:graphicFrame>
      <p:sp>
        <p:nvSpPr>
          <p:cNvPr id="40" name="Freeform 317">
            <a:extLst>
              <a:ext uri="{FF2B5EF4-FFF2-40B4-BE49-F238E27FC236}">
                <a16:creationId xmlns:a16="http://schemas.microsoft.com/office/drawing/2014/main" id="{17D5F77F-18F7-4834-90F6-6EEB9922134C}"/>
              </a:ext>
            </a:extLst>
          </p:cNvPr>
          <p:cNvSpPr>
            <a:spLocks noEditPoints="1"/>
          </p:cNvSpPr>
          <p:nvPr/>
        </p:nvSpPr>
        <p:spPr bwMode="auto">
          <a:xfrm>
            <a:off x="621513" y="4685622"/>
            <a:ext cx="257175" cy="219075"/>
          </a:xfrm>
          <a:custGeom>
            <a:avLst/>
            <a:gdLst>
              <a:gd name="T0" fmla="*/ 57604102 w 166"/>
              <a:gd name="T1" fmla="*/ 337984899 h 142"/>
              <a:gd name="T2" fmla="*/ 50403202 w 166"/>
              <a:gd name="T3" fmla="*/ 337984899 h 142"/>
              <a:gd name="T4" fmla="*/ 0 w 166"/>
              <a:gd name="T5" fmla="*/ 288001858 h 142"/>
              <a:gd name="T6" fmla="*/ 0 w 166"/>
              <a:gd name="T7" fmla="*/ 104727107 h 142"/>
              <a:gd name="T8" fmla="*/ 50403202 w 166"/>
              <a:gd name="T9" fmla="*/ 54744065 h 142"/>
              <a:gd name="T10" fmla="*/ 57604102 w 166"/>
              <a:gd name="T11" fmla="*/ 54744065 h 142"/>
              <a:gd name="T12" fmla="*/ 57604102 w 166"/>
              <a:gd name="T13" fmla="*/ 337984899 h 142"/>
              <a:gd name="T14" fmla="*/ 319222342 w 166"/>
              <a:gd name="T15" fmla="*/ 337984899 h 142"/>
              <a:gd name="T16" fmla="*/ 79205252 w 166"/>
              <a:gd name="T17" fmla="*/ 337984899 h 142"/>
              <a:gd name="T18" fmla="*/ 79205252 w 166"/>
              <a:gd name="T19" fmla="*/ 54744065 h 142"/>
              <a:gd name="T20" fmla="*/ 115208203 w 166"/>
              <a:gd name="T21" fmla="*/ 54744065 h 142"/>
              <a:gd name="T22" fmla="*/ 115208203 w 166"/>
              <a:gd name="T23" fmla="*/ 19041012 h 142"/>
              <a:gd name="T24" fmla="*/ 136809354 w 166"/>
              <a:gd name="T25" fmla="*/ 0 h 142"/>
              <a:gd name="T26" fmla="*/ 264018024 w 166"/>
              <a:gd name="T27" fmla="*/ 0 h 142"/>
              <a:gd name="T28" fmla="*/ 285619175 w 166"/>
              <a:gd name="T29" fmla="*/ 19041012 h 142"/>
              <a:gd name="T30" fmla="*/ 285619175 w 166"/>
              <a:gd name="T31" fmla="*/ 54744065 h 142"/>
              <a:gd name="T32" fmla="*/ 319222342 w 166"/>
              <a:gd name="T33" fmla="*/ 54744065 h 142"/>
              <a:gd name="T34" fmla="*/ 319222342 w 166"/>
              <a:gd name="T35" fmla="*/ 337984899 h 142"/>
              <a:gd name="T36" fmla="*/ 285619175 w 166"/>
              <a:gd name="T37" fmla="*/ 176133214 h 142"/>
              <a:gd name="T38" fmla="*/ 278419824 w 166"/>
              <a:gd name="T39" fmla="*/ 168993221 h 142"/>
              <a:gd name="T40" fmla="*/ 228015073 w 166"/>
              <a:gd name="T41" fmla="*/ 168993221 h 142"/>
              <a:gd name="T42" fmla="*/ 228015073 w 166"/>
              <a:gd name="T43" fmla="*/ 119008637 h 142"/>
              <a:gd name="T44" fmla="*/ 220815722 w 166"/>
              <a:gd name="T45" fmla="*/ 111868643 h 142"/>
              <a:gd name="T46" fmla="*/ 177611872 w 166"/>
              <a:gd name="T47" fmla="*/ 111868643 h 142"/>
              <a:gd name="T48" fmla="*/ 170412521 w 166"/>
              <a:gd name="T49" fmla="*/ 119008637 h 142"/>
              <a:gd name="T50" fmla="*/ 170412521 w 166"/>
              <a:gd name="T51" fmla="*/ 168993221 h 142"/>
              <a:gd name="T52" fmla="*/ 122409103 w 166"/>
              <a:gd name="T53" fmla="*/ 168993221 h 142"/>
              <a:gd name="T54" fmla="*/ 115208203 w 166"/>
              <a:gd name="T55" fmla="*/ 176133214 h 142"/>
              <a:gd name="T56" fmla="*/ 115208203 w 166"/>
              <a:gd name="T57" fmla="*/ 216595750 h 142"/>
              <a:gd name="T58" fmla="*/ 122409103 w 166"/>
              <a:gd name="T59" fmla="*/ 223735743 h 142"/>
              <a:gd name="T60" fmla="*/ 170412521 w 166"/>
              <a:gd name="T61" fmla="*/ 223735743 h 142"/>
              <a:gd name="T62" fmla="*/ 170412521 w 166"/>
              <a:gd name="T63" fmla="*/ 273720327 h 142"/>
              <a:gd name="T64" fmla="*/ 177611872 w 166"/>
              <a:gd name="T65" fmla="*/ 280860321 h 142"/>
              <a:gd name="T66" fmla="*/ 220815722 w 166"/>
              <a:gd name="T67" fmla="*/ 280860321 h 142"/>
              <a:gd name="T68" fmla="*/ 228015073 w 166"/>
              <a:gd name="T69" fmla="*/ 273720327 h 142"/>
              <a:gd name="T70" fmla="*/ 228015073 w 166"/>
              <a:gd name="T71" fmla="*/ 223735743 h 142"/>
              <a:gd name="T72" fmla="*/ 278419824 w 166"/>
              <a:gd name="T73" fmla="*/ 223735743 h 142"/>
              <a:gd name="T74" fmla="*/ 285619175 w 166"/>
              <a:gd name="T75" fmla="*/ 216595750 h 142"/>
              <a:gd name="T76" fmla="*/ 285619175 w 166"/>
              <a:gd name="T77" fmla="*/ 176133214 h 142"/>
              <a:gd name="T78" fmla="*/ 256817124 w 166"/>
              <a:gd name="T79" fmla="*/ 54744065 h 142"/>
              <a:gd name="T80" fmla="*/ 256817124 w 166"/>
              <a:gd name="T81" fmla="*/ 26182548 h 142"/>
              <a:gd name="T82" fmla="*/ 144010254 w 166"/>
              <a:gd name="T83" fmla="*/ 26182548 h 142"/>
              <a:gd name="T84" fmla="*/ 144010254 w 166"/>
              <a:gd name="T85" fmla="*/ 54744065 h 142"/>
              <a:gd name="T86" fmla="*/ 256817124 w 166"/>
              <a:gd name="T87" fmla="*/ 54744065 h 142"/>
              <a:gd name="T88" fmla="*/ 398427594 w 166"/>
              <a:gd name="T89" fmla="*/ 288001858 h 142"/>
              <a:gd name="T90" fmla="*/ 348024393 w 166"/>
              <a:gd name="T91" fmla="*/ 337984899 h 142"/>
              <a:gd name="T92" fmla="*/ 340823493 w 166"/>
              <a:gd name="T93" fmla="*/ 337984899 h 142"/>
              <a:gd name="T94" fmla="*/ 340823493 w 166"/>
              <a:gd name="T95" fmla="*/ 54744065 h 142"/>
              <a:gd name="T96" fmla="*/ 348024393 w 166"/>
              <a:gd name="T97" fmla="*/ 54744065 h 142"/>
              <a:gd name="T98" fmla="*/ 398427594 w 166"/>
              <a:gd name="T99" fmla="*/ 104727107 h 142"/>
              <a:gd name="T100" fmla="*/ 398427594 w 166"/>
              <a:gd name="T101" fmla="*/ 288001858 h 14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166" h="142">
                <a:moveTo>
                  <a:pt x="24" y="142"/>
                </a:moveTo>
                <a:cubicBezTo>
                  <a:pt x="21" y="142"/>
                  <a:pt x="21" y="142"/>
                  <a:pt x="21" y="142"/>
                </a:cubicBezTo>
                <a:cubicBezTo>
                  <a:pt x="10" y="142"/>
                  <a:pt x="0" y="132"/>
                  <a:pt x="0" y="121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33"/>
                  <a:pt x="10" y="23"/>
                  <a:pt x="21" y="23"/>
                </a:cubicBezTo>
                <a:cubicBezTo>
                  <a:pt x="24" y="23"/>
                  <a:pt x="24" y="23"/>
                  <a:pt x="24" y="23"/>
                </a:cubicBezTo>
                <a:lnTo>
                  <a:pt x="24" y="142"/>
                </a:lnTo>
                <a:close/>
                <a:moveTo>
                  <a:pt x="133" y="142"/>
                </a:moveTo>
                <a:cubicBezTo>
                  <a:pt x="33" y="142"/>
                  <a:pt x="33" y="142"/>
                  <a:pt x="33" y="142"/>
                </a:cubicBezTo>
                <a:cubicBezTo>
                  <a:pt x="33" y="23"/>
                  <a:pt x="33" y="23"/>
                  <a:pt x="33" y="23"/>
                </a:cubicBezTo>
                <a:cubicBezTo>
                  <a:pt x="48" y="23"/>
                  <a:pt x="48" y="23"/>
                  <a:pt x="48" y="23"/>
                </a:cubicBezTo>
                <a:cubicBezTo>
                  <a:pt x="48" y="8"/>
                  <a:pt x="48" y="8"/>
                  <a:pt x="48" y="8"/>
                </a:cubicBezTo>
                <a:cubicBezTo>
                  <a:pt x="48" y="4"/>
                  <a:pt x="52" y="0"/>
                  <a:pt x="57" y="0"/>
                </a:cubicBezTo>
                <a:cubicBezTo>
                  <a:pt x="110" y="0"/>
                  <a:pt x="110" y="0"/>
                  <a:pt x="110" y="0"/>
                </a:cubicBezTo>
                <a:cubicBezTo>
                  <a:pt x="115" y="0"/>
                  <a:pt x="119" y="4"/>
                  <a:pt x="119" y="8"/>
                </a:cubicBezTo>
                <a:cubicBezTo>
                  <a:pt x="119" y="23"/>
                  <a:pt x="119" y="23"/>
                  <a:pt x="119" y="23"/>
                </a:cubicBezTo>
                <a:cubicBezTo>
                  <a:pt x="133" y="23"/>
                  <a:pt x="133" y="23"/>
                  <a:pt x="133" y="23"/>
                </a:cubicBezTo>
                <a:lnTo>
                  <a:pt x="133" y="142"/>
                </a:lnTo>
                <a:close/>
                <a:moveTo>
                  <a:pt x="119" y="74"/>
                </a:moveTo>
                <a:cubicBezTo>
                  <a:pt x="119" y="72"/>
                  <a:pt x="117" y="71"/>
                  <a:pt x="116" y="71"/>
                </a:cubicBezTo>
                <a:cubicBezTo>
                  <a:pt x="95" y="71"/>
                  <a:pt x="95" y="71"/>
                  <a:pt x="95" y="71"/>
                </a:cubicBezTo>
                <a:cubicBezTo>
                  <a:pt x="95" y="50"/>
                  <a:pt x="95" y="50"/>
                  <a:pt x="95" y="50"/>
                </a:cubicBezTo>
                <a:cubicBezTo>
                  <a:pt x="95" y="48"/>
                  <a:pt x="94" y="47"/>
                  <a:pt x="92" y="47"/>
                </a:cubicBezTo>
                <a:cubicBezTo>
                  <a:pt x="74" y="47"/>
                  <a:pt x="74" y="47"/>
                  <a:pt x="74" y="47"/>
                </a:cubicBezTo>
                <a:cubicBezTo>
                  <a:pt x="73" y="47"/>
                  <a:pt x="71" y="48"/>
                  <a:pt x="71" y="50"/>
                </a:cubicBezTo>
                <a:cubicBezTo>
                  <a:pt x="71" y="71"/>
                  <a:pt x="71" y="71"/>
                  <a:pt x="71" y="71"/>
                </a:cubicBezTo>
                <a:cubicBezTo>
                  <a:pt x="51" y="71"/>
                  <a:pt x="51" y="71"/>
                  <a:pt x="51" y="71"/>
                </a:cubicBezTo>
                <a:cubicBezTo>
                  <a:pt x="49" y="71"/>
                  <a:pt x="48" y="72"/>
                  <a:pt x="48" y="74"/>
                </a:cubicBezTo>
                <a:cubicBezTo>
                  <a:pt x="48" y="91"/>
                  <a:pt x="48" y="91"/>
                  <a:pt x="48" y="91"/>
                </a:cubicBezTo>
                <a:cubicBezTo>
                  <a:pt x="48" y="93"/>
                  <a:pt x="49" y="94"/>
                  <a:pt x="51" y="94"/>
                </a:cubicBezTo>
                <a:cubicBezTo>
                  <a:pt x="71" y="94"/>
                  <a:pt x="71" y="94"/>
                  <a:pt x="71" y="94"/>
                </a:cubicBezTo>
                <a:cubicBezTo>
                  <a:pt x="71" y="115"/>
                  <a:pt x="71" y="115"/>
                  <a:pt x="71" y="115"/>
                </a:cubicBezTo>
                <a:cubicBezTo>
                  <a:pt x="71" y="117"/>
                  <a:pt x="73" y="118"/>
                  <a:pt x="74" y="118"/>
                </a:cubicBezTo>
                <a:cubicBezTo>
                  <a:pt x="92" y="118"/>
                  <a:pt x="92" y="118"/>
                  <a:pt x="92" y="118"/>
                </a:cubicBezTo>
                <a:cubicBezTo>
                  <a:pt x="94" y="118"/>
                  <a:pt x="95" y="117"/>
                  <a:pt x="95" y="115"/>
                </a:cubicBezTo>
                <a:cubicBezTo>
                  <a:pt x="95" y="94"/>
                  <a:pt x="95" y="94"/>
                  <a:pt x="95" y="94"/>
                </a:cubicBezTo>
                <a:cubicBezTo>
                  <a:pt x="116" y="94"/>
                  <a:pt x="116" y="94"/>
                  <a:pt x="116" y="94"/>
                </a:cubicBezTo>
                <a:cubicBezTo>
                  <a:pt x="117" y="94"/>
                  <a:pt x="119" y="93"/>
                  <a:pt x="119" y="91"/>
                </a:cubicBezTo>
                <a:lnTo>
                  <a:pt x="119" y="74"/>
                </a:lnTo>
                <a:close/>
                <a:moveTo>
                  <a:pt x="107" y="23"/>
                </a:moveTo>
                <a:cubicBezTo>
                  <a:pt x="107" y="11"/>
                  <a:pt x="107" y="11"/>
                  <a:pt x="107" y="11"/>
                </a:cubicBezTo>
                <a:cubicBezTo>
                  <a:pt x="60" y="11"/>
                  <a:pt x="60" y="11"/>
                  <a:pt x="60" y="11"/>
                </a:cubicBezTo>
                <a:cubicBezTo>
                  <a:pt x="60" y="23"/>
                  <a:pt x="60" y="23"/>
                  <a:pt x="60" y="23"/>
                </a:cubicBezTo>
                <a:lnTo>
                  <a:pt x="107" y="23"/>
                </a:lnTo>
                <a:close/>
                <a:moveTo>
                  <a:pt x="166" y="121"/>
                </a:moveTo>
                <a:cubicBezTo>
                  <a:pt x="166" y="132"/>
                  <a:pt x="157" y="142"/>
                  <a:pt x="145" y="142"/>
                </a:cubicBezTo>
                <a:cubicBezTo>
                  <a:pt x="142" y="142"/>
                  <a:pt x="142" y="142"/>
                  <a:pt x="142" y="142"/>
                </a:cubicBezTo>
                <a:cubicBezTo>
                  <a:pt x="142" y="23"/>
                  <a:pt x="142" y="23"/>
                  <a:pt x="142" y="23"/>
                </a:cubicBezTo>
                <a:cubicBezTo>
                  <a:pt x="145" y="23"/>
                  <a:pt x="145" y="23"/>
                  <a:pt x="145" y="23"/>
                </a:cubicBezTo>
                <a:cubicBezTo>
                  <a:pt x="157" y="23"/>
                  <a:pt x="166" y="33"/>
                  <a:pt x="166" y="44"/>
                </a:cubicBezTo>
                <a:lnTo>
                  <a:pt x="166" y="1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41" name="Freeform 261">
            <a:extLst>
              <a:ext uri="{FF2B5EF4-FFF2-40B4-BE49-F238E27FC236}">
                <a16:creationId xmlns:a16="http://schemas.microsoft.com/office/drawing/2014/main" id="{22B49F7F-A325-4D98-A2DC-4D576A119673}"/>
              </a:ext>
            </a:extLst>
          </p:cNvPr>
          <p:cNvSpPr>
            <a:spLocks noEditPoints="1"/>
          </p:cNvSpPr>
          <p:nvPr/>
        </p:nvSpPr>
        <p:spPr bwMode="auto">
          <a:xfrm>
            <a:off x="2389988" y="4685622"/>
            <a:ext cx="220663" cy="220663"/>
          </a:xfrm>
          <a:custGeom>
            <a:avLst/>
            <a:gdLst>
              <a:gd name="T0" fmla="*/ 342902532 w 142"/>
              <a:gd name="T1" fmla="*/ 280117693 h 142"/>
              <a:gd name="T2" fmla="*/ 277702832 w 142"/>
              <a:gd name="T3" fmla="*/ 342902532 h 142"/>
              <a:gd name="T4" fmla="*/ 65199701 w 142"/>
              <a:gd name="T5" fmla="*/ 342902532 h 142"/>
              <a:gd name="T6" fmla="*/ 0 w 142"/>
              <a:gd name="T7" fmla="*/ 280117693 h 142"/>
              <a:gd name="T8" fmla="*/ 0 w 142"/>
              <a:gd name="T9" fmla="*/ 65199701 h 142"/>
              <a:gd name="T10" fmla="*/ 65199701 w 142"/>
              <a:gd name="T11" fmla="*/ 0 h 142"/>
              <a:gd name="T12" fmla="*/ 277702832 w 142"/>
              <a:gd name="T13" fmla="*/ 0 h 142"/>
              <a:gd name="T14" fmla="*/ 342902532 w 142"/>
              <a:gd name="T15" fmla="*/ 65199701 h 142"/>
              <a:gd name="T16" fmla="*/ 342902532 w 142"/>
              <a:gd name="T17" fmla="*/ 280117693 h 142"/>
              <a:gd name="T18" fmla="*/ 284947415 w 142"/>
              <a:gd name="T19" fmla="*/ 72444284 h 142"/>
              <a:gd name="T20" fmla="*/ 270458248 w 142"/>
              <a:gd name="T21" fmla="*/ 57955117 h 142"/>
              <a:gd name="T22" fmla="*/ 164207459 w 142"/>
              <a:gd name="T23" fmla="*/ 57955117 h 142"/>
              <a:gd name="T24" fmla="*/ 152133153 w 142"/>
              <a:gd name="T25" fmla="*/ 67614562 h 142"/>
              <a:gd name="T26" fmla="*/ 154548014 w 142"/>
              <a:gd name="T27" fmla="*/ 82103730 h 142"/>
              <a:gd name="T28" fmla="*/ 185939657 w 142"/>
              <a:gd name="T29" fmla="*/ 115910234 h 142"/>
              <a:gd name="T30" fmla="*/ 67614562 w 142"/>
              <a:gd name="T31" fmla="*/ 234236882 h 142"/>
              <a:gd name="T32" fmla="*/ 67614562 w 142"/>
              <a:gd name="T33" fmla="*/ 253554219 h 142"/>
              <a:gd name="T34" fmla="*/ 89348313 w 142"/>
              <a:gd name="T35" fmla="*/ 277702832 h 142"/>
              <a:gd name="T36" fmla="*/ 111080511 w 142"/>
              <a:gd name="T37" fmla="*/ 277702832 h 142"/>
              <a:gd name="T38" fmla="*/ 229407160 w 142"/>
              <a:gd name="T39" fmla="*/ 156962875 h 142"/>
              <a:gd name="T40" fmla="*/ 260798803 w 142"/>
              <a:gd name="T41" fmla="*/ 190769379 h 142"/>
              <a:gd name="T42" fmla="*/ 270458248 w 142"/>
              <a:gd name="T43" fmla="*/ 193184241 h 142"/>
              <a:gd name="T44" fmla="*/ 277702832 w 142"/>
              <a:gd name="T45" fmla="*/ 193184241 h 142"/>
              <a:gd name="T46" fmla="*/ 284947415 w 142"/>
              <a:gd name="T47" fmla="*/ 178695073 h 142"/>
              <a:gd name="T48" fmla="*/ 284947415 w 142"/>
              <a:gd name="T49" fmla="*/ 72444284 h 14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42" h="142">
                <a:moveTo>
                  <a:pt x="142" y="116"/>
                </a:moveTo>
                <a:cubicBezTo>
                  <a:pt x="142" y="130"/>
                  <a:pt x="130" y="142"/>
                  <a:pt x="115" y="142"/>
                </a:cubicBezTo>
                <a:cubicBezTo>
                  <a:pt x="27" y="142"/>
                  <a:pt x="27" y="142"/>
                  <a:pt x="27" y="142"/>
                </a:cubicBezTo>
                <a:cubicBezTo>
                  <a:pt x="12" y="142"/>
                  <a:pt x="0" y="130"/>
                  <a:pt x="0" y="116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115" y="0"/>
                  <a:pt x="115" y="0"/>
                  <a:pt x="115" y="0"/>
                </a:cubicBezTo>
                <a:cubicBezTo>
                  <a:pt x="130" y="0"/>
                  <a:pt x="142" y="12"/>
                  <a:pt x="142" y="27"/>
                </a:cubicBezTo>
                <a:lnTo>
                  <a:pt x="142" y="116"/>
                </a:lnTo>
                <a:close/>
                <a:moveTo>
                  <a:pt x="118" y="30"/>
                </a:moveTo>
                <a:cubicBezTo>
                  <a:pt x="118" y="27"/>
                  <a:pt x="116" y="24"/>
                  <a:pt x="112" y="24"/>
                </a:cubicBezTo>
                <a:cubicBezTo>
                  <a:pt x="68" y="24"/>
                  <a:pt x="68" y="24"/>
                  <a:pt x="68" y="24"/>
                </a:cubicBezTo>
                <a:cubicBezTo>
                  <a:pt x="66" y="24"/>
                  <a:pt x="63" y="26"/>
                  <a:pt x="63" y="28"/>
                </a:cubicBezTo>
                <a:cubicBezTo>
                  <a:pt x="62" y="30"/>
                  <a:pt x="62" y="33"/>
                  <a:pt x="64" y="34"/>
                </a:cubicBezTo>
                <a:cubicBezTo>
                  <a:pt x="77" y="48"/>
                  <a:pt x="77" y="48"/>
                  <a:pt x="77" y="48"/>
                </a:cubicBezTo>
                <a:cubicBezTo>
                  <a:pt x="28" y="97"/>
                  <a:pt x="28" y="97"/>
                  <a:pt x="28" y="97"/>
                </a:cubicBezTo>
                <a:cubicBezTo>
                  <a:pt x="25" y="99"/>
                  <a:pt x="25" y="103"/>
                  <a:pt x="28" y="105"/>
                </a:cubicBezTo>
                <a:cubicBezTo>
                  <a:pt x="37" y="115"/>
                  <a:pt x="37" y="115"/>
                  <a:pt x="37" y="115"/>
                </a:cubicBezTo>
                <a:cubicBezTo>
                  <a:pt x="40" y="117"/>
                  <a:pt x="43" y="117"/>
                  <a:pt x="46" y="115"/>
                </a:cubicBezTo>
                <a:cubicBezTo>
                  <a:pt x="95" y="65"/>
                  <a:pt x="95" y="65"/>
                  <a:pt x="95" y="65"/>
                </a:cubicBezTo>
                <a:cubicBezTo>
                  <a:pt x="108" y="79"/>
                  <a:pt x="108" y="79"/>
                  <a:pt x="108" y="79"/>
                </a:cubicBezTo>
                <a:cubicBezTo>
                  <a:pt x="109" y="80"/>
                  <a:pt x="111" y="80"/>
                  <a:pt x="112" y="80"/>
                </a:cubicBezTo>
                <a:cubicBezTo>
                  <a:pt x="113" y="80"/>
                  <a:pt x="114" y="80"/>
                  <a:pt x="115" y="80"/>
                </a:cubicBezTo>
                <a:cubicBezTo>
                  <a:pt x="117" y="79"/>
                  <a:pt x="118" y="77"/>
                  <a:pt x="118" y="74"/>
                </a:cubicBezTo>
                <a:lnTo>
                  <a:pt x="118" y="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42" name="Freeform 34">
            <a:extLst>
              <a:ext uri="{FF2B5EF4-FFF2-40B4-BE49-F238E27FC236}">
                <a16:creationId xmlns:a16="http://schemas.microsoft.com/office/drawing/2014/main" id="{102E7E5B-47D5-44EB-95C6-DE1AFFD09314}"/>
              </a:ext>
            </a:extLst>
          </p:cNvPr>
          <p:cNvSpPr>
            <a:spLocks noEditPoints="1"/>
          </p:cNvSpPr>
          <p:nvPr/>
        </p:nvSpPr>
        <p:spPr bwMode="auto">
          <a:xfrm>
            <a:off x="4154975" y="4685622"/>
            <a:ext cx="231775" cy="215900"/>
          </a:xfrm>
          <a:custGeom>
            <a:avLst/>
            <a:gdLst>
              <a:gd name="T0" fmla="*/ 52454068 w 178"/>
              <a:gd name="T1" fmla="*/ 161217472 h 166"/>
              <a:gd name="T2" fmla="*/ 30456277 w 178"/>
              <a:gd name="T3" fmla="*/ 161217472 h 166"/>
              <a:gd name="T4" fmla="*/ 0 w 178"/>
              <a:gd name="T5" fmla="*/ 135762082 h 166"/>
              <a:gd name="T6" fmla="*/ 20305053 w 178"/>
              <a:gd name="T7" fmla="*/ 79760743 h 166"/>
              <a:gd name="T8" fmla="*/ 60913855 w 178"/>
              <a:gd name="T9" fmla="*/ 93336431 h 166"/>
              <a:gd name="T10" fmla="*/ 81218908 w 178"/>
              <a:gd name="T11" fmla="*/ 89941859 h 166"/>
              <a:gd name="T12" fmla="*/ 81218908 w 178"/>
              <a:gd name="T13" fmla="*/ 100124275 h 166"/>
              <a:gd name="T14" fmla="*/ 93062871 w 178"/>
              <a:gd name="T15" fmla="*/ 140852640 h 166"/>
              <a:gd name="T16" fmla="*/ 52454068 w 178"/>
              <a:gd name="T17" fmla="*/ 161217472 h 166"/>
              <a:gd name="T18" fmla="*/ 60913855 w 178"/>
              <a:gd name="T19" fmla="*/ 79760743 h 166"/>
              <a:gd name="T20" fmla="*/ 20305053 w 178"/>
              <a:gd name="T21" fmla="*/ 40728364 h 166"/>
              <a:gd name="T22" fmla="*/ 60913855 w 178"/>
              <a:gd name="T23" fmla="*/ 0 h 166"/>
              <a:gd name="T24" fmla="*/ 99831222 w 178"/>
              <a:gd name="T25" fmla="*/ 40728364 h 166"/>
              <a:gd name="T26" fmla="*/ 60913855 w 178"/>
              <a:gd name="T27" fmla="*/ 79760743 h 166"/>
              <a:gd name="T28" fmla="*/ 218274757 w 178"/>
              <a:gd name="T29" fmla="*/ 281706580 h 166"/>
              <a:gd name="T30" fmla="*/ 82910345 w 178"/>
              <a:gd name="T31" fmla="*/ 281706580 h 166"/>
              <a:gd name="T32" fmla="*/ 40608803 w 178"/>
              <a:gd name="T33" fmla="*/ 240978216 h 166"/>
              <a:gd name="T34" fmla="*/ 94754308 w 178"/>
              <a:gd name="T35" fmla="*/ 151035056 h 166"/>
              <a:gd name="T36" fmla="*/ 150592551 w 178"/>
              <a:gd name="T37" fmla="*/ 173097175 h 166"/>
              <a:gd name="T38" fmla="*/ 206430794 w 178"/>
              <a:gd name="T39" fmla="*/ 151035056 h 166"/>
              <a:gd name="T40" fmla="*/ 260576299 w 178"/>
              <a:gd name="T41" fmla="*/ 240978216 h 166"/>
              <a:gd name="T42" fmla="*/ 218274757 w 178"/>
              <a:gd name="T43" fmla="*/ 281706580 h 166"/>
              <a:gd name="T44" fmla="*/ 150592551 w 178"/>
              <a:gd name="T45" fmla="*/ 161217472 h 166"/>
              <a:gd name="T46" fmla="*/ 91370132 w 178"/>
              <a:gd name="T47" fmla="*/ 100124275 h 166"/>
              <a:gd name="T48" fmla="*/ 150592551 w 178"/>
              <a:gd name="T49" fmla="*/ 40728364 h 166"/>
              <a:gd name="T50" fmla="*/ 209814970 w 178"/>
              <a:gd name="T51" fmla="*/ 100124275 h 166"/>
              <a:gd name="T52" fmla="*/ 150592551 w 178"/>
              <a:gd name="T53" fmla="*/ 161217472 h 166"/>
              <a:gd name="T54" fmla="*/ 240271246 w 178"/>
              <a:gd name="T55" fmla="*/ 79760743 h 166"/>
              <a:gd name="T56" fmla="*/ 201353880 w 178"/>
              <a:gd name="T57" fmla="*/ 40728364 h 166"/>
              <a:gd name="T58" fmla="*/ 240271246 w 178"/>
              <a:gd name="T59" fmla="*/ 0 h 166"/>
              <a:gd name="T60" fmla="*/ 280880049 w 178"/>
              <a:gd name="T61" fmla="*/ 40728364 h 166"/>
              <a:gd name="T62" fmla="*/ 240271246 w 178"/>
              <a:gd name="T63" fmla="*/ 79760743 h 166"/>
              <a:gd name="T64" fmla="*/ 270728825 w 178"/>
              <a:gd name="T65" fmla="*/ 161217472 h 166"/>
              <a:gd name="T66" fmla="*/ 248731034 w 178"/>
              <a:gd name="T67" fmla="*/ 161217472 h 166"/>
              <a:gd name="T68" fmla="*/ 208122231 w 178"/>
              <a:gd name="T69" fmla="*/ 140852640 h 166"/>
              <a:gd name="T70" fmla="*/ 219966194 w 178"/>
              <a:gd name="T71" fmla="*/ 100124275 h 166"/>
              <a:gd name="T72" fmla="*/ 219966194 w 178"/>
              <a:gd name="T73" fmla="*/ 89941859 h 166"/>
              <a:gd name="T74" fmla="*/ 240271246 w 178"/>
              <a:gd name="T75" fmla="*/ 93336431 h 166"/>
              <a:gd name="T76" fmla="*/ 280880049 w 178"/>
              <a:gd name="T77" fmla="*/ 79760743 h 166"/>
              <a:gd name="T78" fmla="*/ 301185102 w 178"/>
              <a:gd name="T79" fmla="*/ 135762082 h 166"/>
              <a:gd name="T80" fmla="*/ 270728825 w 178"/>
              <a:gd name="T81" fmla="*/ 161217472 h 16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78" h="166">
                <a:moveTo>
                  <a:pt x="31" y="95"/>
                </a:moveTo>
                <a:cubicBezTo>
                  <a:pt x="18" y="95"/>
                  <a:pt x="18" y="95"/>
                  <a:pt x="18" y="95"/>
                </a:cubicBezTo>
                <a:cubicBezTo>
                  <a:pt x="9" y="95"/>
                  <a:pt x="0" y="90"/>
                  <a:pt x="0" y="80"/>
                </a:cubicBezTo>
                <a:cubicBezTo>
                  <a:pt x="0" y="73"/>
                  <a:pt x="0" y="47"/>
                  <a:pt x="12" y="47"/>
                </a:cubicBezTo>
                <a:cubicBezTo>
                  <a:pt x="14" y="47"/>
                  <a:pt x="23" y="55"/>
                  <a:pt x="36" y="55"/>
                </a:cubicBezTo>
                <a:cubicBezTo>
                  <a:pt x="40" y="55"/>
                  <a:pt x="44" y="54"/>
                  <a:pt x="48" y="53"/>
                </a:cubicBezTo>
                <a:cubicBezTo>
                  <a:pt x="48" y="55"/>
                  <a:pt x="48" y="57"/>
                  <a:pt x="48" y="59"/>
                </a:cubicBezTo>
                <a:cubicBezTo>
                  <a:pt x="48" y="68"/>
                  <a:pt x="50" y="76"/>
                  <a:pt x="55" y="83"/>
                </a:cubicBezTo>
                <a:cubicBezTo>
                  <a:pt x="45" y="83"/>
                  <a:pt x="37" y="87"/>
                  <a:pt x="31" y="95"/>
                </a:cubicBezTo>
                <a:close/>
                <a:moveTo>
                  <a:pt x="36" y="47"/>
                </a:moveTo>
                <a:cubicBezTo>
                  <a:pt x="23" y="47"/>
                  <a:pt x="12" y="37"/>
                  <a:pt x="12" y="24"/>
                </a:cubicBezTo>
                <a:cubicBezTo>
                  <a:pt x="12" y="11"/>
                  <a:pt x="23" y="0"/>
                  <a:pt x="36" y="0"/>
                </a:cubicBezTo>
                <a:cubicBezTo>
                  <a:pt x="49" y="0"/>
                  <a:pt x="59" y="11"/>
                  <a:pt x="59" y="24"/>
                </a:cubicBezTo>
                <a:cubicBezTo>
                  <a:pt x="59" y="37"/>
                  <a:pt x="49" y="47"/>
                  <a:pt x="36" y="47"/>
                </a:cubicBezTo>
                <a:close/>
                <a:moveTo>
                  <a:pt x="129" y="166"/>
                </a:moveTo>
                <a:cubicBezTo>
                  <a:pt x="49" y="166"/>
                  <a:pt x="49" y="166"/>
                  <a:pt x="49" y="166"/>
                </a:cubicBezTo>
                <a:cubicBezTo>
                  <a:pt x="34" y="166"/>
                  <a:pt x="24" y="157"/>
                  <a:pt x="24" y="142"/>
                </a:cubicBezTo>
                <a:cubicBezTo>
                  <a:pt x="24" y="121"/>
                  <a:pt x="29" y="89"/>
                  <a:pt x="56" y="89"/>
                </a:cubicBezTo>
                <a:cubicBezTo>
                  <a:pt x="59" y="89"/>
                  <a:pt x="71" y="102"/>
                  <a:pt x="89" y="102"/>
                </a:cubicBezTo>
                <a:cubicBezTo>
                  <a:pt x="107" y="102"/>
                  <a:pt x="119" y="89"/>
                  <a:pt x="122" y="89"/>
                </a:cubicBezTo>
                <a:cubicBezTo>
                  <a:pt x="149" y="89"/>
                  <a:pt x="154" y="121"/>
                  <a:pt x="154" y="142"/>
                </a:cubicBezTo>
                <a:cubicBezTo>
                  <a:pt x="154" y="157"/>
                  <a:pt x="144" y="166"/>
                  <a:pt x="129" y="166"/>
                </a:cubicBezTo>
                <a:close/>
                <a:moveTo>
                  <a:pt x="89" y="95"/>
                </a:moveTo>
                <a:cubicBezTo>
                  <a:pt x="69" y="95"/>
                  <a:pt x="54" y="79"/>
                  <a:pt x="54" y="59"/>
                </a:cubicBezTo>
                <a:cubicBezTo>
                  <a:pt x="54" y="40"/>
                  <a:pt x="69" y="24"/>
                  <a:pt x="89" y="24"/>
                </a:cubicBezTo>
                <a:cubicBezTo>
                  <a:pt x="109" y="24"/>
                  <a:pt x="124" y="40"/>
                  <a:pt x="124" y="59"/>
                </a:cubicBezTo>
                <a:cubicBezTo>
                  <a:pt x="124" y="79"/>
                  <a:pt x="109" y="95"/>
                  <a:pt x="89" y="95"/>
                </a:cubicBezTo>
                <a:close/>
                <a:moveTo>
                  <a:pt x="142" y="47"/>
                </a:moveTo>
                <a:cubicBezTo>
                  <a:pt x="129" y="47"/>
                  <a:pt x="119" y="37"/>
                  <a:pt x="119" y="24"/>
                </a:cubicBezTo>
                <a:cubicBezTo>
                  <a:pt x="119" y="11"/>
                  <a:pt x="129" y="0"/>
                  <a:pt x="142" y="0"/>
                </a:cubicBezTo>
                <a:cubicBezTo>
                  <a:pt x="155" y="0"/>
                  <a:pt x="166" y="11"/>
                  <a:pt x="166" y="24"/>
                </a:cubicBezTo>
                <a:cubicBezTo>
                  <a:pt x="166" y="37"/>
                  <a:pt x="155" y="47"/>
                  <a:pt x="142" y="47"/>
                </a:cubicBezTo>
                <a:close/>
                <a:moveTo>
                  <a:pt x="160" y="95"/>
                </a:moveTo>
                <a:cubicBezTo>
                  <a:pt x="147" y="95"/>
                  <a:pt x="147" y="95"/>
                  <a:pt x="147" y="95"/>
                </a:cubicBezTo>
                <a:cubicBezTo>
                  <a:pt x="141" y="87"/>
                  <a:pt x="133" y="83"/>
                  <a:pt x="123" y="83"/>
                </a:cubicBezTo>
                <a:cubicBezTo>
                  <a:pt x="128" y="76"/>
                  <a:pt x="130" y="68"/>
                  <a:pt x="130" y="59"/>
                </a:cubicBezTo>
                <a:cubicBezTo>
                  <a:pt x="130" y="57"/>
                  <a:pt x="130" y="55"/>
                  <a:pt x="130" y="53"/>
                </a:cubicBezTo>
                <a:cubicBezTo>
                  <a:pt x="134" y="54"/>
                  <a:pt x="138" y="55"/>
                  <a:pt x="142" y="55"/>
                </a:cubicBezTo>
                <a:cubicBezTo>
                  <a:pt x="155" y="55"/>
                  <a:pt x="164" y="47"/>
                  <a:pt x="166" y="47"/>
                </a:cubicBezTo>
                <a:cubicBezTo>
                  <a:pt x="178" y="47"/>
                  <a:pt x="178" y="73"/>
                  <a:pt x="178" y="80"/>
                </a:cubicBezTo>
                <a:cubicBezTo>
                  <a:pt x="178" y="90"/>
                  <a:pt x="169" y="95"/>
                  <a:pt x="160" y="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DAC3519-DA18-472C-942A-D37E36EEFC65}"/>
              </a:ext>
            </a:extLst>
          </p:cNvPr>
          <p:cNvSpPr txBox="1"/>
          <p:nvPr/>
        </p:nvSpPr>
        <p:spPr>
          <a:xfrm>
            <a:off x="6659967" y="1387598"/>
            <a:ext cx="4240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TA 2020</a:t>
            </a:r>
            <a:endParaRPr lang="id-ID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757EFBD-65ED-49B8-A364-A126E78BBB61}"/>
              </a:ext>
            </a:extLst>
          </p:cNvPr>
          <p:cNvSpPr/>
          <p:nvPr/>
        </p:nvSpPr>
        <p:spPr>
          <a:xfrm>
            <a:off x="3449900" y="1062129"/>
            <a:ext cx="4353417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ID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Secara</a:t>
            </a:r>
            <a:r>
              <a:rPr lang="en-ID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umum</a:t>
            </a:r>
            <a:r>
              <a:rPr lang="en-ID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alokasi</a:t>
            </a:r>
            <a:r>
              <a:rPr lang="en-ID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anggaran</a:t>
            </a:r>
            <a:r>
              <a:rPr lang="en-ID" sz="1200" i="1" dirty="0">
                <a:latin typeface="Arial" panose="020B0604020202020204" pitchFamily="34" charset="0"/>
                <a:cs typeface="Arial" panose="020B0604020202020204" pitchFamily="34" charset="0"/>
              </a:rPr>
              <a:t> TA 2020 di </a:t>
            </a:r>
            <a:r>
              <a:rPr lang="en-ID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sebagian</a:t>
            </a:r>
            <a:r>
              <a:rPr lang="en-ID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besar</a:t>
            </a:r>
            <a:r>
              <a:rPr lang="en-ID" sz="1200" i="1" dirty="0">
                <a:latin typeface="Arial" panose="020B0604020202020204" pitchFamily="34" charset="0"/>
                <a:cs typeface="Arial" panose="020B0604020202020204" pitchFamily="34" charset="0"/>
              </a:rPr>
              <a:t> K/L </a:t>
            </a:r>
            <a:r>
              <a:rPr lang="en-ID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turun</a:t>
            </a:r>
            <a:r>
              <a:rPr lang="en-ID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dibandingkan</a:t>
            </a:r>
            <a:r>
              <a:rPr lang="en-ID" sz="1200" i="1" dirty="0">
                <a:latin typeface="Arial" panose="020B0604020202020204" pitchFamily="34" charset="0"/>
                <a:cs typeface="Arial" panose="020B0604020202020204" pitchFamily="34" charset="0"/>
              </a:rPr>
              <a:t> TA 2019. </a:t>
            </a:r>
            <a:r>
              <a:rPr lang="en-ID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Selain</a:t>
            </a:r>
            <a:r>
              <a:rPr lang="en-ID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itu</a:t>
            </a:r>
            <a:r>
              <a:rPr lang="en-ID" sz="12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D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ID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sanitasi</a:t>
            </a:r>
            <a:r>
              <a:rPr lang="en-ID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hanya</a:t>
            </a:r>
            <a:r>
              <a:rPr lang="en-ID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menghitung</a:t>
            </a:r>
            <a:r>
              <a:rPr lang="en-ID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sanitasi</a:t>
            </a:r>
            <a:r>
              <a:rPr lang="en-ID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perdesaan</a:t>
            </a:r>
            <a:r>
              <a:rPr lang="en-ID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berbasis</a:t>
            </a:r>
            <a:r>
              <a:rPr lang="en-ID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masyarakat</a:t>
            </a:r>
            <a:endParaRPr lang="en-ID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21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ADA7BB-C593-406C-974E-F79CF7AC4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EDC4F-3708-4609-99B3-60F3412AB3F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157135D-85FF-4BEA-A61D-3EA44FEE0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260" y="21424"/>
            <a:ext cx="9816862" cy="916772"/>
          </a:xfrm>
        </p:spPr>
        <p:txBody>
          <a:bodyPr>
            <a:normAutofit/>
          </a:bodyPr>
          <a:lstStyle/>
          <a:p>
            <a:r>
              <a:rPr lang="id-ID" sz="2400" dirty="0">
                <a:latin typeface="Arial" panose="020B0604020202020204" pitchFamily="34" charset="0"/>
                <a:cs typeface="Arial" panose="020B0604020202020204" pitchFamily="34" charset="0"/>
              </a:rPr>
              <a:t>Anggaran Transfer Daerah untuk </a:t>
            </a:r>
            <a:br>
              <a:rPr lang="id-ID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d-ID" sz="2400" dirty="0">
                <a:latin typeface="Arial" panose="020B0604020202020204" pitchFamily="34" charset="0"/>
                <a:cs typeface="Arial" panose="020B0604020202020204" pitchFamily="34" charset="0"/>
              </a:rPr>
              <a:t>Dukungan Intervensi Kunci </a:t>
            </a:r>
            <a:r>
              <a:rPr lang="id-ID" sz="2400" i="1" dirty="0">
                <a:latin typeface="Arial" panose="020B0604020202020204" pitchFamily="34" charset="0"/>
                <a:cs typeface="Arial" panose="020B0604020202020204" pitchFamily="34" charset="0"/>
              </a:rPr>
              <a:t>Stunting</a:t>
            </a:r>
            <a:r>
              <a:rPr lang="id-ID" sz="2400" dirty="0">
                <a:latin typeface="Arial" panose="020B0604020202020204" pitchFamily="34" charset="0"/>
                <a:cs typeface="Arial" panose="020B0604020202020204" pitchFamily="34" charset="0"/>
              </a:rPr>
              <a:t> di Daerah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B47F7AC-1D97-4506-B9FE-763BBFAF3E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3519049"/>
              </p:ext>
            </p:extLst>
          </p:nvPr>
        </p:nvGraphicFramePr>
        <p:xfrm>
          <a:off x="305427" y="1122345"/>
          <a:ext cx="11697325" cy="51663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6632">
                  <a:extLst>
                    <a:ext uri="{9D8B030D-6E8A-4147-A177-3AD203B41FA5}">
                      <a16:colId xmlns:a16="http://schemas.microsoft.com/office/drawing/2014/main" val="2357924095"/>
                    </a:ext>
                  </a:extLst>
                </a:gridCol>
                <a:gridCol w="3201975">
                  <a:extLst>
                    <a:ext uri="{9D8B030D-6E8A-4147-A177-3AD203B41FA5}">
                      <a16:colId xmlns:a16="http://schemas.microsoft.com/office/drawing/2014/main" val="2117509584"/>
                    </a:ext>
                  </a:extLst>
                </a:gridCol>
                <a:gridCol w="3850435">
                  <a:extLst>
                    <a:ext uri="{9D8B030D-6E8A-4147-A177-3AD203B41FA5}">
                      <a16:colId xmlns:a16="http://schemas.microsoft.com/office/drawing/2014/main" val="2312374643"/>
                    </a:ext>
                  </a:extLst>
                </a:gridCol>
                <a:gridCol w="3158283">
                  <a:extLst>
                    <a:ext uri="{9D8B030D-6E8A-4147-A177-3AD203B41FA5}">
                      <a16:colId xmlns:a16="http://schemas.microsoft.com/office/drawing/2014/main" val="2081847225"/>
                    </a:ext>
                  </a:extLst>
                </a:gridCol>
              </a:tblGrid>
              <a:tr h="275442">
                <a:tc>
                  <a:txBody>
                    <a:bodyPr/>
                    <a:lstStyle/>
                    <a:p>
                      <a:pPr marL="357188" indent="0" algn="l">
                        <a:spcBef>
                          <a:spcPts val="600"/>
                        </a:spcBef>
                      </a:pPr>
                      <a:r>
                        <a:rPr lang="id-ID" sz="18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Jenis DAK</a:t>
                      </a:r>
                    </a:p>
                  </a:txBody>
                  <a:tcPr marL="91454" marR="91454" marT="45723" marB="45723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357188" indent="0" algn="ctr">
                        <a:spcBef>
                          <a:spcPts val="600"/>
                        </a:spcBef>
                      </a:pPr>
                      <a:r>
                        <a:rPr lang="id-ID" sz="18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Intervensi              Spesifik</a:t>
                      </a:r>
                    </a:p>
                  </a:txBody>
                  <a:tcPr marL="91454" marR="91454" marT="45723" marB="45723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0" algn="ctr"/>
                      <a:r>
                        <a:rPr lang="id-ID" sz="18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Intervensi </a:t>
                      </a:r>
                    </a:p>
                    <a:p>
                      <a:pPr marL="269875" indent="0" algn="ctr"/>
                      <a:r>
                        <a:rPr lang="id-ID" sz="18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Sensitif</a:t>
                      </a:r>
                    </a:p>
                  </a:txBody>
                  <a:tcPr marL="91454" marR="91454" marT="45723" marB="45723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0" algn="ctr"/>
                      <a:r>
                        <a:rPr lang="id-ID" sz="1800" noProof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Pendampingan, Koord. &amp; Dukungan Teknis</a:t>
                      </a:r>
                    </a:p>
                  </a:txBody>
                  <a:tcPr marL="91454" marR="91454" marT="45723" marB="45723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8353791"/>
                  </a:ext>
                </a:extLst>
              </a:tr>
              <a:tr h="619706">
                <a:tc>
                  <a:txBody>
                    <a:bodyPr/>
                    <a:lstStyle/>
                    <a:p>
                      <a:pPr marL="85725" indent="0">
                        <a:spcBef>
                          <a:spcPts val="2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id-ID" sz="1800" kern="1200" noProof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DAK Fisik</a:t>
                      </a:r>
                    </a:p>
                  </a:txBody>
                  <a:tcPr marL="91454" marR="91454" marT="45723" marB="45723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-87313">
                        <a:spcBef>
                          <a:spcPts val="2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id-ID" sz="1800" kern="1200" noProof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Suplementasi gizi untuk ibu hamil KEK dan balita kurus</a:t>
                      </a:r>
                    </a:p>
                    <a:p>
                      <a:pPr marL="87313" indent="-87313">
                        <a:spcBef>
                          <a:spcPts val="2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id-ID" sz="1800" kern="1200" noProof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Suplementasi Fe dan Vit. A</a:t>
                      </a:r>
                    </a:p>
                    <a:p>
                      <a:pPr marL="87313" indent="-87313">
                        <a:spcBef>
                          <a:spcPts val="2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id-ID" sz="1800" kern="1200" noProof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Imunisasi</a:t>
                      </a:r>
                    </a:p>
                    <a:p>
                      <a:pPr marL="87313" indent="-87313">
                        <a:spcBef>
                          <a:spcPts val="2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id-ID" sz="1800" kern="1200" noProof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Pemantauan tumbuh kembang bayi dan balita</a:t>
                      </a:r>
                    </a:p>
                    <a:p>
                      <a:pPr marL="87313" indent="-87313">
                        <a:spcBef>
                          <a:spcPts val="2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id-ID" sz="1800" kern="1200" noProof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Pelaksanaan sanitasi total berbasis masyarakat (STBM)</a:t>
                      </a:r>
                    </a:p>
                  </a:txBody>
                  <a:tcPr marL="91454" marR="91454" marT="45723" marB="45723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-87313">
                        <a:spcBef>
                          <a:spcPts val="2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id-ID" sz="18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Penyediaan sarana air minum </a:t>
                      </a:r>
                    </a:p>
                    <a:p>
                      <a:pPr marL="87313" indent="-87313">
                        <a:spcBef>
                          <a:spcPts val="2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id-ID" sz="18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Penyediaan sarana sanitasi </a:t>
                      </a:r>
                    </a:p>
                    <a:p>
                      <a:pPr marL="87313" indent="-87313">
                        <a:spcBef>
                          <a:spcPts val="2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id-ID" sz="18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BKB kit</a:t>
                      </a:r>
                    </a:p>
                  </a:txBody>
                  <a:tcPr marL="91454" marR="91454" marT="45723" marB="45723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-87313">
                        <a:spcBef>
                          <a:spcPts val="200"/>
                        </a:spcBef>
                        <a:buFont typeface="Arial" panose="020B0604020202020204" pitchFamily="34" charset="0"/>
                        <a:buChar char="•"/>
                      </a:pPr>
                      <a:endParaRPr lang="id-ID" sz="1800" kern="1200" noProof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54" marR="91454" marT="45723" marB="45723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3185985"/>
                  </a:ext>
                </a:extLst>
              </a:tr>
              <a:tr h="619706">
                <a:tc>
                  <a:txBody>
                    <a:bodyPr/>
                    <a:lstStyle/>
                    <a:p>
                      <a:pPr marL="85725" indent="0">
                        <a:spcBef>
                          <a:spcPts val="2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id-ID" sz="1800" kern="1200" noProof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DAK Non Fisik </a:t>
                      </a:r>
                    </a:p>
                  </a:txBody>
                  <a:tcPr marL="91454" marR="91454" marT="45723" marB="45723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-87313">
                        <a:spcBef>
                          <a:spcPts val="2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id-ID" sz="1800" kern="1200" noProof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Operasional surveillans gizi</a:t>
                      </a:r>
                    </a:p>
                    <a:p>
                      <a:pPr marL="87313" indent="-87313">
                        <a:spcBef>
                          <a:spcPts val="2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id-ID" sz="1800" kern="1200" noProof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Penyuluhan dan edukasi</a:t>
                      </a:r>
                    </a:p>
                    <a:p>
                      <a:pPr marL="87313" indent="-87313">
                        <a:spcBef>
                          <a:spcPts val="2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id-ID" sz="1800" kern="1200" noProof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Distribusi Fe dan Vit. A</a:t>
                      </a:r>
                    </a:p>
                    <a:p>
                      <a:pPr marL="87313" indent="-87313">
                        <a:spcBef>
                          <a:spcPts val="2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id-ID" sz="1800" kern="1200" noProof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Imunisasi</a:t>
                      </a:r>
                    </a:p>
                    <a:p>
                      <a:pPr marL="87313" indent="-87313">
                        <a:spcBef>
                          <a:spcPts val="2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id-ID" sz="1800" kern="1200" noProof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Penurunan kecacingan</a:t>
                      </a:r>
                    </a:p>
                    <a:p>
                      <a:pPr marL="87313" indent="-87313">
                        <a:spcBef>
                          <a:spcPts val="2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id-ID" sz="1800" kern="1200" noProof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Promotif dan preventif</a:t>
                      </a:r>
                    </a:p>
                  </a:txBody>
                  <a:tcPr marL="91454" marR="91454" marT="45723" marB="45723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marR="0" lvl="0" indent="-873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d-ID" sz="1800" kern="1200" noProof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Konseling nutrisi dan pola asuh</a:t>
                      </a:r>
                    </a:p>
                    <a:p>
                      <a:pPr marL="87313" marR="0" lvl="0" indent="-873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d-ID" sz="1800" kern="1200" noProof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Penyediaan konseling parenting untuk orang tua PAUD</a:t>
                      </a:r>
                    </a:p>
                    <a:p>
                      <a:pPr marL="87313" marR="0" lvl="0" indent="-873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d-ID" sz="1800" kern="1200" noProof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Makanan tambahan untuk siswa PAUD</a:t>
                      </a:r>
                    </a:p>
                    <a:p>
                      <a:pPr marL="87313" marR="0" lvl="0" indent="-873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id-ID" sz="1800" kern="1200" noProof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54" marR="91454" marT="45723" marB="45723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-87313">
                        <a:spcBef>
                          <a:spcPts val="2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id-ID" sz="1800" kern="1200" noProof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Pelaksanaan konvergensi di tingkat kab/kota</a:t>
                      </a:r>
                    </a:p>
                    <a:p>
                      <a:pPr marL="87313" indent="-87313">
                        <a:spcBef>
                          <a:spcPts val="200"/>
                        </a:spcBef>
                        <a:buFont typeface="Arial" panose="020B0604020202020204" pitchFamily="34" charset="0"/>
                        <a:buChar char="•"/>
                      </a:pPr>
                      <a:endParaRPr lang="id-ID" sz="1800" kern="1200" noProof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87313" indent="-87313">
                        <a:spcBef>
                          <a:spcPts val="200"/>
                        </a:spcBef>
                        <a:buFont typeface="Arial" panose="020B0604020202020204" pitchFamily="34" charset="0"/>
                        <a:buChar char="•"/>
                      </a:pPr>
                      <a:endParaRPr lang="id-ID" sz="1800" kern="1200" noProof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54" marR="91454" marT="45723" marB="45723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16504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88022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C3AAE1-45D2-4734-8636-BAD79A7DC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EDC4F-3708-4609-99B3-60F3412AB3F1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E95AB55-D966-4059-BCD9-2574593DA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906" y="-36279"/>
            <a:ext cx="9816862" cy="916772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BOK Stunting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sebagai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Instrumen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Konvergensi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Stunting di Daerah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0B894DE7-4D7B-4031-98F8-A7E2D39BBC45}"/>
              </a:ext>
            </a:extLst>
          </p:cNvPr>
          <p:cNvSpPr txBox="1">
            <a:spLocks/>
          </p:cNvSpPr>
          <p:nvPr/>
        </p:nvSpPr>
        <p:spPr>
          <a:xfrm>
            <a:off x="11798594" y="6422072"/>
            <a:ext cx="40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rgbClr val="09569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17EDC4F-3708-4609-99B3-60F3412AB3F1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11BBD994-544A-4AD7-AC6F-8EB1BFAF356A}"/>
              </a:ext>
            </a:extLst>
          </p:cNvPr>
          <p:cNvSpPr>
            <a:spLocks/>
          </p:cNvSpPr>
          <p:nvPr/>
        </p:nvSpPr>
        <p:spPr bwMode="auto">
          <a:xfrm>
            <a:off x="6096421" y="2484251"/>
            <a:ext cx="1290310" cy="1120443"/>
          </a:xfrm>
          <a:custGeom>
            <a:avLst/>
            <a:gdLst>
              <a:gd name="T0" fmla="*/ 1461 w 2921"/>
              <a:gd name="T1" fmla="*/ 0 h 2529"/>
              <a:gd name="T2" fmla="*/ 2921 w 2921"/>
              <a:gd name="T3" fmla="*/ 2529 h 2529"/>
              <a:gd name="T4" fmla="*/ 0 w 2921"/>
              <a:gd name="T5" fmla="*/ 2529 h 2529"/>
              <a:gd name="T6" fmla="*/ 1461 w 2921"/>
              <a:gd name="T7" fmla="*/ 0 h 25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21" h="2529">
                <a:moveTo>
                  <a:pt x="1461" y="0"/>
                </a:moveTo>
                <a:cubicBezTo>
                  <a:pt x="2364" y="522"/>
                  <a:pt x="2921" y="1486"/>
                  <a:pt x="2921" y="2529"/>
                </a:cubicBezTo>
                <a:lnTo>
                  <a:pt x="0" y="2529"/>
                </a:lnTo>
                <a:lnTo>
                  <a:pt x="1461" y="0"/>
                </a:lnTo>
                <a:close/>
              </a:path>
            </a:pathLst>
          </a:custGeom>
          <a:solidFill>
            <a:srgbClr val="614447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ea typeface="Arial Unicode MS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C01BB333-7676-4218-8D7E-B79521EB5C0A}"/>
              </a:ext>
            </a:extLst>
          </p:cNvPr>
          <p:cNvSpPr>
            <a:spLocks/>
          </p:cNvSpPr>
          <p:nvPr/>
        </p:nvSpPr>
        <p:spPr bwMode="auto">
          <a:xfrm>
            <a:off x="6096421" y="3604694"/>
            <a:ext cx="1290310" cy="1120443"/>
          </a:xfrm>
          <a:custGeom>
            <a:avLst/>
            <a:gdLst>
              <a:gd name="T0" fmla="*/ 2921 w 2921"/>
              <a:gd name="T1" fmla="*/ 0 h 2530"/>
              <a:gd name="T2" fmla="*/ 1461 w 2921"/>
              <a:gd name="T3" fmla="*/ 2530 h 2530"/>
              <a:gd name="T4" fmla="*/ 0 w 2921"/>
              <a:gd name="T5" fmla="*/ 0 h 2530"/>
              <a:gd name="T6" fmla="*/ 2921 w 2921"/>
              <a:gd name="T7" fmla="*/ 0 h 25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21" h="2530">
                <a:moveTo>
                  <a:pt x="2921" y="0"/>
                </a:moveTo>
                <a:cubicBezTo>
                  <a:pt x="2921" y="1044"/>
                  <a:pt x="2364" y="2008"/>
                  <a:pt x="1461" y="2530"/>
                </a:cubicBezTo>
                <a:lnTo>
                  <a:pt x="0" y="0"/>
                </a:lnTo>
                <a:lnTo>
                  <a:pt x="2921" y="0"/>
                </a:lnTo>
                <a:close/>
              </a:path>
            </a:pathLst>
          </a:custGeom>
          <a:solidFill>
            <a:srgbClr val="F2B8A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ea typeface="Arial Unicode MS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E89CBEF7-E489-49D8-A756-8884E9C5E63D}"/>
              </a:ext>
            </a:extLst>
          </p:cNvPr>
          <p:cNvSpPr>
            <a:spLocks/>
          </p:cNvSpPr>
          <p:nvPr/>
        </p:nvSpPr>
        <p:spPr bwMode="auto">
          <a:xfrm>
            <a:off x="5451829" y="3604694"/>
            <a:ext cx="1290310" cy="1352181"/>
          </a:xfrm>
          <a:custGeom>
            <a:avLst/>
            <a:gdLst>
              <a:gd name="T0" fmla="*/ 2921 w 2921"/>
              <a:gd name="T1" fmla="*/ 2530 h 3052"/>
              <a:gd name="T2" fmla="*/ 0 w 2921"/>
              <a:gd name="T3" fmla="*/ 2530 h 3052"/>
              <a:gd name="T4" fmla="*/ 1460 w 2921"/>
              <a:gd name="T5" fmla="*/ 0 h 3052"/>
              <a:gd name="T6" fmla="*/ 2921 w 2921"/>
              <a:gd name="T7" fmla="*/ 2530 h 30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21" h="3052">
                <a:moveTo>
                  <a:pt x="2921" y="2530"/>
                </a:moveTo>
                <a:cubicBezTo>
                  <a:pt x="2017" y="3052"/>
                  <a:pt x="904" y="3052"/>
                  <a:pt x="0" y="2530"/>
                </a:cubicBezTo>
                <a:lnTo>
                  <a:pt x="1460" y="0"/>
                </a:lnTo>
                <a:lnTo>
                  <a:pt x="2921" y="2530"/>
                </a:lnTo>
                <a:close/>
              </a:path>
            </a:pathLst>
          </a:custGeom>
          <a:solidFill>
            <a:srgbClr val="4CC1E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ea typeface="Arial Unicode MS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261862D3-7AE1-4E90-AD78-6A0815562CB2}"/>
              </a:ext>
            </a:extLst>
          </p:cNvPr>
          <p:cNvSpPr>
            <a:spLocks/>
          </p:cNvSpPr>
          <p:nvPr/>
        </p:nvSpPr>
        <p:spPr bwMode="auto">
          <a:xfrm>
            <a:off x="4807237" y="3604694"/>
            <a:ext cx="1289184" cy="1120443"/>
          </a:xfrm>
          <a:custGeom>
            <a:avLst/>
            <a:gdLst>
              <a:gd name="T0" fmla="*/ 1460 w 2920"/>
              <a:gd name="T1" fmla="*/ 2530 h 2530"/>
              <a:gd name="T2" fmla="*/ 0 w 2920"/>
              <a:gd name="T3" fmla="*/ 0 h 2530"/>
              <a:gd name="T4" fmla="*/ 2920 w 2920"/>
              <a:gd name="T5" fmla="*/ 0 h 2530"/>
              <a:gd name="T6" fmla="*/ 1460 w 2920"/>
              <a:gd name="T7" fmla="*/ 2530 h 25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20" h="2530">
                <a:moveTo>
                  <a:pt x="1460" y="2530"/>
                </a:moveTo>
                <a:cubicBezTo>
                  <a:pt x="557" y="2008"/>
                  <a:pt x="0" y="1044"/>
                  <a:pt x="0" y="0"/>
                </a:cubicBezTo>
                <a:lnTo>
                  <a:pt x="2920" y="0"/>
                </a:lnTo>
                <a:lnTo>
                  <a:pt x="1460" y="2530"/>
                </a:lnTo>
                <a:close/>
              </a:path>
            </a:pathLst>
          </a:custGeom>
          <a:solidFill>
            <a:srgbClr val="F36F1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ea typeface="Arial Unicode MS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D2713721-4515-48F4-893A-0F5D147E2BF4}"/>
              </a:ext>
            </a:extLst>
          </p:cNvPr>
          <p:cNvSpPr>
            <a:spLocks/>
          </p:cNvSpPr>
          <p:nvPr/>
        </p:nvSpPr>
        <p:spPr bwMode="auto">
          <a:xfrm>
            <a:off x="4807237" y="2484251"/>
            <a:ext cx="1289184" cy="1120443"/>
          </a:xfrm>
          <a:custGeom>
            <a:avLst/>
            <a:gdLst>
              <a:gd name="T0" fmla="*/ 0 w 2920"/>
              <a:gd name="T1" fmla="*/ 2529 h 2529"/>
              <a:gd name="T2" fmla="*/ 1460 w 2920"/>
              <a:gd name="T3" fmla="*/ 0 h 2529"/>
              <a:gd name="T4" fmla="*/ 2920 w 2920"/>
              <a:gd name="T5" fmla="*/ 2529 h 2529"/>
              <a:gd name="T6" fmla="*/ 0 w 2920"/>
              <a:gd name="T7" fmla="*/ 2529 h 25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20" h="2529">
                <a:moveTo>
                  <a:pt x="0" y="2529"/>
                </a:moveTo>
                <a:cubicBezTo>
                  <a:pt x="0" y="1486"/>
                  <a:pt x="557" y="522"/>
                  <a:pt x="1460" y="0"/>
                </a:cubicBezTo>
                <a:lnTo>
                  <a:pt x="2920" y="2529"/>
                </a:lnTo>
                <a:lnTo>
                  <a:pt x="0" y="2529"/>
                </a:lnTo>
                <a:close/>
              </a:path>
            </a:pathLst>
          </a:custGeom>
          <a:solidFill>
            <a:srgbClr val="FF7C8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ea typeface="Arial Unicode MS"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15A2D01A-2180-46F0-B2A0-69DCE06200A8}"/>
              </a:ext>
            </a:extLst>
          </p:cNvPr>
          <p:cNvSpPr>
            <a:spLocks/>
          </p:cNvSpPr>
          <p:nvPr/>
        </p:nvSpPr>
        <p:spPr bwMode="auto">
          <a:xfrm>
            <a:off x="5451829" y="2253638"/>
            <a:ext cx="1290310" cy="1351056"/>
          </a:xfrm>
          <a:custGeom>
            <a:avLst/>
            <a:gdLst>
              <a:gd name="T0" fmla="*/ 0 w 2921"/>
              <a:gd name="T1" fmla="*/ 522 h 3051"/>
              <a:gd name="T2" fmla="*/ 2921 w 2921"/>
              <a:gd name="T3" fmla="*/ 522 h 3051"/>
              <a:gd name="T4" fmla="*/ 1460 w 2921"/>
              <a:gd name="T5" fmla="*/ 3051 h 3051"/>
              <a:gd name="T6" fmla="*/ 0 w 2921"/>
              <a:gd name="T7" fmla="*/ 522 h 30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21" h="3051">
                <a:moveTo>
                  <a:pt x="0" y="522"/>
                </a:moveTo>
                <a:cubicBezTo>
                  <a:pt x="904" y="0"/>
                  <a:pt x="2017" y="0"/>
                  <a:pt x="2921" y="522"/>
                </a:cubicBezTo>
                <a:lnTo>
                  <a:pt x="1460" y="3051"/>
                </a:lnTo>
                <a:lnTo>
                  <a:pt x="0" y="522"/>
                </a:lnTo>
                <a:close/>
              </a:path>
            </a:pathLst>
          </a:custGeom>
          <a:solidFill>
            <a:srgbClr val="8DD4DA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ea typeface="Arial Unicode M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4C55467-20DF-453E-A10E-9B662E516F7C}"/>
              </a:ext>
            </a:extLst>
          </p:cNvPr>
          <p:cNvCxnSpPr>
            <a:cxnSpLocks/>
            <a:stCxn id="5" idx="2"/>
          </p:cNvCxnSpPr>
          <p:nvPr/>
        </p:nvCxnSpPr>
        <p:spPr>
          <a:xfrm flipH="1" flipV="1">
            <a:off x="4969042" y="1646009"/>
            <a:ext cx="1127379" cy="1958685"/>
          </a:xfrm>
          <a:prstGeom prst="line">
            <a:avLst/>
          </a:prstGeom>
          <a:noFill/>
          <a:ln w="7620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4CEFE3F-16AF-4238-AE50-A1A2EC45DAAE}"/>
              </a:ext>
            </a:extLst>
          </p:cNvPr>
          <p:cNvCxnSpPr>
            <a:cxnSpLocks/>
            <a:stCxn id="5" idx="2"/>
          </p:cNvCxnSpPr>
          <p:nvPr/>
        </p:nvCxnSpPr>
        <p:spPr>
          <a:xfrm flipV="1">
            <a:off x="6096421" y="1646009"/>
            <a:ext cx="1129347" cy="1958685"/>
          </a:xfrm>
          <a:prstGeom prst="line">
            <a:avLst/>
          </a:prstGeom>
          <a:noFill/>
          <a:ln w="7620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97934D3-241E-48D5-9E22-B9D804B9B564}"/>
              </a:ext>
            </a:extLst>
          </p:cNvPr>
          <p:cNvCxnSpPr>
            <a:cxnSpLocks/>
            <a:stCxn id="7" idx="2"/>
          </p:cNvCxnSpPr>
          <p:nvPr/>
        </p:nvCxnSpPr>
        <p:spPr>
          <a:xfrm flipH="1">
            <a:off x="4969802" y="3604694"/>
            <a:ext cx="1126961" cy="1958685"/>
          </a:xfrm>
          <a:prstGeom prst="line">
            <a:avLst/>
          </a:prstGeom>
          <a:noFill/>
          <a:ln w="7620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BB96AFB-185C-4475-9F6D-4ABFBC5F402E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6096421" y="3604694"/>
            <a:ext cx="1127379" cy="1957033"/>
          </a:xfrm>
          <a:prstGeom prst="line">
            <a:avLst/>
          </a:prstGeom>
          <a:noFill/>
          <a:ln w="7620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8635D26-F7C5-4B7B-BE10-10E21BC601AC}"/>
              </a:ext>
            </a:extLst>
          </p:cNvPr>
          <p:cNvCxnSpPr>
            <a:cxnSpLocks/>
            <a:stCxn id="5" idx="2"/>
          </p:cNvCxnSpPr>
          <p:nvPr/>
        </p:nvCxnSpPr>
        <p:spPr>
          <a:xfrm flipH="1">
            <a:off x="4144161" y="3604694"/>
            <a:ext cx="1952259" cy="0"/>
          </a:xfrm>
          <a:prstGeom prst="line">
            <a:avLst/>
          </a:prstGeom>
          <a:noFill/>
          <a:ln w="7620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A33AE14-7E4D-4036-94AC-589CA1F9DFEA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6096421" y="3604694"/>
            <a:ext cx="1953386" cy="0"/>
          </a:xfrm>
          <a:prstGeom prst="line">
            <a:avLst/>
          </a:prstGeom>
          <a:noFill/>
          <a:ln w="7620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B9F3D33-8A9C-42C9-AF23-45178C1DD063}"/>
              </a:ext>
            </a:extLst>
          </p:cNvPr>
          <p:cNvSpPr/>
          <p:nvPr/>
        </p:nvSpPr>
        <p:spPr>
          <a:xfrm>
            <a:off x="496416" y="1184656"/>
            <a:ext cx="4539541" cy="922147"/>
          </a:xfrm>
          <a:prstGeom prst="roundRect">
            <a:avLst>
              <a:gd name="adj" fmla="val 50000"/>
            </a:avLst>
          </a:prstGeom>
          <a:solidFill>
            <a:srgbClr val="FF7C8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ea typeface="Arial Unicode MS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008E154-B4C9-41A4-8503-D8AF185AB6D2}"/>
              </a:ext>
            </a:extLst>
          </p:cNvPr>
          <p:cNvSpPr/>
          <p:nvPr/>
        </p:nvSpPr>
        <p:spPr>
          <a:xfrm>
            <a:off x="7156043" y="1184656"/>
            <a:ext cx="4703021" cy="922147"/>
          </a:xfrm>
          <a:prstGeom prst="roundRect">
            <a:avLst>
              <a:gd name="adj" fmla="val 50000"/>
            </a:avLst>
          </a:prstGeom>
          <a:solidFill>
            <a:srgbClr val="8DD4DA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ea typeface="Arial Unicode MS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1DF731C-AB39-4EC7-BF75-F9A4603CA125}"/>
              </a:ext>
            </a:extLst>
          </p:cNvPr>
          <p:cNvSpPr/>
          <p:nvPr/>
        </p:nvSpPr>
        <p:spPr>
          <a:xfrm>
            <a:off x="113731" y="3143620"/>
            <a:ext cx="4047486" cy="92214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CC4C">
                  <a:satMod val="103000"/>
                  <a:lumMod val="102000"/>
                  <a:tint val="94000"/>
                </a:srgbClr>
              </a:gs>
              <a:gs pos="50000">
                <a:srgbClr val="FFCC4C">
                  <a:satMod val="110000"/>
                  <a:lumMod val="100000"/>
                  <a:shade val="100000"/>
                </a:srgbClr>
              </a:gs>
              <a:gs pos="100000">
                <a:srgbClr val="FFCC4C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ea typeface="Arial Unicode MS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39AC360-2D0F-42CF-8686-B0A357093A67}"/>
              </a:ext>
            </a:extLst>
          </p:cNvPr>
          <p:cNvSpPr/>
          <p:nvPr/>
        </p:nvSpPr>
        <p:spPr>
          <a:xfrm>
            <a:off x="8030783" y="3143620"/>
            <a:ext cx="4047486" cy="922147"/>
          </a:xfrm>
          <a:prstGeom prst="roundRect">
            <a:avLst>
              <a:gd name="adj" fmla="val 50000"/>
            </a:avLst>
          </a:prstGeom>
          <a:solidFill>
            <a:srgbClr val="614447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ea typeface="Arial Unicode MS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70B67D9-7F9B-4B32-A767-B538B6DD6933}"/>
              </a:ext>
            </a:extLst>
          </p:cNvPr>
          <p:cNvSpPr/>
          <p:nvPr/>
        </p:nvSpPr>
        <p:spPr>
          <a:xfrm>
            <a:off x="189306" y="5101480"/>
            <a:ext cx="4857222" cy="922147"/>
          </a:xfrm>
          <a:prstGeom prst="roundRect">
            <a:avLst>
              <a:gd name="adj" fmla="val 50000"/>
            </a:avLst>
          </a:prstGeom>
          <a:solidFill>
            <a:srgbClr val="F36F13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ea typeface="Arial Unicode MS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8F3962E-28A3-41D3-9103-EFCF0437828D}"/>
              </a:ext>
            </a:extLst>
          </p:cNvPr>
          <p:cNvSpPr/>
          <p:nvPr/>
        </p:nvSpPr>
        <p:spPr>
          <a:xfrm>
            <a:off x="7145474" y="5101480"/>
            <a:ext cx="4857220" cy="1236301"/>
          </a:xfrm>
          <a:prstGeom prst="roundRect">
            <a:avLst>
              <a:gd name="adj" fmla="val 50000"/>
            </a:avLst>
          </a:prstGeom>
          <a:solidFill>
            <a:srgbClr val="F2B8A2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ea typeface="Arial Unicode M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73D33F2-CC6B-482E-A3E5-0CB5D50C3B77}"/>
              </a:ext>
            </a:extLst>
          </p:cNvPr>
          <p:cNvSpPr/>
          <p:nvPr/>
        </p:nvSpPr>
        <p:spPr>
          <a:xfrm>
            <a:off x="5018673" y="2561421"/>
            <a:ext cx="2135639" cy="2083241"/>
          </a:xfrm>
          <a:prstGeom prst="ellipse">
            <a:avLst/>
          </a:prstGeom>
          <a:gradFill rotWithShape="1">
            <a:gsLst>
              <a:gs pos="0">
                <a:sysClr val="window" lastClr="FFFFFF">
                  <a:lumMod val="85000"/>
                </a:sysClr>
              </a:gs>
              <a:gs pos="50000">
                <a:sysClr val="window" lastClr="FFFFFF">
                  <a:lumMod val="85000"/>
                </a:sysClr>
              </a:gs>
              <a:gs pos="100000">
                <a:sysClr val="window" lastClr="FFFFFF">
                  <a:lumMod val="75000"/>
                </a:sysClr>
              </a:gs>
            </a:gsLst>
            <a:lin ang="5400000" scaled="0"/>
          </a:gradFill>
          <a:ln w="635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en-US" sz="2400" b="1" kern="0" cap="all" dirty="0">
                <a:solidFill>
                  <a:prstClr val="black"/>
                </a:solidFill>
                <a:ea typeface="Arial Unicode MS"/>
              </a:rPr>
              <a:t>DAK Non </a:t>
            </a:r>
            <a:r>
              <a:rPr lang="en-US" sz="2400" b="1" kern="0" cap="all" dirty="0" err="1">
                <a:solidFill>
                  <a:prstClr val="black"/>
                </a:solidFill>
                <a:ea typeface="Arial Unicode MS"/>
              </a:rPr>
              <a:t>Fisik</a:t>
            </a:r>
            <a:r>
              <a:rPr lang="en-US" sz="2400" b="1" kern="0" cap="all" dirty="0">
                <a:solidFill>
                  <a:prstClr val="black"/>
                </a:solidFill>
                <a:ea typeface="Arial Unicode MS"/>
              </a:rPr>
              <a:t> Stunting </a:t>
            </a:r>
          </a:p>
          <a:p>
            <a:pPr algn="ctr">
              <a:defRPr/>
            </a:pPr>
            <a:endParaRPr lang="en-US" sz="1200" kern="0" dirty="0">
              <a:solidFill>
                <a:prstClr val="black"/>
              </a:solidFill>
              <a:ea typeface="Arial Unicode MS"/>
            </a:endParaRPr>
          </a:p>
          <a:p>
            <a:pPr algn="ctr">
              <a:defRPr/>
            </a:pPr>
            <a:r>
              <a:rPr lang="en-US" b="1" i="1" kern="0" noProof="1">
                <a:solidFill>
                  <a:prstClr val="black"/>
                </a:solidFill>
                <a:ea typeface="Arial Unicode MS"/>
              </a:rPr>
              <a:t>In Brief</a:t>
            </a:r>
            <a:endParaRPr lang="en-US" b="1" i="1" kern="0" dirty="0">
              <a:solidFill>
                <a:prstClr val="black"/>
              </a:solidFill>
              <a:ea typeface="Arial Unicode M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FA8BBF2-BA62-4DF7-81EE-E3FFED759B27}"/>
              </a:ext>
            </a:extLst>
          </p:cNvPr>
          <p:cNvSpPr/>
          <p:nvPr/>
        </p:nvSpPr>
        <p:spPr>
          <a:xfrm>
            <a:off x="262565" y="3189775"/>
            <a:ext cx="746816" cy="746816"/>
          </a:xfrm>
          <a:prstGeom prst="ellipse">
            <a:avLst/>
          </a:prstGeom>
          <a:gradFill rotWithShape="1">
            <a:gsLst>
              <a:gs pos="0">
                <a:sysClr val="window" lastClr="FFFFFF"/>
              </a:gs>
              <a:gs pos="50000">
                <a:sysClr val="window" lastClr="FFFFFF">
                  <a:lumMod val="95000"/>
                </a:sysClr>
              </a:gs>
              <a:gs pos="100000">
                <a:sysClr val="window" lastClr="FFFFFF">
                  <a:lumMod val="85000"/>
                </a:sysClr>
              </a:gs>
            </a:gsLst>
            <a:lin ang="5400000" scaled="0"/>
          </a:gradFill>
          <a:ln w="635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black"/>
              </a:solidFill>
              <a:ea typeface="Arial Unicode M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15A6197-BBDE-46E1-BA67-B03855D55BA1}"/>
              </a:ext>
            </a:extLst>
          </p:cNvPr>
          <p:cNvSpPr/>
          <p:nvPr/>
        </p:nvSpPr>
        <p:spPr>
          <a:xfrm>
            <a:off x="612978" y="1256836"/>
            <a:ext cx="746816" cy="746816"/>
          </a:xfrm>
          <a:prstGeom prst="ellipse">
            <a:avLst/>
          </a:prstGeom>
          <a:gradFill rotWithShape="1">
            <a:gsLst>
              <a:gs pos="0">
                <a:sysClr val="window" lastClr="FFFFFF"/>
              </a:gs>
              <a:gs pos="50000">
                <a:sysClr val="window" lastClr="FFFFFF">
                  <a:lumMod val="95000"/>
                </a:sysClr>
              </a:gs>
              <a:gs pos="100000">
                <a:sysClr val="window" lastClr="FFFFFF">
                  <a:lumMod val="85000"/>
                </a:sysClr>
              </a:gs>
            </a:gsLst>
            <a:lin ang="5400000" scaled="0"/>
          </a:gradFill>
          <a:ln w="635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black"/>
              </a:solidFill>
              <a:ea typeface="Arial Unicode M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7146D33-F244-45DE-8CFF-CF09CD690910}"/>
              </a:ext>
            </a:extLst>
          </p:cNvPr>
          <p:cNvSpPr/>
          <p:nvPr/>
        </p:nvSpPr>
        <p:spPr>
          <a:xfrm>
            <a:off x="342498" y="5211462"/>
            <a:ext cx="746816" cy="746816"/>
          </a:xfrm>
          <a:prstGeom prst="ellipse">
            <a:avLst/>
          </a:prstGeom>
          <a:gradFill rotWithShape="1">
            <a:gsLst>
              <a:gs pos="0">
                <a:sysClr val="window" lastClr="FFFFFF"/>
              </a:gs>
              <a:gs pos="50000">
                <a:sysClr val="window" lastClr="FFFFFF">
                  <a:lumMod val="95000"/>
                </a:sysClr>
              </a:gs>
              <a:gs pos="100000">
                <a:sysClr val="window" lastClr="FFFFFF">
                  <a:lumMod val="85000"/>
                </a:sysClr>
              </a:gs>
            </a:gsLst>
            <a:lin ang="5400000" scaled="0"/>
          </a:gradFill>
          <a:ln w="635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black"/>
              </a:solidFill>
              <a:ea typeface="Arial Unicode M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372E25D-5FC1-4217-B185-50574007B6F2}"/>
              </a:ext>
            </a:extLst>
          </p:cNvPr>
          <p:cNvSpPr/>
          <p:nvPr/>
        </p:nvSpPr>
        <p:spPr>
          <a:xfrm>
            <a:off x="11021454" y="1230825"/>
            <a:ext cx="746816" cy="746816"/>
          </a:xfrm>
          <a:prstGeom prst="ellipse">
            <a:avLst/>
          </a:prstGeom>
          <a:gradFill rotWithShape="1">
            <a:gsLst>
              <a:gs pos="0">
                <a:sysClr val="window" lastClr="FFFFFF"/>
              </a:gs>
              <a:gs pos="50000">
                <a:sysClr val="window" lastClr="FFFFFF">
                  <a:lumMod val="95000"/>
                </a:sysClr>
              </a:gs>
              <a:gs pos="100000">
                <a:sysClr val="window" lastClr="FFFFFF">
                  <a:lumMod val="85000"/>
                </a:sysClr>
              </a:gs>
            </a:gsLst>
            <a:lin ang="5400000" scaled="0"/>
          </a:gradFill>
          <a:ln w="635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prstClr val="black"/>
              </a:solidFill>
              <a:ea typeface="Arial Unicode M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5328DC9-AE89-4861-A4C9-5FBB43C860B9}"/>
              </a:ext>
            </a:extLst>
          </p:cNvPr>
          <p:cNvSpPr/>
          <p:nvPr/>
        </p:nvSpPr>
        <p:spPr>
          <a:xfrm>
            <a:off x="11102002" y="5189145"/>
            <a:ext cx="746816" cy="746816"/>
          </a:xfrm>
          <a:prstGeom prst="ellipse">
            <a:avLst/>
          </a:prstGeom>
          <a:gradFill rotWithShape="1">
            <a:gsLst>
              <a:gs pos="0">
                <a:sysClr val="window" lastClr="FFFFFF"/>
              </a:gs>
              <a:gs pos="50000">
                <a:sysClr val="window" lastClr="FFFFFF">
                  <a:lumMod val="95000"/>
                </a:sysClr>
              </a:gs>
              <a:gs pos="100000">
                <a:sysClr val="window" lastClr="FFFFFF">
                  <a:lumMod val="85000"/>
                </a:sysClr>
              </a:gs>
            </a:gsLst>
            <a:lin ang="5400000" scaled="0"/>
          </a:gradFill>
          <a:ln w="635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black"/>
              </a:solidFill>
              <a:ea typeface="Arial Unicode M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2066D2C-E30B-45E0-9458-2DD3C614C369}"/>
              </a:ext>
            </a:extLst>
          </p:cNvPr>
          <p:cNvSpPr/>
          <p:nvPr/>
        </p:nvSpPr>
        <p:spPr>
          <a:xfrm>
            <a:off x="11255878" y="3255018"/>
            <a:ext cx="746816" cy="746816"/>
          </a:xfrm>
          <a:prstGeom prst="ellipse">
            <a:avLst/>
          </a:prstGeom>
          <a:gradFill rotWithShape="1">
            <a:gsLst>
              <a:gs pos="0">
                <a:sysClr val="window" lastClr="FFFFFF"/>
              </a:gs>
              <a:gs pos="50000">
                <a:sysClr val="window" lastClr="FFFFFF">
                  <a:lumMod val="95000"/>
                </a:sysClr>
              </a:gs>
              <a:gs pos="100000">
                <a:sysClr val="window" lastClr="FFFFFF">
                  <a:lumMod val="85000"/>
                </a:sysClr>
              </a:gs>
            </a:gsLst>
            <a:lin ang="5400000" scaled="0"/>
          </a:gradFill>
          <a:ln w="635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black"/>
              </a:solidFill>
              <a:ea typeface="Arial Unicode M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8066454-B214-446E-8AAA-F8CC0A80522D}"/>
              </a:ext>
            </a:extLst>
          </p:cNvPr>
          <p:cNvSpPr txBox="1"/>
          <p:nvPr/>
        </p:nvSpPr>
        <p:spPr>
          <a:xfrm>
            <a:off x="1034895" y="3109848"/>
            <a:ext cx="2994634" cy="923330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r"/>
            <a:r>
              <a:rPr lang="en-US" b="1" noProof="1">
                <a:solidFill>
                  <a:prstClr val="black"/>
                </a:solidFill>
                <a:ea typeface="Arial Unicode MS"/>
              </a:rPr>
              <a:t>Penekanan pada upaya penguatan monitoring evaluasi dan pencatatan lintas sektor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7B77BE2-1C19-491E-A5D9-35F6754B4A4C}"/>
              </a:ext>
            </a:extLst>
          </p:cNvPr>
          <p:cNvGrpSpPr/>
          <p:nvPr/>
        </p:nvGrpSpPr>
        <p:grpSpPr>
          <a:xfrm>
            <a:off x="1462551" y="1126894"/>
            <a:ext cx="3327496" cy="929949"/>
            <a:chOff x="332936" y="2680193"/>
            <a:chExt cx="2937088" cy="929949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E8F95F2-9223-45AF-8F69-582AE9CF7554}"/>
                </a:ext>
              </a:extLst>
            </p:cNvPr>
            <p:cNvSpPr txBox="1"/>
            <p:nvPr/>
          </p:nvSpPr>
          <p:spPr>
            <a:xfrm>
              <a:off x="332936" y="2680193"/>
              <a:ext cx="2937088" cy="46166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r"/>
              <a:r>
                <a:rPr lang="en-US" sz="2400" b="1" noProof="1">
                  <a:solidFill>
                    <a:prstClr val="black"/>
                  </a:solidFill>
                  <a:ea typeface="Arial Unicode MS"/>
                </a:rPr>
                <a:t>Potensi BOP PAUD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71B70E1-AE79-4A58-B323-9C508E658F05}"/>
                </a:ext>
              </a:extLst>
            </p:cNvPr>
            <p:cNvSpPr txBox="1"/>
            <p:nvPr/>
          </p:nvSpPr>
          <p:spPr>
            <a:xfrm>
              <a:off x="340731" y="3086922"/>
              <a:ext cx="2929293" cy="523220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en-US" sz="1400" noProof="1">
                  <a:solidFill>
                    <a:prstClr val="black"/>
                  </a:solidFill>
                  <a:ea typeface="Arial Unicode MS"/>
                </a:rPr>
                <a:t>BOP PAUD sangat berpotensi dalam intervensi stunting sektor pendidikan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A70C4BCB-9B76-41F9-853F-F478A2A1CFB1}"/>
              </a:ext>
            </a:extLst>
          </p:cNvPr>
          <p:cNvSpPr txBox="1"/>
          <p:nvPr/>
        </p:nvSpPr>
        <p:spPr>
          <a:xfrm>
            <a:off x="1174986" y="5064621"/>
            <a:ext cx="3646796" cy="923330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r>
              <a:rPr lang="en-US" b="1" noProof="1">
                <a:solidFill>
                  <a:prstClr val="black"/>
                </a:solidFill>
                <a:ea typeface="Arial Unicode MS"/>
              </a:rPr>
              <a:t>Berbeda pemanfaatannya dengan BOK Puskesmas dan BOK Kab/Kota/Provinsi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D3B86FF-1A42-4017-ADB5-363FFFD31945}"/>
              </a:ext>
            </a:extLst>
          </p:cNvPr>
          <p:cNvSpPr txBox="1"/>
          <p:nvPr/>
        </p:nvSpPr>
        <p:spPr>
          <a:xfrm>
            <a:off x="8180353" y="3063682"/>
            <a:ext cx="2870272" cy="1015663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r"/>
            <a:r>
              <a:rPr lang="en-US" sz="2000" b="1" noProof="1">
                <a:solidFill>
                  <a:prstClr val="white"/>
                </a:solidFill>
                <a:ea typeface="Arial Unicode MS"/>
              </a:rPr>
              <a:t>Optimalisasi untuk Pelaksanaan 8 Aksi Integrasi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A11FA4A-2205-4D95-A2C2-0A81F891E149}"/>
              </a:ext>
            </a:extLst>
          </p:cNvPr>
          <p:cNvGrpSpPr/>
          <p:nvPr/>
        </p:nvGrpSpPr>
        <p:grpSpPr>
          <a:xfrm>
            <a:off x="7419137" y="1126894"/>
            <a:ext cx="3529631" cy="929949"/>
            <a:chOff x="332936" y="2680193"/>
            <a:chExt cx="2937088" cy="929949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F30B734-7DC4-42E3-BFF3-61E1BDE0E8BC}"/>
                </a:ext>
              </a:extLst>
            </p:cNvPr>
            <p:cNvSpPr txBox="1"/>
            <p:nvPr/>
          </p:nvSpPr>
          <p:spPr>
            <a:xfrm>
              <a:off x="332936" y="2680193"/>
              <a:ext cx="2937088" cy="46166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r"/>
              <a:r>
                <a:rPr lang="en-US" sz="2400" b="1" noProof="1">
                  <a:solidFill>
                    <a:prstClr val="black"/>
                  </a:solidFill>
                  <a:ea typeface="Arial Unicode MS"/>
                </a:rPr>
                <a:t>Rp 750 Juta/ Kab-Kota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875B7CE-5AFB-4381-A472-2BBE986B1D8C}"/>
                </a:ext>
              </a:extLst>
            </p:cNvPr>
            <p:cNvSpPr txBox="1"/>
            <p:nvPr/>
          </p:nvSpPr>
          <p:spPr>
            <a:xfrm>
              <a:off x="340731" y="3086922"/>
              <a:ext cx="2929293" cy="523220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400" b="1" noProof="1">
                  <a:solidFill>
                    <a:prstClr val="black"/>
                  </a:solidFill>
                  <a:ea typeface="Arial Unicode MS"/>
                </a:rPr>
                <a:t>Alokasi per kab/kota prioritas stunting dalam rangka penguatan koordinasi lintas sektor</a:t>
              </a:r>
              <a:endParaRPr lang="en-US" sz="1400" b="1" noProof="1">
                <a:solidFill>
                  <a:srgbClr val="FF0000"/>
                </a:solidFill>
                <a:ea typeface="Arial Unicode MS"/>
              </a:endParaRP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DBEB19B4-407E-456A-A2B9-0261894CC0B1}"/>
              </a:ext>
            </a:extLst>
          </p:cNvPr>
          <p:cNvSpPr txBox="1"/>
          <p:nvPr/>
        </p:nvSpPr>
        <p:spPr>
          <a:xfrm>
            <a:off x="7322580" y="5257965"/>
            <a:ext cx="3602317" cy="923330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r"/>
            <a:r>
              <a:rPr lang="en-US" b="1" noProof="1">
                <a:solidFill>
                  <a:prstClr val="black"/>
                </a:solidFill>
                <a:ea typeface="Arial Unicode MS"/>
              </a:rPr>
              <a:t>Pemanfaatan berkoordinasi dengan Koordinator Lintas Sektor (Bappeda/OPD lain)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5E29368-B221-4D9F-B573-0EA98FC3CB6C}"/>
              </a:ext>
            </a:extLst>
          </p:cNvPr>
          <p:cNvSpPr txBox="1"/>
          <p:nvPr/>
        </p:nvSpPr>
        <p:spPr>
          <a:xfrm>
            <a:off x="4703804" y="2158002"/>
            <a:ext cx="550151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dirty="0">
                <a:solidFill>
                  <a:prstClr val="black">
                    <a:lumMod val="50000"/>
                    <a:lumOff val="50000"/>
                  </a:prstClr>
                </a:solidFill>
                <a:ea typeface="Arial Unicode MS"/>
              </a:rPr>
              <a:t>06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8EF1D11-6356-4429-AC07-0B8F50C6035B}"/>
              </a:ext>
            </a:extLst>
          </p:cNvPr>
          <p:cNvSpPr txBox="1"/>
          <p:nvPr/>
        </p:nvSpPr>
        <p:spPr>
          <a:xfrm>
            <a:off x="11094137" y="1295709"/>
            <a:ext cx="601447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200" b="1" dirty="0">
                <a:solidFill>
                  <a:prstClr val="black"/>
                </a:solidFill>
                <a:ea typeface="Arial Unicode MS"/>
              </a:rPr>
              <a:t>01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F84EE7A-16AA-4C06-926B-46D4662F7DD6}"/>
              </a:ext>
            </a:extLst>
          </p:cNvPr>
          <p:cNvSpPr txBox="1"/>
          <p:nvPr/>
        </p:nvSpPr>
        <p:spPr>
          <a:xfrm>
            <a:off x="7001520" y="4498896"/>
            <a:ext cx="550151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dirty="0">
                <a:solidFill>
                  <a:prstClr val="black">
                    <a:lumMod val="50000"/>
                    <a:lumOff val="50000"/>
                  </a:prstClr>
                </a:solidFill>
                <a:ea typeface="Arial Unicode MS"/>
              </a:rPr>
              <a:t>03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EC9A4B8-C338-45A8-AD99-6EBC6CC92F70}"/>
              </a:ext>
            </a:extLst>
          </p:cNvPr>
          <p:cNvSpPr txBox="1"/>
          <p:nvPr/>
        </p:nvSpPr>
        <p:spPr>
          <a:xfrm>
            <a:off x="5428590" y="4879662"/>
            <a:ext cx="550151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dirty="0">
                <a:solidFill>
                  <a:prstClr val="black">
                    <a:lumMod val="50000"/>
                    <a:lumOff val="50000"/>
                  </a:prstClr>
                </a:solidFill>
                <a:ea typeface="Arial Unicode MS"/>
              </a:rPr>
              <a:t>04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F31E13A-1BDA-4C9D-B902-A65513560BB7}"/>
              </a:ext>
            </a:extLst>
          </p:cNvPr>
          <p:cNvSpPr txBox="1"/>
          <p:nvPr/>
        </p:nvSpPr>
        <p:spPr>
          <a:xfrm>
            <a:off x="4228490" y="3685737"/>
            <a:ext cx="550151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dirty="0">
                <a:solidFill>
                  <a:prstClr val="black">
                    <a:lumMod val="50000"/>
                    <a:lumOff val="50000"/>
                  </a:prstClr>
                </a:solidFill>
                <a:ea typeface="Arial Unicode MS"/>
              </a:rPr>
              <a:t>05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B9F5E7E-3847-4BDC-9B8E-B92D6FB0B048}"/>
              </a:ext>
            </a:extLst>
          </p:cNvPr>
          <p:cNvSpPr txBox="1"/>
          <p:nvPr/>
        </p:nvSpPr>
        <p:spPr>
          <a:xfrm>
            <a:off x="11328562" y="3330106"/>
            <a:ext cx="601447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200" b="1" dirty="0">
                <a:solidFill>
                  <a:prstClr val="black"/>
                </a:solidFill>
                <a:ea typeface="Arial Unicode MS"/>
              </a:rPr>
              <a:t>02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52F80B9-83EE-4BF0-ADF3-7A8EF322547C}"/>
              </a:ext>
            </a:extLst>
          </p:cNvPr>
          <p:cNvSpPr txBox="1"/>
          <p:nvPr/>
        </p:nvSpPr>
        <p:spPr>
          <a:xfrm>
            <a:off x="11166823" y="5261861"/>
            <a:ext cx="601447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200" b="1" dirty="0">
                <a:solidFill>
                  <a:prstClr val="black"/>
                </a:solidFill>
                <a:ea typeface="Arial Unicode MS"/>
              </a:rPr>
              <a:t>03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92E43D4-F92B-44C4-A990-2B96299F6584}"/>
              </a:ext>
            </a:extLst>
          </p:cNvPr>
          <p:cNvSpPr txBox="1"/>
          <p:nvPr/>
        </p:nvSpPr>
        <p:spPr>
          <a:xfrm>
            <a:off x="396434" y="5308187"/>
            <a:ext cx="601447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200" b="1" dirty="0">
                <a:solidFill>
                  <a:prstClr val="black"/>
                </a:solidFill>
                <a:ea typeface="Arial Unicode MS"/>
              </a:rPr>
              <a:t>04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78566A5-74D3-4813-9933-D706E952C4AF}"/>
              </a:ext>
            </a:extLst>
          </p:cNvPr>
          <p:cNvSpPr txBox="1"/>
          <p:nvPr/>
        </p:nvSpPr>
        <p:spPr>
          <a:xfrm>
            <a:off x="319851" y="3270795"/>
            <a:ext cx="601447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200" b="1" dirty="0">
                <a:solidFill>
                  <a:prstClr val="black"/>
                </a:solidFill>
                <a:ea typeface="Arial Unicode MS"/>
              </a:rPr>
              <a:t>05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23CD487-EB52-449D-93D9-DCDDA1CD0DA0}"/>
              </a:ext>
            </a:extLst>
          </p:cNvPr>
          <p:cNvSpPr txBox="1"/>
          <p:nvPr/>
        </p:nvSpPr>
        <p:spPr>
          <a:xfrm>
            <a:off x="658366" y="1331714"/>
            <a:ext cx="601447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200" b="1" dirty="0">
                <a:solidFill>
                  <a:prstClr val="black"/>
                </a:solidFill>
                <a:ea typeface="Arial Unicode MS"/>
              </a:rPr>
              <a:t>06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2876FA8-2653-4CE0-B8B2-5E21622DDA08}"/>
              </a:ext>
            </a:extLst>
          </p:cNvPr>
          <p:cNvSpPr txBox="1"/>
          <p:nvPr/>
        </p:nvSpPr>
        <p:spPr>
          <a:xfrm>
            <a:off x="6359982" y="1845193"/>
            <a:ext cx="550151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dirty="0">
                <a:solidFill>
                  <a:prstClr val="black">
                    <a:lumMod val="50000"/>
                    <a:lumOff val="50000"/>
                  </a:prstClr>
                </a:solidFill>
                <a:ea typeface="Arial Unicode MS"/>
              </a:rPr>
              <a:t>01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13963E0-EEBC-4C24-90E6-C090BB56995A}"/>
              </a:ext>
            </a:extLst>
          </p:cNvPr>
          <p:cNvSpPr txBox="1"/>
          <p:nvPr/>
        </p:nvSpPr>
        <p:spPr>
          <a:xfrm>
            <a:off x="7459415" y="2929166"/>
            <a:ext cx="550151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dirty="0">
                <a:solidFill>
                  <a:prstClr val="black">
                    <a:lumMod val="50000"/>
                    <a:lumOff val="50000"/>
                  </a:prstClr>
                </a:solidFill>
                <a:ea typeface="Arial Unicode MS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1551710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7F3072-3BB9-4484-8AA1-476C7F435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8506" y="6480668"/>
            <a:ext cx="408317" cy="365125"/>
          </a:xfrm>
        </p:spPr>
        <p:txBody>
          <a:bodyPr/>
          <a:lstStyle/>
          <a:p>
            <a:fld id="{E17EDC4F-3708-4609-99B3-60F3412AB3F1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11E585E-9495-4311-A45D-07F328CD2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346" y="71329"/>
            <a:ext cx="9816862" cy="916772"/>
          </a:xfrm>
        </p:spPr>
        <p:txBody>
          <a:bodyPr>
            <a:norm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Temuan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Penting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Hasil Review DAK Stunting di Daerah</a:t>
            </a:r>
          </a:p>
        </p:txBody>
      </p:sp>
      <p:sp>
        <p:nvSpPr>
          <p:cNvPr id="28" name="Freeform 48">
            <a:extLst>
              <a:ext uri="{FF2B5EF4-FFF2-40B4-BE49-F238E27FC236}">
                <a16:creationId xmlns:a16="http://schemas.microsoft.com/office/drawing/2014/main" id="{868E5EDF-1301-489F-B223-634777BACE67}"/>
              </a:ext>
            </a:extLst>
          </p:cNvPr>
          <p:cNvSpPr>
            <a:spLocks noEditPoints="1"/>
          </p:cNvSpPr>
          <p:nvPr/>
        </p:nvSpPr>
        <p:spPr bwMode="auto">
          <a:xfrm>
            <a:off x="884348" y="2096268"/>
            <a:ext cx="639627" cy="639627"/>
          </a:xfrm>
          <a:custGeom>
            <a:avLst/>
            <a:gdLst>
              <a:gd name="T0" fmla="*/ 1462 w 3405"/>
              <a:gd name="T1" fmla="*/ 1863 h 3405"/>
              <a:gd name="T2" fmla="*/ 659 w 3405"/>
              <a:gd name="T3" fmla="*/ 1703 h 3405"/>
              <a:gd name="T4" fmla="*/ 2746 w 3405"/>
              <a:gd name="T5" fmla="*/ 1222 h 3405"/>
              <a:gd name="T6" fmla="*/ 1703 w 3405"/>
              <a:gd name="T7" fmla="*/ 0 h 3405"/>
              <a:gd name="T8" fmla="*/ 1908 w 3405"/>
              <a:gd name="T9" fmla="*/ 12 h 3405"/>
              <a:gd name="T10" fmla="*/ 2107 w 3405"/>
              <a:gd name="T11" fmla="*/ 48 h 3405"/>
              <a:gd name="T12" fmla="*/ 2297 w 3405"/>
              <a:gd name="T13" fmla="*/ 106 h 3405"/>
              <a:gd name="T14" fmla="*/ 2476 w 3405"/>
              <a:gd name="T15" fmla="*/ 186 h 3405"/>
              <a:gd name="T16" fmla="*/ 2645 w 3405"/>
              <a:gd name="T17" fmla="*/ 284 h 3405"/>
              <a:gd name="T18" fmla="*/ 2799 w 3405"/>
              <a:gd name="T19" fmla="*/ 400 h 3405"/>
              <a:gd name="T20" fmla="*/ 2940 w 3405"/>
              <a:gd name="T21" fmla="*/ 533 h 3405"/>
              <a:gd name="T22" fmla="*/ 3065 w 3405"/>
              <a:gd name="T23" fmla="*/ 682 h 3405"/>
              <a:gd name="T24" fmla="*/ 3173 w 3405"/>
              <a:gd name="T25" fmla="*/ 843 h 3405"/>
              <a:gd name="T26" fmla="*/ 3262 w 3405"/>
              <a:gd name="T27" fmla="*/ 1017 h 3405"/>
              <a:gd name="T28" fmla="*/ 3331 w 3405"/>
              <a:gd name="T29" fmla="*/ 1202 h 3405"/>
              <a:gd name="T30" fmla="*/ 3377 w 3405"/>
              <a:gd name="T31" fmla="*/ 1397 h 3405"/>
              <a:gd name="T32" fmla="*/ 3402 w 3405"/>
              <a:gd name="T33" fmla="*/ 1599 h 3405"/>
              <a:gd name="T34" fmla="*/ 3402 w 3405"/>
              <a:gd name="T35" fmla="*/ 1806 h 3405"/>
              <a:gd name="T36" fmla="*/ 3377 w 3405"/>
              <a:gd name="T37" fmla="*/ 2008 h 3405"/>
              <a:gd name="T38" fmla="*/ 3331 w 3405"/>
              <a:gd name="T39" fmla="*/ 2203 h 3405"/>
              <a:gd name="T40" fmla="*/ 3262 w 3405"/>
              <a:gd name="T41" fmla="*/ 2388 h 3405"/>
              <a:gd name="T42" fmla="*/ 3173 w 3405"/>
              <a:gd name="T43" fmla="*/ 2562 h 3405"/>
              <a:gd name="T44" fmla="*/ 3065 w 3405"/>
              <a:gd name="T45" fmla="*/ 2723 h 3405"/>
              <a:gd name="T46" fmla="*/ 2940 w 3405"/>
              <a:gd name="T47" fmla="*/ 2872 h 3405"/>
              <a:gd name="T48" fmla="*/ 2799 w 3405"/>
              <a:gd name="T49" fmla="*/ 3005 h 3405"/>
              <a:gd name="T50" fmla="*/ 2645 w 3405"/>
              <a:gd name="T51" fmla="*/ 3121 h 3405"/>
              <a:gd name="T52" fmla="*/ 2476 w 3405"/>
              <a:gd name="T53" fmla="*/ 3219 h 3405"/>
              <a:gd name="T54" fmla="*/ 2297 w 3405"/>
              <a:gd name="T55" fmla="*/ 3299 h 3405"/>
              <a:gd name="T56" fmla="*/ 2107 w 3405"/>
              <a:gd name="T57" fmla="*/ 3357 h 3405"/>
              <a:gd name="T58" fmla="*/ 1908 w 3405"/>
              <a:gd name="T59" fmla="*/ 3393 h 3405"/>
              <a:gd name="T60" fmla="*/ 1703 w 3405"/>
              <a:gd name="T61" fmla="*/ 3405 h 3405"/>
              <a:gd name="T62" fmla="*/ 1497 w 3405"/>
              <a:gd name="T63" fmla="*/ 3393 h 3405"/>
              <a:gd name="T64" fmla="*/ 1298 w 3405"/>
              <a:gd name="T65" fmla="*/ 3357 h 3405"/>
              <a:gd name="T66" fmla="*/ 1108 w 3405"/>
              <a:gd name="T67" fmla="*/ 3299 h 3405"/>
              <a:gd name="T68" fmla="*/ 929 w 3405"/>
              <a:gd name="T69" fmla="*/ 3219 h 3405"/>
              <a:gd name="T70" fmla="*/ 760 w 3405"/>
              <a:gd name="T71" fmla="*/ 3121 h 3405"/>
              <a:gd name="T72" fmla="*/ 606 w 3405"/>
              <a:gd name="T73" fmla="*/ 3005 h 3405"/>
              <a:gd name="T74" fmla="*/ 465 w 3405"/>
              <a:gd name="T75" fmla="*/ 2872 h 3405"/>
              <a:gd name="T76" fmla="*/ 341 w 3405"/>
              <a:gd name="T77" fmla="*/ 2723 h 3405"/>
              <a:gd name="T78" fmla="*/ 232 w 3405"/>
              <a:gd name="T79" fmla="*/ 2562 h 3405"/>
              <a:gd name="T80" fmla="*/ 143 w 3405"/>
              <a:gd name="T81" fmla="*/ 2388 h 3405"/>
              <a:gd name="T82" fmla="*/ 74 w 3405"/>
              <a:gd name="T83" fmla="*/ 2203 h 3405"/>
              <a:gd name="T84" fmla="*/ 28 w 3405"/>
              <a:gd name="T85" fmla="*/ 2008 h 3405"/>
              <a:gd name="T86" fmla="*/ 3 w 3405"/>
              <a:gd name="T87" fmla="*/ 1806 h 3405"/>
              <a:gd name="T88" fmla="*/ 3 w 3405"/>
              <a:gd name="T89" fmla="*/ 1599 h 3405"/>
              <a:gd name="T90" fmla="*/ 28 w 3405"/>
              <a:gd name="T91" fmla="*/ 1397 h 3405"/>
              <a:gd name="T92" fmla="*/ 74 w 3405"/>
              <a:gd name="T93" fmla="*/ 1202 h 3405"/>
              <a:gd name="T94" fmla="*/ 143 w 3405"/>
              <a:gd name="T95" fmla="*/ 1017 h 3405"/>
              <a:gd name="T96" fmla="*/ 232 w 3405"/>
              <a:gd name="T97" fmla="*/ 843 h 3405"/>
              <a:gd name="T98" fmla="*/ 341 w 3405"/>
              <a:gd name="T99" fmla="*/ 682 h 3405"/>
              <a:gd name="T100" fmla="*/ 465 w 3405"/>
              <a:gd name="T101" fmla="*/ 533 h 3405"/>
              <a:gd name="T102" fmla="*/ 606 w 3405"/>
              <a:gd name="T103" fmla="*/ 400 h 3405"/>
              <a:gd name="T104" fmla="*/ 760 w 3405"/>
              <a:gd name="T105" fmla="*/ 284 h 3405"/>
              <a:gd name="T106" fmla="*/ 929 w 3405"/>
              <a:gd name="T107" fmla="*/ 186 h 3405"/>
              <a:gd name="T108" fmla="*/ 1108 w 3405"/>
              <a:gd name="T109" fmla="*/ 106 h 3405"/>
              <a:gd name="T110" fmla="*/ 1298 w 3405"/>
              <a:gd name="T111" fmla="*/ 48 h 3405"/>
              <a:gd name="T112" fmla="*/ 1497 w 3405"/>
              <a:gd name="T113" fmla="*/ 12 h 3405"/>
              <a:gd name="T114" fmla="*/ 1703 w 3405"/>
              <a:gd name="T115" fmla="*/ 0 h 3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05" h="3405">
                <a:moveTo>
                  <a:pt x="2424" y="900"/>
                </a:moveTo>
                <a:lnTo>
                  <a:pt x="1462" y="1863"/>
                </a:lnTo>
                <a:lnTo>
                  <a:pt x="980" y="1381"/>
                </a:lnTo>
                <a:lnTo>
                  <a:pt x="659" y="1703"/>
                </a:lnTo>
                <a:lnTo>
                  <a:pt x="1462" y="2505"/>
                </a:lnTo>
                <a:lnTo>
                  <a:pt x="2746" y="1222"/>
                </a:lnTo>
                <a:lnTo>
                  <a:pt x="2424" y="900"/>
                </a:lnTo>
                <a:close/>
                <a:moveTo>
                  <a:pt x="1703" y="0"/>
                </a:moveTo>
                <a:lnTo>
                  <a:pt x="1806" y="3"/>
                </a:lnTo>
                <a:lnTo>
                  <a:pt x="1908" y="12"/>
                </a:lnTo>
                <a:lnTo>
                  <a:pt x="2008" y="28"/>
                </a:lnTo>
                <a:lnTo>
                  <a:pt x="2107" y="48"/>
                </a:lnTo>
                <a:lnTo>
                  <a:pt x="2203" y="74"/>
                </a:lnTo>
                <a:lnTo>
                  <a:pt x="2297" y="106"/>
                </a:lnTo>
                <a:lnTo>
                  <a:pt x="2388" y="143"/>
                </a:lnTo>
                <a:lnTo>
                  <a:pt x="2476" y="186"/>
                </a:lnTo>
                <a:lnTo>
                  <a:pt x="2562" y="232"/>
                </a:lnTo>
                <a:lnTo>
                  <a:pt x="2645" y="284"/>
                </a:lnTo>
                <a:lnTo>
                  <a:pt x="2723" y="341"/>
                </a:lnTo>
                <a:lnTo>
                  <a:pt x="2799" y="400"/>
                </a:lnTo>
                <a:lnTo>
                  <a:pt x="2872" y="465"/>
                </a:lnTo>
                <a:lnTo>
                  <a:pt x="2940" y="533"/>
                </a:lnTo>
                <a:lnTo>
                  <a:pt x="3005" y="606"/>
                </a:lnTo>
                <a:lnTo>
                  <a:pt x="3065" y="682"/>
                </a:lnTo>
                <a:lnTo>
                  <a:pt x="3121" y="760"/>
                </a:lnTo>
                <a:lnTo>
                  <a:pt x="3173" y="843"/>
                </a:lnTo>
                <a:lnTo>
                  <a:pt x="3219" y="929"/>
                </a:lnTo>
                <a:lnTo>
                  <a:pt x="3262" y="1017"/>
                </a:lnTo>
                <a:lnTo>
                  <a:pt x="3299" y="1108"/>
                </a:lnTo>
                <a:lnTo>
                  <a:pt x="3331" y="1202"/>
                </a:lnTo>
                <a:lnTo>
                  <a:pt x="3357" y="1298"/>
                </a:lnTo>
                <a:lnTo>
                  <a:pt x="3377" y="1397"/>
                </a:lnTo>
                <a:lnTo>
                  <a:pt x="3393" y="1497"/>
                </a:lnTo>
                <a:lnTo>
                  <a:pt x="3402" y="1599"/>
                </a:lnTo>
                <a:lnTo>
                  <a:pt x="3405" y="1703"/>
                </a:lnTo>
                <a:lnTo>
                  <a:pt x="3402" y="1806"/>
                </a:lnTo>
                <a:lnTo>
                  <a:pt x="3393" y="1908"/>
                </a:lnTo>
                <a:lnTo>
                  <a:pt x="3377" y="2008"/>
                </a:lnTo>
                <a:lnTo>
                  <a:pt x="3357" y="2107"/>
                </a:lnTo>
                <a:lnTo>
                  <a:pt x="3331" y="2203"/>
                </a:lnTo>
                <a:lnTo>
                  <a:pt x="3299" y="2297"/>
                </a:lnTo>
                <a:lnTo>
                  <a:pt x="3262" y="2388"/>
                </a:lnTo>
                <a:lnTo>
                  <a:pt x="3219" y="2476"/>
                </a:lnTo>
                <a:lnTo>
                  <a:pt x="3173" y="2562"/>
                </a:lnTo>
                <a:lnTo>
                  <a:pt x="3121" y="2645"/>
                </a:lnTo>
                <a:lnTo>
                  <a:pt x="3065" y="2723"/>
                </a:lnTo>
                <a:lnTo>
                  <a:pt x="3005" y="2799"/>
                </a:lnTo>
                <a:lnTo>
                  <a:pt x="2940" y="2872"/>
                </a:lnTo>
                <a:lnTo>
                  <a:pt x="2872" y="2940"/>
                </a:lnTo>
                <a:lnTo>
                  <a:pt x="2799" y="3005"/>
                </a:lnTo>
                <a:lnTo>
                  <a:pt x="2723" y="3065"/>
                </a:lnTo>
                <a:lnTo>
                  <a:pt x="2645" y="3121"/>
                </a:lnTo>
                <a:lnTo>
                  <a:pt x="2562" y="3173"/>
                </a:lnTo>
                <a:lnTo>
                  <a:pt x="2476" y="3219"/>
                </a:lnTo>
                <a:lnTo>
                  <a:pt x="2388" y="3262"/>
                </a:lnTo>
                <a:lnTo>
                  <a:pt x="2297" y="3299"/>
                </a:lnTo>
                <a:lnTo>
                  <a:pt x="2203" y="3331"/>
                </a:lnTo>
                <a:lnTo>
                  <a:pt x="2107" y="3357"/>
                </a:lnTo>
                <a:lnTo>
                  <a:pt x="2008" y="3377"/>
                </a:lnTo>
                <a:lnTo>
                  <a:pt x="1908" y="3393"/>
                </a:lnTo>
                <a:lnTo>
                  <a:pt x="1806" y="3402"/>
                </a:lnTo>
                <a:lnTo>
                  <a:pt x="1703" y="3405"/>
                </a:lnTo>
                <a:lnTo>
                  <a:pt x="1599" y="3402"/>
                </a:lnTo>
                <a:lnTo>
                  <a:pt x="1497" y="3393"/>
                </a:lnTo>
                <a:lnTo>
                  <a:pt x="1397" y="3377"/>
                </a:lnTo>
                <a:lnTo>
                  <a:pt x="1298" y="3357"/>
                </a:lnTo>
                <a:lnTo>
                  <a:pt x="1202" y="3331"/>
                </a:lnTo>
                <a:lnTo>
                  <a:pt x="1108" y="3299"/>
                </a:lnTo>
                <a:lnTo>
                  <a:pt x="1017" y="3262"/>
                </a:lnTo>
                <a:lnTo>
                  <a:pt x="929" y="3219"/>
                </a:lnTo>
                <a:lnTo>
                  <a:pt x="843" y="3173"/>
                </a:lnTo>
                <a:lnTo>
                  <a:pt x="760" y="3121"/>
                </a:lnTo>
                <a:lnTo>
                  <a:pt x="682" y="3065"/>
                </a:lnTo>
                <a:lnTo>
                  <a:pt x="606" y="3005"/>
                </a:lnTo>
                <a:lnTo>
                  <a:pt x="533" y="2940"/>
                </a:lnTo>
                <a:lnTo>
                  <a:pt x="465" y="2872"/>
                </a:lnTo>
                <a:lnTo>
                  <a:pt x="400" y="2799"/>
                </a:lnTo>
                <a:lnTo>
                  <a:pt x="341" y="2723"/>
                </a:lnTo>
                <a:lnTo>
                  <a:pt x="284" y="2645"/>
                </a:lnTo>
                <a:lnTo>
                  <a:pt x="232" y="2562"/>
                </a:lnTo>
                <a:lnTo>
                  <a:pt x="186" y="2476"/>
                </a:lnTo>
                <a:lnTo>
                  <a:pt x="143" y="2388"/>
                </a:lnTo>
                <a:lnTo>
                  <a:pt x="106" y="2297"/>
                </a:lnTo>
                <a:lnTo>
                  <a:pt x="74" y="2203"/>
                </a:lnTo>
                <a:lnTo>
                  <a:pt x="48" y="2107"/>
                </a:lnTo>
                <a:lnTo>
                  <a:pt x="28" y="2008"/>
                </a:lnTo>
                <a:lnTo>
                  <a:pt x="12" y="1908"/>
                </a:lnTo>
                <a:lnTo>
                  <a:pt x="3" y="1806"/>
                </a:lnTo>
                <a:lnTo>
                  <a:pt x="0" y="1703"/>
                </a:lnTo>
                <a:lnTo>
                  <a:pt x="3" y="1599"/>
                </a:lnTo>
                <a:lnTo>
                  <a:pt x="12" y="1497"/>
                </a:lnTo>
                <a:lnTo>
                  <a:pt x="28" y="1397"/>
                </a:lnTo>
                <a:lnTo>
                  <a:pt x="48" y="1298"/>
                </a:lnTo>
                <a:lnTo>
                  <a:pt x="74" y="1202"/>
                </a:lnTo>
                <a:lnTo>
                  <a:pt x="106" y="1108"/>
                </a:lnTo>
                <a:lnTo>
                  <a:pt x="143" y="1017"/>
                </a:lnTo>
                <a:lnTo>
                  <a:pt x="186" y="929"/>
                </a:lnTo>
                <a:lnTo>
                  <a:pt x="232" y="843"/>
                </a:lnTo>
                <a:lnTo>
                  <a:pt x="284" y="760"/>
                </a:lnTo>
                <a:lnTo>
                  <a:pt x="341" y="682"/>
                </a:lnTo>
                <a:lnTo>
                  <a:pt x="400" y="606"/>
                </a:lnTo>
                <a:lnTo>
                  <a:pt x="465" y="533"/>
                </a:lnTo>
                <a:lnTo>
                  <a:pt x="533" y="465"/>
                </a:lnTo>
                <a:lnTo>
                  <a:pt x="606" y="400"/>
                </a:lnTo>
                <a:lnTo>
                  <a:pt x="682" y="341"/>
                </a:lnTo>
                <a:lnTo>
                  <a:pt x="760" y="284"/>
                </a:lnTo>
                <a:lnTo>
                  <a:pt x="843" y="232"/>
                </a:lnTo>
                <a:lnTo>
                  <a:pt x="929" y="186"/>
                </a:lnTo>
                <a:lnTo>
                  <a:pt x="1017" y="143"/>
                </a:lnTo>
                <a:lnTo>
                  <a:pt x="1108" y="106"/>
                </a:lnTo>
                <a:lnTo>
                  <a:pt x="1202" y="74"/>
                </a:lnTo>
                <a:lnTo>
                  <a:pt x="1298" y="48"/>
                </a:lnTo>
                <a:lnTo>
                  <a:pt x="1397" y="28"/>
                </a:lnTo>
                <a:lnTo>
                  <a:pt x="1497" y="12"/>
                </a:lnTo>
                <a:lnTo>
                  <a:pt x="1599" y="3"/>
                </a:lnTo>
                <a:lnTo>
                  <a:pt x="1703" y="0"/>
                </a:lnTo>
                <a:close/>
              </a:path>
            </a:pathLst>
          </a:custGeom>
          <a:solidFill>
            <a:srgbClr val="C0504D">
              <a:lumMod val="60000"/>
              <a:lumOff val="40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ID" kern="0" noProof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5FA8222-7A7E-4CF2-B04D-DCA8A09D0951}"/>
              </a:ext>
            </a:extLst>
          </p:cNvPr>
          <p:cNvSpPr txBox="1"/>
          <p:nvPr/>
        </p:nvSpPr>
        <p:spPr>
          <a:xfrm>
            <a:off x="1811603" y="1997708"/>
            <a:ext cx="9617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144">
              <a:defRPr/>
            </a:pPr>
            <a:r>
              <a:rPr lang="en-ID" sz="2400" b="1" noProof="1">
                <a:solidFill>
                  <a:prstClr val="black"/>
                </a:solidFill>
                <a:cs typeface="Arial" panose="020B0604020202020204" pitchFamily="34" charset="0"/>
              </a:rPr>
              <a:t>Mekanisme monitoring dan pengendalian pelaksanaan DAK Antar Bidang Stunting di Daerah belum terintegrasi lintas OPD</a:t>
            </a:r>
            <a:endParaRPr lang="en-ID" sz="2000" b="1" i="1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0" name="Freeform 73">
            <a:extLst>
              <a:ext uri="{FF2B5EF4-FFF2-40B4-BE49-F238E27FC236}">
                <a16:creationId xmlns:a16="http://schemas.microsoft.com/office/drawing/2014/main" id="{F9534E1C-6B25-47EC-9B67-63E18234D1B1}"/>
              </a:ext>
            </a:extLst>
          </p:cNvPr>
          <p:cNvSpPr>
            <a:spLocks noEditPoints="1"/>
          </p:cNvSpPr>
          <p:nvPr/>
        </p:nvSpPr>
        <p:spPr bwMode="auto">
          <a:xfrm>
            <a:off x="884348" y="3030166"/>
            <a:ext cx="639627" cy="639627"/>
          </a:xfrm>
          <a:custGeom>
            <a:avLst/>
            <a:gdLst>
              <a:gd name="T0" fmla="*/ 1462 w 3405"/>
              <a:gd name="T1" fmla="*/ 1863 h 3405"/>
              <a:gd name="T2" fmla="*/ 659 w 3405"/>
              <a:gd name="T3" fmla="*/ 1703 h 3405"/>
              <a:gd name="T4" fmla="*/ 2746 w 3405"/>
              <a:gd name="T5" fmla="*/ 1222 h 3405"/>
              <a:gd name="T6" fmla="*/ 1703 w 3405"/>
              <a:gd name="T7" fmla="*/ 0 h 3405"/>
              <a:gd name="T8" fmla="*/ 1908 w 3405"/>
              <a:gd name="T9" fmla="*/ 12 h 3405"/>
              <a:gd name="T10" fmla="*/ 2107 w 3405"/>
              <a:gd name="T11" fmla="*/ 48 h 3405"/>
              <a:gd name="T12" fmla="*/ 2297 w 3405"/>
              <a:gd name="T13" fmla="*/ 106 h 3405"/>
              <a:gd name="T14" fmla="*/ 2476 w 3405"/>
              <a:gd name="T15" fmla="*/ 186 h 3405"/>
              <a:gd name="T16" fmla="*/ 2645 w 3405"/>
              <a:gd name="T17" fmla="*/ 284 h 3405"/>
              <a:gd name="T18" fmla="*/ 2799 w 3405"/>
              <a:gd name="T19" fmla="*/ 400 h 3405"/>
              <a:gd name="T20" fmla="*/ 2940 w 3405"/>
              <a:gd name="T21" fmla="*/ 533 h 3405"/>
              <a:gd name="T22" fmla="*/ 3065 w 3405"/>
              <a:gd name="T23" fmla="*/ 682 h 3405"/>
              <a:gd name="T24" fmla="*/ 3173 w 3405"/>
              <a:gd name="T25" fmla="*/ 843 h 3405"/>
              <a:gd name="T26" fmla="*/ 3262 w 3405"/>
              <a:gd name="T27" fmla="*/ 1017 h 3405"/>
              <a:gd name="T28" fmla="*/ 3331 w 3405"/>
              <a:gd name="T29" fmla="*/ 1202 h 3405"/>
              <a:gd name="T30" fmla="*/ 3377 w 3405"/>
              <a:gd name="T31" fmla="*/ 1397 h 3405"/>
              <a:gd name="T32" fmla="*/ 3402 w 3405"/>
              <a:gd name="T33" fmla="*/ 1599 h 3405"/>
              <a:gd name="T34" fmla="*/ 3402 w 3405"/>
              <a:gd name="T35" fmla="*/ 1806 h 3405"/>
              <a:gd name="T36" fmla="*/ 3377 w 3405"/>
              <a:gd name="T37" fmla="*/ 2008 h 3405"/>
              <a:gd name="T38" fmla="*/ 3331 w 3405"/>
              <a:gd name="T39" fmla="*/ 2203 h 3405"/>
              <a:gd name="T40" fmla="*/ 3262 w 3405"/>
              <a:gd name="T41" fmla="*/ 2388 h 3405"/>
              <a:gd name="T42" fmla="*/ 3173 w 3405"/>
              <a:gd name="T43" fmla="*/ 2562 h 3405"/>
              <a:gd name="T44" fmla="*/ 3065 w 3405"/>
              <a:gd name="T45" fmla="*/ 2723 h 3405"/>
              <a:gd name="T46" fmla="*/ 2940 w 3405"/>
              <a:gd name="T47" fmla="*/ 2872 h 3405"/>
              <a:gd name="T48" fmla="*/ 2799 w 3405"/>
              <a:gd name="T49" fmla="*/ 3005 h 3405"/>
              <a:gd name="T50" fmla="*/ 2645 w 3405"/>
              <a:gd name="T51" fmla="*/ 3121 h 3405"/>
              <a:gd name="T52" fmla="*/ 2476 w 3405"/>
              <a:gd name="T53" fmla="*/ 3219 h 3405"/>
              <a:gd name="T54" fmla="*/ 2297 w 3405"/>
              <a:gd name="T55" fmla="*/ 3299 h 3405"/>
              <a:gd name="T56" fmla="*/ 2107 w 3405"/>
              <a:gd name="T57" fmla="*/ 3357 h 3405"/>
              <a:gd name="T58" fmla="*/ 1908 w 3405"/>
              <a:gd name="T59" fmla="*/ 3393 h 3405"/>
              <a:gd name="T60" fmla="*/ 1703 w 3405"/>
              <a:gd name="T61" fmla="*/ 3405 h 3405"/>
              <a:gd name="T62" fmla="*/ 1497 w 3405"/>
              <a:gd name="T63" fmla="*/ 3393 h 3405"/>
              <a:gd name="T64" fmla="*/ 1298 w 3405"/>
              <a:gd name="T65" fmla="*/ 3357 h 3405"/>
              <a:gd name="T66" fmla="*/ 1108 w 3405"/>
              <a:gd name="T67" fmla="*/ 3299 h 3405"/>
              <a:gd name="T68" fmla="*/ 929 w 3405"/>
              <a:gd name="T69" fmla="*/ 3219 h 3405"/>
              <a:gd name="T70" fmla="*/ 760 w 3405"/>
              <a:gd name="T71" fmla="*/ 3121 h 3405"/>
              <a:gd name="T72" fmla="*/ 606 w 3405"/>
              <a:gd name="T73" fmla="*/ 3005 h 3405"/>
              <a:gd name="T74" fmla="*/ 465 w 3405"/>
              <a:gd name="T75" fmla="*/ 2872 h 3405"/>
              <a:gd name="T76" fmla="*/ 341 w 3405"/>
              <a:gd name="T77" fmla="*/ 2723 h 3405"/>
              <a:gd name="T78" fmla="*/ 232 w 3405"/>
              <a:gd name="T79" fmla="*/ 2562 h 3405"/>
              <a:gd name="T80" fmla="*/ 143 w 3405"/>
              <a:gd name="T81" fmla="*/ 2388 h 3405"/>
              <a:gd name="T82" fmla="*/ 74 w 3405"/>
              <a:gd name="T83" fmla="*/ 2203 h 3405"/>
              <a:gd name="T84" fmla="*/ 28 w 3405"/>
              <a:gd name="T85" fmla="*/ 2008 h 3405"/>
              <a:gd name="T86" fmla="*/ 3 w 3405"/>
              <a:gd name="T87" fmla="*/ 1806 h 3405"/>
              <a:gd name="T88" fmla="*/ 3 w 3405"/>
              <a:gd name="T89" fmla="*/ 1599 h 3405"/>
              <a:gd name="T90" fmla="*/ 28 w 3405"/>
              <a:gd name="T91" fmla="*/ 1397 h 3405"/>
              <a:gd name="T92" fmla="*/ 74 w 3405"/>
              <a:gd name="T93" fmla="*/ 1202 h 3405"/>
              <a:gd name="T94" fmla="*/ 143 w 3405"/>
              <a:gd name="T95" fmla="*/ 1017 h 3405"/>
              <a:gd name="T96" fmla="*/ 232 w 3405"/>
              <a:gd name="T97" fmla="*/ 843 h 3405"/>
              <a:gd name="T98" fmla="*/ 341 w 3405"/>
              <a:gd name="T99" fmla="*/ 682 h 3405"/>
              <a:gd name="T100" fmla="*/ 465 w 3405"/>
              <a:gd name="T101" fmla="*/ 533 h 3405"/>
              <a:gd name="T102" fmla="*/ 606 w 3405"/>
              <a:gd name="T103" fmla="*/ 400 h 3405"/>
              <a:gd name="T104" fmla="*/ 760 w 3405"/>
              <a:gd name="T105" fmla="*/ 284 h 3405"/>
              <a:gd name="T106" fmla="*/ 929 w 3405"/>
              <a:gd name="T107" fmla="*/ 186 h 3405"/>
              <a:gd name="T108" fmla="*/ 1108 w 3405"/>
              <a:gd name="T109" fmla="*/ 106 h 3405"/>
              <a:gd name="T110" fmla="*/ 1298 w 3405"/>
              <a:gd name="T111" fmla="*/ 48 h 3405"/>
              <a:gd name="T112" fmla="*/ 1497 w 3405"/>
              <a:gd name="T113" fmla="*/ 12 h 3405"/>
              <a:gd name="T114" fmla="*/ 1703 w 3405"/>
              <a:gd name="T115" fmla="*/ 0 h 3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05" h="3405">
                <a:moveTo>
                  <a:pt x="2424" y="900"/>
                </a:moveTo>
                <a:lnTo>
                  <a:pt x="1462" y="1863"/>
                </a:lnTo>
                <a:lnTo>
                  <a:pt x="980" y="1381"/>
                </a:lnTo>
                <a:lnTo>
                  <a:pt x="659" y="1703"/>
                </a:lnTo>
                <a:lnTo>
                  <a:pt x="1462" y="2505"/>
                </a:lnTo>
                <a:lnTo>
                  <a:pt x="2746" y="1222"/>
                </a:lnTo>
                <a:lnTo>
                  <a:pt x="2424" y="900"/>
                </a:lnTo>
                <a:close/>
                <a:moveTo>
                  <a:pt x="1703" y="0"/>
                </a:moveTo>
                <a:lnTo>
                  <a:pt x="1806" y="3"/>
                </a:lnTo>
                <a:lnTo>
                  <a:pt x="1908" y="12"/>
                </a:lnTo>
                <a:lnTo>
                  <a:pt x="2008" y="28"/>
                </a:lnTo>
                <a:lnTo>
                  <a:pt x="2107" y="48"/>
                </a:lnTo>
                <a:lnTo>
                  <a:pt x="2203" y="74"/>
                </a:lnTo>
                <a:lnTo>
                  <a:pt x="2297" y="106"/>
                </a:lnTo>
                <a:lnTo>
                  <a:pt x="2388" y="143"/>
                </a:lnTo>
                <a:lnTo>
                  <a:pt x="2476" y="186"/>
                </a:lnTo>
                <a:lnTo>
                  <a:pt x="2562" y="232"/>
                </a:lnTo>
                <a:lnTo>
                  <a:pt x="2645" y="284"/>
                </a:lnTo>
                <a:lnTo>
                  <a:pt x="2723" y="341"/>
                </a:lnTo>
                <a:lnTo>
                  <a:pt x="2799" y="400"/>
                </a:lnTo>
                <a:lnTo>
                  <a:pt x="2872" y="465"/>
                </a:lnTo>
                <a:lnTo>
                  <a:pt x="2940" y="533"/>
                </a:lnTo>
                <a:lnTo>
                  <a:pt x="3005" y="606"/>
                </a:lnTo>
                <a:lnTo>
                  <a:pt x="3065" y="682"/>
                </a:lnTo>
                <a:lnTo>
                  <a:pt x="3121" y="760"/>
                </a:lnTo>
                <a:lnTo>
                  <a:pt x="3173" y="843"/>
                </a:lnTo>
                <a:lnTo>
                  <a:pt x="3219" y="929"/>
                </a:lnTo>
                <a:lnTo>
                  <a:pt x="3262" y="1017"/>
                </a:lnTo>
                <a:lnTo>
                  <a:pt x="3299" y="1108"/>
                </a:lnTo>
                <a:lnTo>
                  <a:pt x="3331" y="1202"/>
                </a:lnTo>
                <a:lnTo>
                  <a:pt x="3357" y="1298"/>
                </a:lnTo>
                <a:lnTo>
                  <a:pt x="3377" y="1397"/>
                </a:lnTo>
                <a:lnTo>
                  <a:pt x="3393" y="1497"/>
                </a:lnTo>
                <a:lnTo>
                  <a:pt x="3402" y="1599"/>
                </a:lnTo>
                <a:lnTo>
                  <a:pt x="3405" y="1703"/>
                </a:lnTo>
                <a:lnTo>
                  <a:pt x="3402" y="1806"/>
                </a:lnTo>
                <a:lnTo>
                  <a:pt x="3393" y="1908"/>
                </a:lnTo>
                <a:lnTo>
                  <a:pt x="3377" y="2008"/>
                </a:lnTo>
                <a:lnTo>
                  <a:pt x="3357" y="2107"/>
                </a:lnTo>
                <a:lnTo>
                  <a:pt x="3331" y="2203"/>
                </a:lnTo>
                <a:lnTo>
                  <a:pt x="3299" y="2297"/>
                </a:lnTo>
                <a:lnTo>
                  <a:pt x="3262" y="2388"/>
                </a:lnTo>
                <a:lnTo>
                  <a:pt x="3219" y="2476"/>
                </a:lnTo>
                <a:lnTo>
                  <a:pt x="3173" y="2562"/>
                </a:lnTo>
                <a:lnTo>
                  <a:pt x="3121" y="2645"/>
                </a:lnTo>
                <a:lnTo>
                  <a:pt x="3065" y="2723"/>
                </a:lnTo>
                <a:lnTo>
                  <a:pt x="3005" y="2799"/>
                </a:lnTo>
                <a:lnTo>
                  <a:pt x="2940" y="2872"/>
                </a:lnTo>
                <a:lnTo>
                  <a:pt x="2872" y="2940"/>
                </a:lnTo>
                <a:lnTo>
                  <a:pt x="2799" y="3005"/>
                </a:lnTo>
                <a:lnTo>
                  <a:pt x="2723" y="3065"/>
                </a:lnTo>
                <a:lnTo>
                  <a:pt x="2645" y="3121"/>
                </a:lnTo>
                <a:lnTo>
                  <a:pt x="2562" y="3173"/>
                </a:lnTo>
                <a:lnTo>
                  <a:pt x="2476" y="3219"/>
                </a:lnTo>
                <a:lnTo>
                  <a:pt x="2388" y="3262"/>
                </a:lnTo>
                <a:lnTo>
                  <a:pt x="2297" y="3299"/>
                </a:lnTo>
                <a:lnTo>
                  <a:pt x="2203" y="3331"/>
                </a:lnTo>
                <a:lnTo>
                  <a:pt x="2107" y="3357"/>
                </a:lnTo>
                <a:lnTo>
                  <a:pt x="2008" y="3377"/>
                </a:lnTo>
                <a:lnTo>
                  <a:pt x="1908" y="3393"/>
                </a:lnTo>
                <a:lnTo>
                  <a:pt x="1806" y="3402"/>
                </a:lnTo>
                <a:lnTo>
                  <a:pt x="1703" y="3405"/>
                </a:lnTo>
                <a:lnTo>
                  <a:pt x="1599" y="3402"/>
                </a:lnTo>
                <a:lnTo>
                  <a:pt x="1497" y="3393"/>
                </a:lnTo>
                <a:lnTo>
                  <a:pt x="1397" y="3377"/>
                </a:lnTo>
                <a:lnTo>
                  <a:pt x="1298" y="3357"/>
                </a:lnTo>
                <a:lnTo>
                  <a:pt x="1202" y="3331"/>
                </a:lnTo>
                <a:lnTo>
                  <a:pt x="1108" y="3299"/>
                </a:lnTo>
                <a:lnTo>
                  <a:pt x="1017" y="3262"/>
                </a:lnTo>
                <a:lnTo>
                  <a:pt x="929" y="3219"/>
                </a:lnTo>
                <a:lnTo>
                  <a:pt x="843" y="3173"/>
                </a:lnTo>
                <a:lnTo>
                  <a:pt x="760" y="3121"/>
                </a:lnTo>
                <a:lnTo>
                  <a:pt x="682" y="3065"/>
                </a:lnTo>
                <a:lnTo>
                  <a:pt x="606" y="3005"/>
                </a:lnTo>
                <a:lnTo>
                  <a:pt x="533" y="2940"/>
                </a:lnTo>
                <a:lnTo>
                  <a:pt x="465" y="2872"/>
                </a:lnTo>
                <a:lnTo>
                  <a:pt x="400" y="2799"/>
                </a:lnTo>
                <a:lnTo>
                  <a:pt x="341" y="2723"/>
                </a:lnTo>
                <a:lnTo>
                  <a:pt x="284" y="2645"/>
                </a:lnTo>
                <a:lnTo>
                  <a:pt x="232" y="2562"/>
                </a:lnTo>
                <a:lnTo>
                  <a:pt x="186" y="2476"/>
                </a:lnTo>
                <a:lnTo>
                  <a:pt x="143" y="2388"/>
                </a:lnTo>
                <a:lnTo>
                  <a:pt x="106" y="2297"/>
                </a:lnTo>
                <a:lnTo>
                  <a:pt x="74" y="2203"/>
                </a:lnTo>
                <a:lnTo>
                  <a:pt x="48" y="2107"/>
                </a:lnTo>
                <a:lnTo>
                  <a:pt x="28" y="2008"/>
                </a:lnTo>
                <a:lnTo>
                  <a:pt x="12" y="1908"/>
                </a:lnTo>
                <a:lnTo>
                  <a:pt x="3" y="1806"/>
                </a:lnTo>
                <a:lnTo>
                  <a:pt x="0" y="1703"/>
                </a:lnTo>
                <a:lnTo>
                  <a:pt x="3" y="1599"/>
                </a:lnTo>
                <a:lnTo>
                  <a:pt x="12" y="1497"/>
                </a:lnTo>
                <a:lnTo>
                  <a:pt x="28" y="1397"/>
                </a:lnTo>
                <a:lnTo>
                  <a:pt x="48" y="1298"/>
                </a:lnTo>
                <a:lnTo>
                  <a:pt x="74" y="1202"/>
                </a:lnTo>
                <a:lnTo>
                  <a:pt x="106" y="1108"/>
                </a:lnTo>
                <a:lnTo>
                  <a:pt x="143" y="1017"/>
                </a:lnTo>
                <a:lnTo>
                  <a:pt x="186" y="929"/>
                </a:lnTo>
                <a:lnTo>
                  <a:pt x="232" y="843"/>
                </a:lnTo>
                <a:lnTo>
                  <a:pt x="284" y="760"/>
                </a:lnTo>
                <a:lnTo>
                  <a:pt x="341" y="682"/>
                </a:lnTo>
                <a:lnTo>
                  <a:pt x="400" y="606"/>
                </a:lnTo>
                <a:lnTo>
                  <a:pt x="465" y="533"/>
                </a:lnTo>
                <a:lnTo>
                  <a:pt x="533" y="465"/>
                </a:lnTo>
                <a:lnTo>
                  <a:pt x="606" y="400"/>
                </a:lnTo>
                <a:lnTo>
                  <a:pt x="682" y="341"/>
                </a:lnTo>
                <a:lnTo>
                  <a:pt x="760" y="284"/>
                </a:lnTo>
                <a:lnTo>
                  <a:pt x="843" y="232"/>
                </a:lnTo>
                <a:lnTo>
                  <a:pt x="929" y="186"/>
                </a:lnTo>
                <a:lnTo>
                  <a:pt x="1017" y="143"/>
                </a:lnTo>
                <a:lnTo>
                  <a:pt x="1108" y="106"/>
                </a:lnTo>
                <a:lnTo>
                  <a:pt x="1202" y="74"/>
                </a:lnTo>
                <a:lnTo>
                  <a:pt x="1298" y="48"/>
                </a:lnTo>
                <a:lnTo>
                  <a:pt x="1397" y="28"/>
                </a:lnTo>
                <a:lnTo>
                  <a:pt x="1497" y="12"/>
                </a:lnTo>
                <a:lnTo>
                  <a:pt x="1599" y="3"/>
                </a:lnTo>
                <a:lnTo>
                  <a:pt x="1703" y="0"/>
                </a:lnTo>
                <a:close/>
              </a:path>
            </a:pathLst>
          </a:custGeom>
          <a:solidFill>
            <a:srgbClr val="8E8BE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ID" kern="0" noProof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037EDF2-ADEF-4E4A-B497-180BBFF0C2B4}"/>
              </a:ext>
            </a:extLst>
          </p:cNvPr>
          <p:cNvSpPr txBox="1"/>
          <p:nvPr/>
        </p:nvSpPr>
        <p:spPr>
          <a:xfrm>
            <a:off x="1811603" y="2894474"/>
            <a:ext cx="10151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144">
              <a:defRPr/>
            </a:pPr>
            <a:r>
              <a:rPr lang="en-ID" sz="2400" b="1" noProof="1">
                <a:solidFill>
                  <a:prstClr val="black"/>
                </a:solidFill>
                <a:cs typeface="Arial" panose="020B0604020202020204" pitchFamily="34" charset="0"/>
              </a:rPr>
              <a:t>Perencanaan lokus (tingkat desa) yang belum tersinkron antara DAK Kesehatan, Sanitasi dan Air Minum serta PAUD</a:t>
            </a:r>
            <a:endParaRPr lang="en-ID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2" name="Freeform 48">
            <a:extLst>
              <a:ext uri="{FF2B5EF4-FFF2-40B4-BE49-F238E27FC236}">
                <a16:creationId xmlns:a16="http://schemas.microsoft.com/office/drawing/2014/main" id="{A4CF2830-F6AD-4615-9431-B2784787D950}"/>
              </a:ext>
            </a:extLst>
          </p:cNvPr>
          <p:cNvSpPr>
            <a:spLocks noEditPoints="1"/>
          </p:cNvSpPr>
          <p:nvPr/>
        </p:nvSpPr>
        <p:spPr bwMode="auto">
          <a:xfrm>
            <a:off x="869435" y="4127395"/>
            <a:ext cx="639627" cy="639627"/>
          </a:xfrm>
          <a:custGeom>
            <a:avLst/>
            <a:gdLst>
              <a:gd name="T0" fmla="*/ 1462 w 3405"/>
              <a:gd name="T1" fmla="*/ 1863 h 3405"/>
              <a:gd name="T2" fmla="*/ 659 w 3405"/>
              <a:gd name="T3" fmla="*/ 1703 h 3405"/>
              <a:gd name="T4" fmla="*/ 2746 w 3405"/>
              <a:gd name="T5" fmla="*/ 1222 h 3405"/>
              <a:gd name="T6" fmla="*/ 1703 w 3405"/>
              <a:gd name="T7" fmla="*/ 0 h 3405"/>
              <a:gd name="T8" fmla="*/ 1908 w 3405"/>
              <a:gd name="T9" fmla="*/ 12 h 3405"/>
              <a:gd name="T10" fmla="*/ 2107 w 3405"/>
              <a:gd name="T11" fmla="*/ 48 h 3405"/>
              <a:gd name="T12" fmla="*/ 2297 w 3405"/>
              <a:gd name="T13" fmla="*/ 106 h 3405"/>
              <a:gd name="T14" fmla="*/ 2476 w 3405"/>
              <a:gd name="T15" fmla="*/ 186 h 3405"/>
              <a:gd name="T16" fmla="*/ 2645 w 3405"/>
              <a:gd name="T17" fmla="*/ 284 h 3405"/>
              <a:gd name="T18" fmla="*/ 2799 w 3405"/>
              <a:gd name="T19" fmla="*/ 400 h 3405"/>
              <a:gd name="T20" fmla="*/ 2940 w 3405"/>
              <a:gd name="T21" fmla="*/ 533 h 3405"/>
              <a:gd name="T22" fmla="*/ 3065 w 3405"/>
              <a:gd name="T23" fmla="*/ 682 h 3405"/>
              <a:gd name="T24" fmla="*/ 3173 w 3405"/>
              <a:gd name="T25" fmla="*/ 843 h 3405"/>
              <a:gd name="T26" fmla="*/ 3262 w 3405"/>
              <a:gd name="T27" fmla="*/ 1017 h 3405"/>
              <a:gd name="T28" fmla="*/ 3331 w 3405"/>
              <a:gd name="T29" fmla="*/ 1202 h 3405"/>
              <a:gd name="T30" fmla="*/ 3377 w 3405"/>
              <a:gd name="T31" fmla="*/ 1397 h 3405"/>
              <a:gd name="T32" fmla="*/ 3402 w 3405"/>
              <a:gd name="T33" fmla="*/ 1599 h 3405"/>
              <a:gd name="T34" fmla="*/ 3402 w 3405"/>
              <a:gd name="T35" fmla="*/ 1806 h 3405"/>
              <a:gd name="T36" fmla="*/ 3377 w 3405"/>
              <a:gd name="T37" fmla="*/ 2008 h 3405"/>
              <a:gd name="T38" fmla="*/ 3331 w 3405"/>
              <a:gd name="T39" fmla="*/ 2203 h 3405"/>
              <a:gd name="T40" fmla="*/ 3262 w 3405"/>
              <a:gd name="T41" fmla="*/ 2388 h 3405"/>
              <a:gd name="T42" fmla="*/ 3173 w 3405"/>
              <a:gd name="T43" fmla="*/ 2562 h 3405"/>
              <a:gd name="T44" fmla="*/ 3065 w 3405"/>
              <a:gd name="T45" fmla="*/ 2723 h 3405"/>
              <a:gd name="T46" fmla="*/ 2940 w 3405"/>
              <a:gd name="T47" fmla="*/ 2872 h 3405"/>
              <a:gd name="T48" fmla="*/ 2799 w 3405"/>
              <a:gd name="T49" fmla="*/ 3005 h 3405"/>
              <a:gd name="T50" fmla="*/ 2645 w 3405"/>
              <a:gd name="T51" fmla="*/ 3121 h 3405"/>
              <a:gd name="T52" fmla="*/ 2476 w 3405"/>
              <a:gd name="T53" fmla="*/ 3219 h 3405"/>
              <a:gd name="T54" fmla="*/ 2297 w 3405"/>
              <a:gd name="T55" fmla="*/ 3299 h 3405"/>
              <a:gd name="T56" fmla="*/ 2107 w 3405"/>
              <a:gd name="T57" fmla="*/ 3357 h 3405"/>
              <a:gd name="T58" fmla="*/ 1908 w 3405"/>
              <a:gd name="T59" fmla="*/ 3393 h 3405"/>
              <a:gd name="T60" fmla="*/ 1703 w 3405"/>
              <a:gd name="T61" fmla="*/ 3405 h 3405"/>
              <a:gd name="T62" fmla="*/ 1497 w 3405"/>
              <a:gd name="T63" fmla="*/ 3393 h 3405"/>
              <a:gd name="T64" fmla="*/ 1298 w 3405"/>
              <a:gd name="T65" fmla="*/ 3357 h 3405"/>
              <a:gd name="T66" fmla="*/ 1108 w 3405"/>
              <a:gd name="T67" fmla="*/ 3299 h 3405"/>
              <a:gd name="T68" fmla="*/ 929 w 3405"/>
              <a:gd name="T69" fmla="*/ 3219 h 3405"/>
              <a:gd name="T70" fmla="*/ 760 w 3405"/>
              <a:gd name="T71" fmla="*/ 3121 h 3405"/>
              <a:gd name="T72" fmla="*/ 606 w 3405"/>
              <a:gd name="T73" fmla="*/ 3005 h 3405"/>
              <a:gd name="T74" fmla="*/ 465 w 3405"/>
              <a:gd name="T75" fmla="*/ 2872 h 3405"/>
              <a:gd name="T76" fmla="*/ 341 w 3405"/>
              <a:gd name="T77" fmla="*/ 2723 h 3405"/>
              <a:gd name="T78" fmla="*/ 232 w 3405"/>
              <a:gd name="T79" fmla="*/ 2562 h 3405"/>
              <a:gd name="T80" fmla="*/ 143 w 3405"/>
              <a:gd name="T81" fmla="*/ 2388 h 3405"/>
              <a:gd name="T82" fmla="*/ 74 w 3405"/>
              <a:gd name="T83" fmla="*/ 2203 h 3405"/>
              <a:gd name="T84" fmla="*/ 28 w 3405"/>
              <a:gd name="T85" fmla="*/ 2008 h 3405"/>
              <a:gd name="T86" fmla="*/ 3 w 3405"/>
              <a:gd name="T87" fmla="*/ 1806 h 3405"/>
              <a:gd name="T88" fmla="*/ 3 w 3405"/>
              <a:gd name="T89" fmla="*/ 1599 h 3405"/>
              <a:gd name="T90" fmla="*/ 28 w 3405"/>
              <a:gd name="T91" fmla="*/ 1397 h 3405"/>
              <a:gd name="T92" fmla="*/ 74 w 3405"/>
              <a:gd name="T93" fmla="*/ 1202 h 3405"/>
              <a:gd name="T94" fmla="*/ 143 w 3405"/>
              <a:gd name="T95" fmla="*/ 1017 h 3405"/>
              <a:gd name="T96" fmla="*/ 232 w 3405"/>
              <a:gd name="T97" fmla="*/ 843 h 3405"/>
              <a:gd name="T98" fmla="*/ 341 w 3405"/>
              <a:gd name="T99" fmla="*/ 682 h 3405"/>
              <a:gd name="T100" fmla="*/ 465 w 3405"/>
              <a:gd name="T101" fmla="*/ 533 h 3405"/>
              <a:gd name="T102" fmla="*/ 606 w 3405"/>
              <a:gd name="T103" fmla="*/ 400 h 3405"/>
              <a:gd name="T104" fmla="*/ 760 w 3405"/>
              <a:gd name="T105" fmla="*/ 284 h 3405"/>
              <a:gd name="T106" fmla="*/ 929 w 3405"/>
              <a:gd name="T107" fmla="*/ 186 h 3405"/>
              <a:gd name="T108" fmla="*/ 1108 w 3405"/>
              <a:gd name="T109" fmla="*/ 106 h 3405"/>
              <a:gd name="T110" fmla="*/ 1298 w 3405"/>
              <a:gd name="T111" fmla="*/ 48 h 3405"/>
              <a:gd name="T112" fmla="*/ 1497 w 3405"/>
              <a:gd name="T113" fmla="*/ 12 h 3405"/>
              <a:gd name="T114" fmla="*/ 1703 w 3405"/>
              <a:gd name="T115" fmla="*/ 0 h 3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05" h="3405">
                <a:moveTo>
                  <a:pt x="2424" y="900"/>
                </a:moveTo>
                <a:lnTo>
                  <a:pt x="1462" y="1863"/>
                </a:lnTo>
                <a:lnTo>
                  <a:pt x="980" y="1381"/>
                </a:lnTo>
                <a:lnTo>
                  <a:pt x="659" y="1703"/>
                </a:lnTo>
                <a:lnTo>
                  <a:pt x="1462" y="2505"/>
                </a:lnTo>
                <a:lnTo>
                  <a:pt x="2746" y="1222"/>
                </a:lnTo>
                <a:lnTo>
                  <a:pt x="2424" y="900"/>
                </a:lnTo>
                <a:close/>
                <a:moveTo>
                  <a:pt x="1703" y="0"/>
                </a:moveTo>
                <a:lnTo>
                  <a:pt x="1806" y="3"/>
                </a:lnTo>
                <a:lnTo>
                  <a:pt x="1908" y="12"/>
                </a:lnTo>
                <a:lnTo>
                  <a:pt x="2008" y="28"/>
                </a:lnTo>
                <a:lnTo>
                  <a:pt x="2107" y="48"/>
                </a:lnTo>
                <a:lnTo>
                  <a:pt x="2203" y="74"/>
                </a:lnTo>
                <a:lnTo>
                  <a:pt x="2297" y="106"/>
                </a:lnTo>
                <a:lnTo>
                  <a:pt x="2388" y="143"/>
                </a:lnTo>
                <a:lnTo>
                  <a:pt x="2476" y="186"/>
                </a:lnTo>
                <a:lnTo>
                  <a:pt x="2562" y="232"/>
                </a:lnTo>
                <a:lnTo>
                  <a:pt x="2645" y="284"/>
                </a:lnTo>
                <a:lnTo>
                  <a:pt x="2723" y="341"/>
                </a:lnTo>
                <a:lnTo>
                  <a:pt x="2799" y="400"/>
                </a:lnTo>
                <a:lnTo>
                  <a:pt x="2872" y="465"/>
                </a:lnTo>
                <a:lnTo>
                  <a:pt x="2940" y="533"/>
                </a:lnTo>
                <a:lnTo>
                  <a:pt x="3005" y="606"/>
                </a:lnTo>
                <a:lnTo>
                  <a:pt x="3065" y="682"/>
                </a:lnTo>
                <a:lnTo>
                  <a:pt x="3121" y="760"/>
                </a:lnTo>
                <a:lnTo>
                  <a:pt x="3173" y="843"/>
                </a:lnTo>
                <a:lnTo>
                  <a:pt x="3219" y="929"/>
                </a:lnTo>
                <a:lnTo>
                  <a:pt x="3262" y="1017"/>
                </a:lnTo>
                <a:lnTo>
                  <a:pt x="3299" y="1108"/>
                </a:lnTo>
                <a:lnTo>
                  <a:pt x="3331" y="1202"/>
                </a:lnTo>
                <a:lnTo>
                  <a:pt x="3357" y="1298"/>
                </a:lnTo>
                <a:lnTo>
                  <a:pt x="3377" y="1397"/>
                </a:lnTo>
                <a:lnTo>
                  <a:pt x="3393" y="1497"/>
                </a:lnTo>
                <a:lnTo>
                  <a:pt x="3402" y="1599"/>
                </a:lnTo>
                <a:lnTo>
                  <a:pt x="3405" y="1703"/>
                </a:lnTo>
                <a:lnTo>
                  <a:pt x="3402" y="1806"/>
                </a:lnTo>
                <a:lnTo>
                  <a:pt x="3393" y="1908"/>
                </a:lnTo>
                <a:lnTo>
                  <a:pt x="3377" y="2008"/>
                </a:lnTo>
                <a:lnTo>
                  <a:pt x="3357" y="2107"/>
                </a:lnTo>
                <a:lnTo>
                  <a:pt x="3331" y="2203"/>
                </a:lnTo>
                <a:lnTo>
                  <a:pt x="3299" y="2297"/>
                </a:lnTo>
                <a:lnTo>
                  <a:pt x="3262" y="2388"/>
                </a:lnTo>
                <a:lnTo>
                  <a:pt x="3219" y="2476"/>
                </a:lnTo>
                <a:lnTo>
                  <a:pt x="3173" y="2562"/>
                </a:lnTo>
                <a:lnTo>
                  <a:pt x="3121" y="2645"/>
                </a:lnTo>
                <a:lnTo>
                  <a:pt x="3065" y="2723"/>
                </a:lnTo>
                <a:lnTo>
                  <a:pt x="3005" y="2799"/>
                </a:lnTo>
                <a:lnTo>
                  <a:pt x="2940" y="2872"/>
                </a:lnTo>
                <a:lnTo>
                  <a:pt x="2872" y="2940"/>
                </a:lnTo>
                <a:lnTo>
                  <a:pt x="2799" y="3005"/>
                </a:lnTo>
                <a:lnTo>
                  <a:pt x="2723" y="3065"/>
                </a:lnTo>
                <a:lnTo>
                  <a:pt x="2645" y="3121"/>
                </a:lnTo>
                <a:lnTo>
                  <a:pt x="2562" y="3173"/>
                </a:lnTo>
                <a:lnTo>
                  <a:pt x="2476" y="3219"/>
                </a:lnTo>
                <a:lnTo>
                  <a:pt x="2388" y="3262"/>
                </a:lnTo>
                <a:lnTo>
                  <a:pt x="2297" y="3299"/>
                </a:lnTo>
                <a:lnTo>
                  <a:pt x="2203" y="3331"/>
                </a:lnTo>
                <a:lnTo>
                  <a:pt x="2107" y="3357"/>
                </a:lnTo>
                <a:lnTo>
                  <a:pt x="2008" y="3377"/>
                </a:lnTo>
                <a:lnTo>
                  <a:pt x="1908" y="3393"/>
                </a:lnTo>
                <a:lnTo>
                  <a:pt x="1806" y="3402"/>
                </a:lnTo>
                <a:lnTo>
                  <a:pt x="1703" y="3405"/>
                </a:lnTo>
                <a:lnTo>
                  <a:pt x="1599" y="3402"/>
                </a:lnTo>
                <a:lnTo>
                  <a:pt x="1497" y="3393"/>
                </a:lnTo>
                <a:lnTo>
                  <a:pt x="1397" y="3377"/>
                </a:lnTo>
                <a:lnTo>
                  <a:pt x="1298" y="3357"/>
                </a:lnTo>
                <a:lnTo>
                  <a:pt x="1202" y="3331"/>
                </a:lnTo>
                <a:lnTo>
                  <a:pt x="1108" y="3299"/>
                </a:lnTo>
                <a:lnTo>
                  <a:pt x="1017" y="3262"/>
                </a:lnTo>
                <a:lnTo>
                  <a:pt x="929" y="3219"/>
                </a:lnTo>
                <a:lnTo>
                  <a:pt x="843" y="3173"/>
                </a:lnTo>
                <a:lnTo>
                  <a:pt x="760" y="3121"/>
                </a:lnTo>
                <a:lnTo>
                  <a:pt x="682" y="3065"/>
                </a:lnTo>
                <a:lnTo>
                  <a:pt x="606" y="3005"/>
                </a:lnTo>
                <a:lnTo>
                  <a:pt x="533" y="2940"/>
                </a:lnTo>
                <a:lnTo>
                  <a:pt x="465" y="2872"/>
                </a:lnTo>
                <a:lnTo>
                  <a:pt x="400" y="2799"/>
                </a:lnTo>
                <a:lnTo>
                  <a:pt x="341" y="2723"/>
                </a:lnTo>
                <a:lnTo>
                  <a:pt x="284" y="2645"/>
                </a:lnTo>
                <a:lnTo>
                  <a:pt x="232" y="2562"/>
                </a:lnTo>
                <a:lnTo>
                  <a:pt x="186" y="2476"/>
                </a:lnTo>
                <a:lnTo>
                  <a:pt x="143" y="2388"/>
                </a:lnTo>
                <a:lnTo>
                  <a:pt x="106" y="2297"/>
                </a:lnTo>
                <a:lnTo>
                  <a:pt x="74" y="2203"/>
                </a:lnTo>
                <a:lnTo>
                  <a:pt x="48" y="2107"/>
                </a:lnTo>
                <a:lnTo>
                  <a:pt x="28" y="2008"/>
                </a:lnTo>
                <a:lnTo>
                  <a:pt x="12" y="1908"/>
                </a:lnTo>
                <a:lnTo>
                  <a:pt x="3" y="1806"/>
                </a:lnTo>
                <a:lnTo>
                  <a:pt x="0" y="1703"/>
                </a:lnTo>
                <a:lnTo>
                  <a:pt x="3" y="1599"/>
                </a:lnTo>
                <a:lnTo>
                  <a:pt x="12" y="1497"/>
                </a:lnTo>
                <a:lnTo>
                  <a:pt x="28" y="1397"/>
                </a:lnTo>
                <a:lnTo>
                  <a:pt x="48" y="1298"/>
                </a:lnTo>
                <a:lnTo>
                  <a:pt x="74" y="1202"/>
                </a:lnTo>
                <a:lnTo>
                  <a:pt x="106" y="1108"/>
                </a:lnTo>
                <a:lnTo>
                  <a:pt x="143" y="1017"/>
                </a:lnTo>
                <a:lnTo>
                  <a:pt x="186" y="929"/>
                </a:lnTo>
                <a:lnTo>
                  <a:pt x="232" y="843"/>
                </a:lnTo>
                <a:lnTo>
                  <a:pt x="284" y="760"/>
                </a:lnTo>
                <a:lnTo>
                  <a:pt x="341" y="682"/>
                </a:lnTo>
                <a:lnTo>
                  <a:pt x="400" y="606"/>
                </a:lnTo>
                <a:lnTo>
                  <a:pt x="465" y="533"/>
                </a:lnTo>
                <a:lnTo>
                  <a:pt x="533" y="465"/>
                </a:lnTo>
                <a:lnTo>
                  <a:pt x="606" y="400"/>
                </a:lnTo>
                <a:lnTo>
                  <a:pt x="682" y="341"/>
                </a:lnTo>
                <a:lnTo>
                  <a:pt x="760" y="284"/>
                </a:lnTo>
                <a:lnTo>
                  <a:pt x="843" y="232"/>
                </a:lnTo>
                <a:lnTo>
                  <a:pt x="929" y="186"/>
                </a:lnTo>
                <a:lnTo>
                  <a:pt x="1017" y="143"/>
                </a:lnTo>
                <a:lnTo>
                  <a:pt x="1108" y="106"/>
                </a:lnTo>
                <a:lnTo>
                  <a:pt x="1202" y="74"/>
                </a:lnTo>
                <a:lnTo>
                  <a:pt x="1298" y="48"/>
                </a:lnTo>
                <a:lnTo>
                  <a:pt x="1397" y="28"/>
                </a:lnTo>
                <a:lnTo>
                  <a:pt x="1497" y="12"/>
                </a:lnTo>
                <a:lnTo>
                  <a:pt x="1599" y="3"/>
                </a:lnTo>
                <a:lnTo>
                  <a:pt x="1703" y="0"/>
                </a:lnTo>
                <a:close/>
              </a:path>
            </a:pathLst>
          </a:custGeom>
          <a:solidFill>
            <a:srgbClr val="F79646">
              <a:lumMod val="75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4034148-C9BB-4B71-AB7F-ACB1E0A4137F}"/>
              </a:ext>
            </a:extLst>
          </p:cNvPr>
          <p:cNvSpPr txBox="1"/>
          <p:nvPr/>
        </p:nvSpPr>
        <p:spPr>
          <a:xfrm>
            <a:off x="1811603" y="1010445"/>
            <a:ext cx="10151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144">
              <a:defRPr/>
            </a:pPr>
            <a:r>
              <a:rPr lang="en-ID" sz="2400" b="1" noProof="1">
                <a:solidFill>
                  <a:prstClr val="black"/>
                </a:solidFill>
                <a:cs typeface="Arial" panose="020B0604020202020204" pitchFamily="34" charset="0"/>
              </a:rPr>
              <a:t>BOK Stunting belum optimal dimanfaatkan untuk koordinasi lintas sektor di daerah </a:t>
            </a:r>
            <a:r>
              <a:rPr lang="en-ID" sz="2400" b="1" noProof="1">
                <a:solidFill>
                  <a:prstClr val="black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 Bappeda dan Dinas Kesehatan</a:t>
            </a:r>
            <a:endParaRPr lang="en-ID" sz="24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4" name="Freeform 48">
            <a:extLst>
              <a:ext uri="{FF2B5EF4-FFF2-40B4-BE49-F238E27FC236}">
                <a16:creationId xmlns:a16="http://schemas.microsoft.com/office/drawing/2014/main" id="{85A9D799-0BC3-4E30-82A1-86C66F508E08}"/>
              </a:ext>
            </a:extLst>
          </p:cNvPr>
          <p:cNvSpPr>
            <a:spLocks noEditPoints="1"/>
          </p:cNvSpPr>
          <p:nvPr/>
        </p:nvSpPr>
        <p:spPr bwMode="auto">
          <a:xfrm>
            <a:off x="884346" y="1164345"/>
            <a:ext cx="639627" cy="639627"/>
          </a:xfrm>
          <a:custGeom>
            <a:avLst/>
            <a:gdLst>
              <a:gd name="T0" fmla="*/ 1462 w 3405"/>
              <a:gd name="T1" fmla="*/ 1863 h 3405"/>
              <a:gd name="T2" fmla="*/ 659 w 3405"/>
              <a:gd name="T3" fmla="*/ 1703 h 3405"/>
              <a:gd name="T4" fmla="*/ 2746 w 3405"/>
              <a:gd name="T5" fmla="*/ 1222 h 3405"/>
              <a:gd name="T6" fmla="*/ 1703 w 3405"/>
              <a:gd name="T7" fmla="*/ 0 h 3405"/>
              <a:gd name="T8" fmla="*/ 1908 w 3405"/>
              <a:gd name="T9" fmla="*/ 12 h 3405"/>
              <a:gd name="T10" fmla="*/ 2107 w 3405"/>
              <a:gd name="T11" fmla="*/ 48 h 3405"/>
              <a:gd name="T12" fmla="*/ 2297 w 3405"/>
              <a:gd name="T13" fmla="*/ 106 h 3405"/>
              <a:gd name="T14" fmla="*/ 2476 w 3405"/>
              <a:gd name="T15" fmla="*/ 186 h 3405"/>
              <a:gd name="T16" fmla="*/ 2645 w 3405"/>
              <a:gd name="T17" fmla="*/ 284 h 3405"/>
              <a:gd name="T18" fmla="*/ 2799 w 3405"/>
              <a:gd name="T19" fmla="*/ 400 h 3405"/>
              <a:gd name="T20" fmla="*/ 2940 w 3405"/>
              <a:gd name="T21" fmla="*/ 533 h 3405"/>
              <a:gd name="T22" fmla="*/ 3065 w 3405"/>
              <a:gd name="T23" fmla="*/ 682 h 3405"/>
              <a:gd name="T24" fmla="*/ 3173 w 3405"/>
              <a:gd name="T25" fmla="*/ 843 h 3405"/>
              <a:gd name="T26" fmla="*/ 3262 w 3405"/>
              <a:gd name="T27" fmla="*/ 1017 h 3405"/>
              <a:gd name="T28" fmla="*/ 3331 w 3405"/>
              <a:gd name="T29" fmla="*/ 1202 h 3405"/>
              <a:gd name="T30" fmla="*/ 3377 w 3405"/>
              <a:gd name="T31" fmla="*/ 1397 h 3405"/>
              <a:gd name="T32" fmla="*/ 3402 w 3405"/>
              <a:gd name="T33" fmla="*/ 1599 h 3405"/>
              <a:gd name="T34" fmla="*/ 3402 w 3405"/>
              <a:gd name="T35" fmla="*/ 1806 h 3405"/>
              <a:gd name="T36" fmla="*/ 3377 w 3405"/>
              <a:gd name="T37" fmla="*/ 2008 h 3405"/>
              <a:gd name="T38" fmla="*/ 3331 w 3405"/>
              <a:gd name="T39" fmla="*/ 2203 h 3405"/>
              <a:gd name="T40" fmla="*/ 3262 w 3405"/>
              <a:gd name="T41" fmla="*/ 2388 h 3405"/>
              <a:gd name="T42" fmla="*/ 3173 w 3405"/>
              <a:gd name="T43" fmla="*/ 2562 h 3405"/>
              <a:gd name="T44" fmla="*/ 3065 w 3405"/>
              <a:gd name="T45" fmla="*/ 2723 h 3405"/>
              <a:gd name="T46" fmla="*/ 2940 w 3405"/>
              <a:gd name="T47" fmla="*/ 2872 h 3405"/>
              <a:gd name="T48" fmla="*/ 2799 w 3405"/>
              <a:gd name="T49" fmla="*/ 3005 h 3405"/>
              <a:gd name="T50" fmla="*/ 2645 w 3405"/>
              <a:gd name="T51" fmla="*/ 3121 h 3405"/>
              <a:gd name="T52" fmla="*/ 2476 w 3405"/>
              <a:gd name="T53" fmla="*/ 3219 h 3405"/>
              <a:gd name="T54" fmla="*/ 2297 w 3405"/>
              <a:gd name="T55" fmla="*/ 3299 h 3405"/>
              <a:gd name="T56" fmla="*/ 2107 w 3405"/>
              <a:gd name="T57" fmla="*/ 3357 h 3405"/>
              <a:gd name="T58" fmla="*/ 1908 w 3405"/>
              <a:gd name="T59" fmla="*/ 3393 h 3405"/>
              <a:gd name="T60" fmla="*/ 1703 w 3405"/>
              <a:gd name="T61" fmla="*/ 3405 h 3405"/>
              <a:gd name="T62" fmla="*/ 1497 w 3405"/>
              <a:gd name="T63" fmla="*/ 3393 h 3405"/>
              <a:gd name="T64" fmla="*/ 1298 w 3405"/>
              <a:gd name="T65" fmla="*/ 3357 h 3405"/>
              <a:gd name="T66" fmla="*/ 1108 w 3405"/>
              <a:gd name="T67" fmla="*/ 3299 h 3405"/>
              <a:gd name="T68" fmla="*/ 929 w 3405"/>
              <a:gd name="T69" fmla="*/ 3219 h 3405"/>
              <a:gd name="T70" fmla="*/ 760 w 3405"/>
              <a:gd name="T71" fmla="*/ 3121 h 3405"/>
              <a:gd name="T72" fmla="*/ 606 w 3405"/>
              <a:gd name="T73" fmla="*/ 3005 h 3405"/>
              <a:gd name="T74" fmla="*/ 465 w 3405"/>
              <a:gd name="T75" fmla="*/ 2872 h 3405"/>
              <a:gd name="T76" fmla="*/ 341 w 3405"/>
              <a:gd name="T77" fmla="*/ 2723 h 3405"/>
              <a:gd name="T78" fmla="*/ 232 w 3405"/>
              <a:gd name="T79" fmla="*/ 2562 h 3405"/>
              <a:gd name="T80" fmla="*/ 143 w 3405"/>
              <a:gd name="T81" fmla="*/ 2388 h 3405"/>
              <a:gd name="T82" fmla="*/ 74 w 3405"/>
              <a:gd name="T83" fmla="*/ 2203 h 3405"/>
              <a:gd name="T84" fmla="*/ 28 w 3405"/>
              <a:gd name="T85" fmla="*/ 2008 h 3405"/>
              <a:gd name="T86" fmla="*/ 3 w 3405"/>
              <a:gd name="T87" fmla="*/ 1806 h 3405"/>
              <a:gd name="T88" fmla="*/ 3 w 3405"/>
              <a:gd name="T89" fmla="*/ 1599 h 3405"/>
              <a:gd name="T90" fmla="*/ 28 w 3405"/>
              <a:gd name="T91" fmla="*/ 1397 h 3405"/>
              <a:gd name="T92" fmla="*/ 74 w 3405"/>
              <a:gd name="T93" fmla="*/ 1202 h 3405"/>
              <a:gd name="T94" fmla="*/ 143 w 3405"/>
              <a:gd name="T95" fmla="*/ 1017 h 3405"/>
              <a:gd name="T96" fmla="*/ 232 w 3405"/>
              <a:gd name="T97" fmla="*/ 843 h 3405"/>
              <a:gd name="T98" fmla="*/ 341 w 3405"/>
              <a:gd name="T99" fmla="*/ 682 h 3405"/>
              <a:gd name="T100" fmla="*/ 465 w 3405"/>
              <a:gd name="T101" fmla="*/ 533 h 3405"/>
              <a:gd name="T102" fmla="*/ 606 w 3405"/>
              <a:gd name="T103" fmla="*/ 400 h 3405"/>
              <a:gd name="T104" fmla="*/ 760 w 3405"/>
              <a:gd name="T105" fmla="*/ 284 h 3405"/>
              <a:gd name="T106" fmla="*/ 929 w 3405"/>
              <a:gd name="T107" fmla="*/ 186 h 3405"/>
              <a:gd name="T108" fmla="*/ 1108 w 3405"/>
              <a:gd name="T109" fmla="*/ 106 h 3405"/>
              <a:gd name="T110" fmla="*/ 1298 w 3405"/>
              <a:gd name="T111" fmla="*/ 48 h 3405"/>
              <a:gd name="T112" fmla="*/ 1497 w 3405"/>
              <a:gd name="T113" fmla="*/ 12 h 3405"/>
              <a:gd name="T114" fmla="*/ 1703 w 3405"/>
              <a:gd name="T115" fmla="*/ 0 h 3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05" h="3405">
                <a:moveTo>
                  <a:pt x="2424" y="900"/>
                </a:moveTo>
                <a:lnTo>
                  <a:pt x="1462" y="1863"/>
                </a:lnTo>
                <a:lnTo>
                  <a:pt x="980" y="1381"/>
                </a:lnTo>
                <a:lnTo>
                  <a:pt x="659" y="1703"/>
                </a:lnTo>
                <a:lnTo>
                  <a:pt x="1462" y="2505"/>
                </a:lnTo>
                <a:lnTo>
                  <a:pt x="2746" y="1222"/>
                </a:lnTo>
                <a:lnTo>
                  <a:pt x="2424" y="900"/>
                </a:lnTo>
                <a:close/>
                <a:moveTo>
                  <a:pt x="1703" y="0"/>
                </a:moveTo>
                <a:lnTo>
                  <a:pt x="1806" y="3"/>
                </a:lnTo>
                <a:lnTo>
                  <a:pt x="1908" y="12"/>
                </a:lnTo>
                <a:lnTo>
                  <a:pt x="2008" y="28"/>
                </a:lnTo>
                <a:lnTo>
                  <a:pt x="2107" y="48"/>
                </a:lnTo>
                <a:lnTo>
                  <a:pt x="2203" y="74"/>
                </a:lnTo>
                <a:lnTo>
                  <a:pt x="2297" y="106"/>
                </a:lnTo>
                <a:lnTo>
                  <a:pt x="2388" y="143"/>
                </a:lnTo>
                <a:lnTo>
                  <a:pt x="2476" y="186"/>
                </a:lnTo>
                <a:lnTo>
                  <a:pt x="2562" y="232"/>
                </a:lnTo>
                <a:lnTo>
                  <a:pt x="2645" y="284"/>
                </a:lnTo>
                <a:lnTo>
                  <a:pt x="2723" y="341"/>
                </a:lnTo>
                <a:lnTo>
                  <a:pt x="2799" y="400"/>
                </a:lnTo>
                <a:lnTo>
                  <a:pt x="2872" y="465"/>
                </a:lnTo>
                <a:lnTo>
                  <a:pt x="2940" y="533"/>
                </a:lnTo>
                <a:lnTo>
                  <a:pt x="3005" y="606"/>
                </a:lnTo>
                <a:lnTo>
                  <a:pt x="3065" y="682"/>
                </a:lnTo>
                <a:lnTo>
                  <a:pt x="3121" y="760"/>
                </a:lnTo>
                <a:lnTo>
                  <a:pt x="3173" y="843"/>
                </a:lnTo>
                <a:lnTo>
                  <a:pt x="3219" y="929"/>
                </a:lnTo>
                <a:lnTo>
                  <a:pt x="3262" y="1017"/>
                </a:lnTo>
                <a:lnTo>
                  <a:pt x="3299" y="1108"/>
                </a:lnTo>
                <a:lnTo>
                  <a:pt x="3331" y="1202"/>
                </a:lnTo>
                <a:lnTo>
                  <a:pt x="3357" y="1298"/>
                </a:lnTo>
                <a:lnTo>
                  <a:pt x="3377" y="1397"/>
                </a:lnTo>
                <a:lnTo>
                  <a:pt x="3393" y="1497"/>
                </a:lnTo>
                <a:lnTo>
                  <a:pt x="3402" y="1599"/>
                </a:lnTo>
                <a:lnTo>
                  <a:pt x="3405" y="1703"/>
                </a:lnTo>
                <a:lnTo>
                  <a:pt x="3402" y="1806"/>
                </a:lnTo>
                <a:lnTo>
                  <a:pt x="3393" y="1908"/>
                </a:lnTo>
                <a:lnTo>
                  <a:pt x="3377" y="2008"/>
                </a:lnTo>
                <a:lnTo>
                  <a:pt x="3357" y="2107"/>
                </a:lnTo>
                <a:lnTo>
                  <a:pt x="3331" y="2203"/>
                </a:lnTo>
                <a:lnTo>
                  <a:pt x="3299" y="2297"/>
                </a:lnTo>
                <a:lnTo>
                  <a:pt x="3262" y="2388"/>
                </a:lnTo>
                <a:lnTo>
                  <a:pt x="3219" y="2476"/>
                </a:lnTo>
                <a:lnTo>
                  <a:pt x="3173" y="2562"/>
                </a:lnTo>
                <a:lnTo>
                  <a:pt x="3121" y="2645"/>
                </a:lnTo>
                <a:lnTo>
                  <a:pt x="3065" y="2723"/>
                </a:lnTo>
                <a:lnTo>
                  <a:pt x="3005" y="2799"/>
                </a:lnTo>
                <a:lnTo>
                  <a:pt x="2940" y="2872"/>
                </a:lnTo>
                <a:lnTo>
                  <a:pt x="2872" y="2940"/>
                </a:lnTo>
                <a:lnTo>
                  <a:pt x="2799" y="3005"/>
                </a:lnTo>
                <a:lnTo>
                  <a:pt x="2723" y="3065"/>
                </a:lnTo>
                <a:lnTo>
                  <a:pt x="2645" y="3121"/>
                </a:lnTo>
                <a:lnTo>
                  <a:pt x="2562" y="3173"/>
                </a:lnTo>
                <a:lnTo>
                  <a:pt x="2476" y="3219"/>
                </a:lnTo>
                <a:lnTo>
                  <a:pt x="2388" y="3262"/>
                </a:lnTo>
                <a:lnTo>
                  <a:pt x="2297" y="3299"/>
                </a:lnTo>
                <a:lnTo>
                  <a:pt x="2203" y="3331"/>
                </a:lnTo>
                <a:lnTo>
                  <a:pt x="2107" y="3357"/>
                </a:lnTo>
                <a:lnTo>
                  <a:pt x="2008" y="3377"/>
                </a:lnTo>
                <a:lnTo>
                  <a:pt x="1908" y="3393"/>
                </a:lnTo>
                <a:lnTo>
                  <a:pt x="1806" y="3402"/>
                </a:lnTo>
                <a:lnTo>
                  <a:pt x="1703" y="3405"/>
                </a:lnTo>
                <a:lnTo>
                  <a:pt x="1599" y="3402"/>
                </a:lnTo>
                <a:lnTo>
                  <a:pt x="1497" y="3393"/>
                </a:lnTo>
                <a:lnTo>
                  <a:pt x="1397" y="3377"/>
                </a:lnTo>
                <a:lnTo>
                  <a:pt x="1298" y="3357"/>
                </a:lnTo>
                <a:lnTo>
                  <a:pt x="1202" y="3331"/>
                </a:lnTo>
                <a:lnTo>
                  <a:pt x="1108" y="3299"/>
                </a:lnTo>
                <a:lnTo>
                  <a:pt x="1017" y="3262"/>
                </a:lnTo>
                <a:lnTo>
                  <a:pt x="929" y="3219"/>
                </a:lnTo>
                <a:lnTo>
                  <a:pt x="843" y="3173"/>
                </a:lnTo>
                <a:lnTo>
                  <a:pt x="760" y="3121"/>
                </a:lnTo>
                <a:lnTo>
                  <a:pt x="682" y="3065"/>
                </a:lnTo>
                <a:lnTo>
                  <a:pt x="606" y="3005"/>
                </a:lnTo>
                <a:lnTo>
                  <a:pt x="533" y="2940"/>
                </a:lnTo>
                <a:lnTo>
                  <a:pt x="465" y="2872"/>
                </a:lnTo>
                <a:lnTo>
                  <a:pt x="400" y="2799"/>
                </a:lnTo>
                <a:lnTo>
                  <a:pt x="341" y="2723"/>
                </a:lnTo>
                <a:lnTo>
                  <a:pt x="284" y="2645"/>
                </a:lnTo>
                <a:lnTo>
                  <a:pt x="232" y="2562"/>
                </a:lnTo>
                <a:lnTo>
                  <a:pt x="186" y="2476"/>
                </a:lnTo>
                <a:lnTo>
                  <a:pt x="143" y="2388"/>
                </a:lnTo>
                <a:lnTo>
                  <a:pt x="106" y="2297"/>
                </a:lnTo>
                <a:lnTo>
                  <a:pt x="74" y="2203"/>
                </a:lnTo>
                <a:lnTo>
                  <a:pt x="48" y="2107"/>
                </a:lnTo>
                <a:lnTo>
                  <a:pt x="28" y="2008"/>
                </a:lnTo>
                <a:lnTo>
                  <a:pt x="12" y="1908"/>
                </a:lnTo>
                <a:lnTo>
                  <a:pt x="3" y="1806"/>
                </a:lnTo>
                <a:lnTo>
                  <a:pt x="0" y="1703"/>
                </a:lnTo>
                <a:lnTo>
                  <a:pt x="3" y="1599"/>
                </a:lnTo>
                <a:lnTo>
                  <a:pt x="12" y="1497"/>
                </a:lnTo>
                <a:lnTo>
                  <a:pt x="28" y="1397"/>
                </a:lnTo>
                <a:lnTo>
                  <a:pt x="48" y="1298"/>
                </a:lnTo>
                <a:lnTo>
                  <a:pt x="74" y="1202"/>
                </a:lnTo>
                <a:lnTo>
                  <a:pt x="106" y="1108"/>
                </a:lnTo>
                <a:lnTo>
                  <a:pt x="143" y="1017"/>
                </a:lnTo>
                <a:lnTo>
                  <a:pt x="186" y="929"/>
                </a:lnTo>
                <a:lnTo>
                  <a:pt x="232" y="843"/>
                </a:lnTo>
                <a:lnTo>
                  <a:pt x="284" y="760"/>
                </a:lnTo>
                <a:lnTo>
                  <a:pt x="341" y="682"/>
                </a:lnTo>
                <a:lnTo>
                  <a:pt x="400" y="606"/>
                </a:lnTo>
                <a:lnTo>
                  <a:pt x="465" y="533"/>
                </a:lnTo>
                <a:lnTo>
                  <a:pt x="533" y="465"/>
                </a:lnTo>
                <a:lnTo>
                  <a:pt x="606" y="400"/>
                </a:lnTo>
                <a:lnTo>
                  <a:pt x="682" y="341"/>
                </a:lnTo>
                <a:lnTo>
                  <a:pt x="760" y="284"/>
                </a:lnTo>
                <a:lnTo>
                  <a:pt x="843" y="232"/>
                </a:lnTo>
                <a:lnTo>
                  <a:pt x="929" y="186"/>
                </a:lnTo>
                <a:lnTo>
                  <a:pt x="1017" y="143"/>
                </a:lnTo>
                <a:lnTo>
                  <a:pt x="1108" y="106"/>
                </a:lnTo>
                <a:lnTo>
                  <a:pt x="1202" y="74"/>
                </a:lnTo>
                <a:lnTo>
                  <a:pt x="1298" y="48"/>
                </a:lnTo>
                <a:lnTo>
                  <a:pt x="1397" y="28"/>
                </a:lnTo>
                <a:lnTo>
                  <a:pt x="1497" y="12"/>
                </a:lnTo>
                <a:lnTo>
                  <a:pt x="1599" y="3"/>
                </a:lnTo>
                <a:lnTo>
                  <a:pt x="1703" y="0"/>
                </a:lnTo>
                <a:close/>
              </a:path>
            </a:pathLst>
          </a:custGeom>
          <a:solidFill>
            <a:srgbClr val="8064A2">
              <a:lumMod val="60000"/>
              <a:lumOff val="40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F1A5605-6EF1-4FCB-A6FB-9AE9AA54DEC0}"/>
              </a:ext>
            </a:extLst>
          </p:cNvPr>
          <p:cNvSpPr txBox="1"/>
          <p:nvPr/>
        </p:nvSpPr>
        <p:spPr>
          <a:xfrm>
            <a:off x="1796692" y="4029296"/>
            <a:ext cx="10151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144">
              <a:defRPr/>
            </a:pPr>
            <a:r>
              <a:rPr lang="en-ID" sz="2400" b="1" noProof="1">
                <a:solidFill>
                  <a:prstClr val="black"/>
                </a:solidFill>
                <a:cs typeface="Arial" panose="020B0604020202020204" pitchFamily="34" charset="0"/>
              </a:rPr>
              <a:t>Penentuan lokus stunting hingga tingkat desa perlu minimal 1 tahun sebelum pelaksanaan</a:t>
            </a:r>
            <a:endParaRPr lang="en-ID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8" name="Freeform 48">
            <a:extLst>
              <a:ext uri="{FF2B5EF4-FFF2-40B4-BE49-F238E27FC236}">
                <a16:creationId xmlns:a16="http://schemas.microsoft.com/office/drawing/2014/main" id="{636C0482-81DF-47B3-A34F-94AF610D3EE6}"/>
              </a:ext>
            </a:extLst>
          </p:cNvPr>
          <p:cNvSpPr>
            <a:spLocks noEditPoints="1"/>
          </p:cNvSpPr>
          <p:nvPr/>
        </p:nvSpPr>
        <p:spPr bwMode="auto">
          <a:xfrm>
            <a:off x="869435" y="5154500"/>
            <a:ext cx="639627" cy="639627"/>
          </a:xfrm>
          <a:custGeom>
            <a:avLst/>
            <a:gdLst>
              <a:gd name="T0" fmla="*/ 1462 w 3405"/>
              <a:gd name="T1" fmla="*/ 1863 h 3405"/>
              <a:gd name="T2" fmla="*/ 659 w 3405"/>
              <a:gd name="T3" fmla="*/ 1703 h 3405"/>
              <a:gd name="T4" fmla="*/ 2746 w 3405"/>
              <a:gd name="T5" fmla="*/ 1222 h 3405"/>
              <a:gd name="T6" fmla="*/ 1703 w 3405"/>
              <a:gd name="T7" fmla="*/ 0 h 3405"/>
              <a:gd name="T8" fmla="*/ 1908 w 3405"/>
              <a:gd name="T9" fmla="*/ 12 h 3405"/>
              <a:gd name="T10" fmla="*/ 2107 w 3405"/>
              <a:gd name="T11" fmla="*/ 48 h 3405"/>
              <a:gd name="T12" fmla="*/ 2297 w 3405"/>
              <a:gd name="T13" fmla="*/ 106 h 3405"/>
              <a:gd name="T14" fmla="*/ 2476 w 3405"/>
              <a:gd name="T15" fmla="*/ 186 h 3405"/>
              <a:gd name="T16" fmla="*/ 2645 w 3405"/>
              <a:gd name="T17" fmla="*/ 284 h 3405"/>
              <a:gd name="T18" fmla="*/ 2799 w 3405"/>
              <a:gd name="T19" fmla="*/ 400 h 3405"/>
              <a:gd name="T20" fmla="*/ 2940 w 3405"/>
              <a:gd name="T21" fmla="*/ 533 h 3405"/>
              <a:gd name="T22" fmla="*/ 3065 w 3405"/>
              <a:gd name="T23" fmla="*/ 682 h 3405"/>
              <a:gd name="T24" fmla="*/ 3173 w 3405"/>
              <a:gd name="T25" fmla="*/ 843 h 3405"/>
              <a:gd name="T26" fmla="*/ 3262 w 3405"/>
              <a:gd name="T27" fmla="*/ 1017 h 3405"/>
              <a:gd name="T28" fmla="*/ 3331 w 3405"/>
              <a:gd name="T29" fmla="*/ 1202 h 3405"/>
              <a:gd name="T30" fmla="*/ 3377 w 3405"/>
              <a:gd name="T31" fmla="*/ 1397 h 3405"/>
              <a:gd name="T32" fmla="*/ 3402 w 3405"/>
              <a:gd name="T33" fmla="*/ 1599 h 3405"/>
              <a:gd name="T34" fmla="*/ 3402 w 3405"/>
              <a:gd name="T35" fmla="*/ 1806 h 3405"/>
              <a:gd name="T36" fmla="*/ 3377 w 3405"/>
              <a:gd name="T37" fmla="*/ 2008 h 3405"/>
              <a:gd name="T38" fmla="*/ 3331 w 3405"/>
              <a:gd name="T39" fmla="*/ 2203 h 3405"/>
              <a:gd name="T40" fmla="*/ 3262 w 3405"/>
              <a:gd name="T41" fmla="*/ 2388 h 3405"/>
              <a:gd name="T42" fmla="*/ 3173 w 3405"/>
              <a:gd name="T43" fmla="*/ 2562 h 3405"/>
              <a:gd name="T44" fmla="*/ 3065 w 3405"/>
              <a:gd name="T45" fmla="*/ 2723 h 3405"/>
              <a:gd name="T46" fmla="*/ 2940 w 3405"/>
              <a:gd name="T47" fmla="*/ 2872 h 3405"/>
              <a:gd name="T48" fmla="*/ 2799 w 3405"/>
              <a:gd name="T49" fmla="*/ 3005 h 3405"/>
              <a:gd name="T50" fmla="*/ 2645 w 3405"/>
              <a:gd name="T51" fmla="*/ 3121 h 3405"/>
              <a:gd name="T52" fmla="*/ 2476 w 3405"/>
              <a:gd name="T53" fmla="*/ 3219 h 3405"/>
              <a:gd name="T54" fmla="*/ 2297 w 3405"/>
              <a:gd name="T55" fmla="*/ 3299 h 3405"/>
              <a:gd name="T56" fmla="*/ 2107 w 3405"/>
              <a:gd name="T57" fmla="*/ 3357 h 3405"/>
              <a:gd name="T58" fmla="*/ 1908 w 3405"/>
              <a:gd name="T59" fmla="*/ 3393 h 3405"/>
              <a:gd name="T60" fmla="*/ 1703 w 3405"/>
              <a:gd name="T61" fmla="*/ 3405 h 3405"/>
              <a:gd name="T62" fmla="*/ 1497 w 3405"/>
              <a:gd name="T63" fmla="*/ 3393 h 3405"/>
              <a:gd name="T64" fmla="*/ 1298 w 3405"/>
              <a:gd name="T65" fmla="*/ 3357 h 3405"/>
              <a:gd name="T66" fmla="*/ 1108 w 3405"/>
              <a:gd name="T67" fmla="*/ 3299 h 3405"/>
              <a:gd name="T68" fmla="*/ 929 w 3405"/>
              <a:gd name="T69" fmla="*/ 3219 h 3405"/>
              <a:gd name="T70" fmla="*/ 760 w 3405"/>
              <a:gd name="T71" fmla="*/ 3121 h 3405"/>
              <a:gd name="T72" fmla="*/ 606 w 3405"/>
              <a:gd name="T73" fmla="*/ 3005 h 3405"/>
              <a:gd name="T74" fmla="*/ 465 w 3405"/>
              <a:gd name="T75" fmla="*/ 2872 h 3405"/>
              <a:gd name="T76" fmla="*/ 341 w 3405"/>
              <a:gd name="T77" fmla="*/ 2723 h 3405"/>
              <a:gd name="T78" fmla="*/ 232 w 3405"/>
              <a:gd name="T79" fmla="*/ 2562 h 3405"/>
              <a:gd name="T80" fmla="*/ 143 w 3405"/>
              <a:gd name="T81" fmla="*/ 2388 h 3405"/>
              <a:gd name="T82" fmla="*/ 74 w 3405"/>
              <a:gd name="T83" fmla="*/ 2203 h 3405"/>
              <a:gd name="T84" fmla="*/ 28 w 3405"/>
              <a:gd name="T85" fmla="*/ 2008 h 3405"/>
              <a:gd name="T86" fmla="*/ 3 w 3405"/>
              <a:gd name="T87" fmla="*/ 1806 h 3405"/>
              <a:gd name="T88" fmla="*/ 3 w 3405"/>
              <a:gd name="T89" fmla="*/ 1599 h 3405"/>
              <a:gd name="T90" fmla="*/ 28 w 3405"/>
              <a:gd name="T91" fmla="*/ 1397 h 3405"/>
              <a:gd name="T92" fmla="*/ 74 w 3405"/>
              <a:gd name="T93" fmla="*/ 1202 h 3405"/>
              <a:gd name="T94" fmla="*/ 143 w 3405"/>
              <a:gd name="T95" fmla="*/ 1017 h 3405"/>
              <a:gd name="T96" fmla="*/ 232 w 3405"/>
              <a:gd name="T97" fmla="*/ 843 h 3405"/>
              <a:gd name="T98" fmla="*/ 341 w 3405"/>
              <a:gd name="T99" fmla="*/ 682 h 3405"/>
              <a:gd name="T100" fmla="*/ 465 w 3405"/>
              <a:gd name="T101" fmla="*/ 533 h 3405"/>
              <a:gd name="T102" fmla="*/ 606 w 3405"/>
              <a:gd name="T103" fmla="*/ 400 h 3405"/>
              <a:gd name="T104" fmla="*/ 760 w 3405"/>
              <a:gd name="T105" fmla="*/ 284 h 3405"/>
              <a:gd name="T106" fmla="*/ 929 w 3405"/>
              <a:gd name="T107" fmla="*/ 186 h 3405"/>
              <a:gd name="T108" fmla="*/ 1108 w 3405"/>
              <a:gd name="T109" fmla="*/ 106 h 3405"/>
              <a:gd name="T110" fmla="*/ 1298 w 3405"/>
              <a:gd name="T111" fmla="*/ 48 h 3405"/>
              <a:gd name="T112" fmla="*/ 1497 w 3405"/>
              <a:gd name="T113" fmla="*/ 12 h 3405"/>
              <a:gd name="T114" fmla="*/ 1703 w 3405"/>
              <a:gd name="T115" fmla="*/ 0 h 3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05" h="3405">
                <a:moveTo>
                  <a:pt x="2424" y="900"/>
                </a:moveTo>
                <a:lnTo>
                  <a:pt x="1462" y="1863"/>
                </a:lnTo>
                <a:lnTo>
                  <a:pt x="980" y="1381"/>
                </a:lnTo>
                <a:lnTo>
                  <a:pt x="659" y="1703"/>
                </a:lnTo>
                <a:lnTo>
                  <a:pt x="1462" y="2505"/>
                </a:lnTo>
                <a:lnTo>
                  <a:pt x="2746" y="1222"/>
                </a:lnTo>
                <a:lnTo>
                  <a:pt x="2424" y="900"/>
                </a:lnTo>
                <a:close/>
                <a:moveTo>
                  <a:pt x="1703" y="0"/>
                </a:moveTo>
                <a:lnTo>
                  <a:pt x="1806" y="3"/>
                </a:lnTo>
                <a:lnTo>
                  <a:pt x="1908" y="12"/>
                </a:lnTo>
                <a:lnTo>
                  <a:pt x="2008" y="28"/>
                </a:lnTo>
                <a:lnTo>
                  <a:pt x="2107" y="48"/>
                </a:lnTo>
                <a:lnTo>
                  <a:pt x="2203" y="74"/>
                </a:lnTo>
                <a:lnTo>
                  <a:pt x="2297" y="106"/>
                </a:lnTo>
                <a:lnTo>
                  <a:pt x="2388" y="143"/>
                </a:lnTo>
                <a:lnTo>
                  <a:pt x="2476" y="186"/>
                </a:lnTo>
                <a:lnTo>
                  <a:pt x="2562" y="232"/>
                </a:lnTo>
                <a:lnTo>
                  <a:pt x="2645" y="284"/>
                </a:lnTo>
                <a:lnTo>
                  <a:pt x="2723" y="341"/>
                </a:lnTo>
                <a:lnTo>
                  <a:pt x="2799" y="400"/>
                </a:lnTo>
                <a:lnTo>
                  <a:pt x="2872" y="465"/>
                </a:lnTo>
                <a:lnTo>
                  <a:pt x="2940" y="533"/>
                </a:lnTo>
                <a:lnTo>
                  <a:pt x="3005" y="606"/>
                </a:lnTo>
                <a:lnTo>
                  <a:pt x="3065" y="682"/>
                </a:lnTo>
                <a:lnTo>
                  <a:pt x="3121" y="760"/>
                </a:lnTo>
                <a:lnTo>
                  <a:pt x="3173" y="843"/>
                </a:lnTo>
                <a:lnTo>
                  <a:pt x="3219" y="929"/>
                </a:lnTo>
                <a:lnTo>
                  <a:pt x="3262" y="1017"/>
                </a:lnTo>
                <a:lnTo>
                  <a:pt x="3299" y="1108"/>
                </a:lnTo>
                <a:lnTo>
                  <a:pt x="3331" y="1202"/>
                </a:lnTo>
                <a:lnTo>
                  <a:pt x="3357" y="1298"/>
                </a:lnTo>
                <a:lnTo>
                  <a:pt x="3377" y="1397"/>
                </a:lnTo>
                <a:lnTo>
                  <a:pt x="3393" y="1497"/>
                </a:lnTo>
                <a:lnTo>
                  <a:pt x="3402" y="1599"/>
                </a:lnTo>
                <a:lnTo>
                  <a:pt x="3405" y="1703"/>
                </a:lnTo>
                <a:lnTo>
                  <a:pt x="3402" y="1806"/>
                </a:lnTo>
                <a:lnTo>
                  <a:pt x="3393" y="1908"/>
                </a:lnTo>
                <a:lnTo>
                  <a:pt x="3377" y="2008"/>
                </a:lnTo>
                <a:lnTo>
                  <a:pt x="3357" y="2107"/>
                </a:lnTo>
                <a:lnTo>
                  <a:pt x="3331" y="2203"/>
                </a:lnTo>
                <a:lnTo>
                  <a:pt x="3299" y="2297"/>
                </a:lnTo>
                <a:lnTo>
                  <a:pt x="3262" y="2388"/>
                </a:lnTo>
                <a:lnTo>
                  <a:pt x="3219" y="2476"/>
                </a:lnTo>
                <a:lnTo>
                  <a:pt x="3173" y="2562"/>
                </a:lnTo>
                <a:lnTo>
                  <a:pt x="3121" y="2645"/>
                </a:lnTo>
                <a:lnTo>
                  <a:pt x="3065" y="2723"/>
                </a:lnTo>
                <a:lnTo>
                  <a:pt x="3005" y="2799"/>
                </a:lnTo>
                <a:lnTo>
                  <a:pt x="2940" y="2872"/>
                </a:lnTo>
                <a:lnTo>
                  <a:pt x="2872" y="2940"/>
                </a:lnTo>
                <a:lnTo>
                  <a:pt x="2799" y="3005"/>
                </a:lnTo>
                <a:lnTo>
                  <a:pt x="2723" y="3065"/>
                </a:lnTo>
                <a:lnTo>
                  <a:pt x="2645" y="3121"/>
                </a:lnTo>
                <a:lnTo>
                  <a:pt x="2562" y="3173"/>
                </a:lnTo>
                <a:lnTo>
                  <a:pt x="2476" y="3219"/>
                </a:lnTo>
                <a:lnTo>
                  <a:pt x="2388" y="3262"/>
                </a:lnTo>
                <a:lnTo>
                  <a:pt x="2297" y="3299"/>
                </a:lnTo>
                <a:lnTo>
                  <a:pt x="2203" y="3331"/>
                </a:lnTo>
                <a:lnTo>
                  <a:pt x="2107" y="3357"/>
                </a:lnTo>
                <a:lnTo>
                  <a:pt x="2008" y="3377"/>
                </a:lnTo>
                <a:lnTo>
                  <a:pt x="1908" y="3393"/>
                </a:lnTo>
                <a:lnTo>
                  <a:pt x="1806" y="3402"/>
                </a:lnTo>
                <a:lnTo>
                  <a:pt x="1703" y="3405"/>
                </a:lnTo>
                <a:lnTo>
                  <a:pt x="1599" y="3402"/>
                </a:lnTo>
                <a:lnTo>
                  <a:pt x="1497" y="3393"/>
                </a:lnTo>
                <a:lnTo>
                  <a:pt x="1397" y="3377"/>
                </a:lnTo>
                <a:lnTo>
                  <a:pt x="1298" y="3357"/>
                </a:lnTo>
                <a:lnTo>
                  <a:pt x="1202" y="3331"/>
                </a:lnTo>
                <a:lnTo>
                  <a:pt x="1108" y="3299"/>
                </a:lnTo>
                <a:lnTo>
                  <a:pt x="1017" y="3262"/>
                </a:lnTo>
                <a:lnTo>
                  <a:pt x="929" y="3219"/>
                </a:lnTo>
                <a:lnTo>
                  <a:pt x="843" y="3173"/>
                </a:lnTo>
                <a:lnTo>
                  <a:pt x="760" y="3121"/>
                </a:lnTo>
                <a:lnTo>
                  <a:pt x="682" y="3065"/>
                </a:lnTo>
                <a:lnTo>
                  <a:pt x="606" y="3005"/>
                </a:lnTo>
                <a:lnTo>
                  <a:pt x="533" y="2940"/>
                </a:lnTo>
                <a:lnTo>
                  <a:pt x="465" y="2872"/>
                </a:lnTo>
                <a:lnTo>
                  <a:pt x="400" y="2799"/>
                </a:lnTo>
                <a:lnTo>
                  <a:pt x="341" y="2723"/>
                </a:lnTo>
                <a:lnTo>
                  <a:pt x="284" y="2645"/>
                </a:lnTo>
                <a:lnTo>
                  <a:pt x="232" y="2562"/>
                </a:lnTo>
                <a:lnTo>
                  <a:pt x="186" y="2476"/>
                </a:lnTo>
                <a:lnTo>
                  <a:pt x="143" y="2388"/>
                </a:lnTo>
                <a:lnTo>
                  <a:pt x="106" y="2297"/>
                </a:lnTo>
                <a:lnTo>
                  <a:pt x="74" y="2203"/>
                </a:lnTo>
                <a:lnTo>
                  <a:pt x="48" y="2107"/>
                </a:lnTo>
                <a:lnTo>
                  <a:pt x="28" y="2008"/>
                </a:lnTo>
                <a:lnTo>
                  <a:pt x="12" y="1908"/>
                </a:lnTo>
                <a:lnTo>
                  <a:pt x="3" y="1806"/>
                </a:lnTo>
                <a:lnTo>
                  <a:pt x="0" y="1703"/>
                </a:lnTo>
                <a:lnTo>
                  <a:pt x="3" y="1599"/>
                </a:lnTo>
                <a:lnTo>
                  <a:pt x="12" y="1497"/>
                </a:lnTo>
                <a:lnTo>
                  <a:pt x="28" y="1397"/>
                </a:lnTo>
                <a:lnTo>
                  <a:pt x="48" y="1298"/>
                </a:lnTo>
                <a:lnTo>
                  <a:pt x="74" y="1202"/>
                </a:lnTo>
                <a:lnTo>
                  <a:pt x="106" y="1108"/>
                </a:lnTo>
                <a:lnTo>
                  <a:pt x="143" y="1017"/>
                </a:lnTo>
                <a:lnTo>
                  <a:pt x="186" y="929"/>
                </a:lnTo>
                <a:lnTo>
                  <a:pt x="232" y="843"/>
                </a:lnTo>
                <a:lnTo>
                  <a:pt x="284" y="760"/>
                </a:lnTo>
                <a:lnTo>
                  <a:pt x="341" y="682"/>
                </a:lnTo>
                <a:lnTo>
                  <a:pt x="400" y="606"/>
                </a:lnTo>
                <a:lnTo>
                  <a:pt x="465" y="533"/>
                </a:lnTo>
                <a:lnTo>
                  <a:pt x="533" y="465"/>
                </a:lnTo>
                <a:lnTo>
                  <a:pt x="606" y="400"/>
                </a:lnTo>
                <a:lnTo>
                  <a:pt x="682" y="341"/>
                </a:lnTo>
                <a:lnTo>
                  <a:pt x="760" y="284"/>
                </a:lnTo>
                <a:lnTo>
                  <a:pt x="843" y="232"/>
                </a:lnTo>
                <a:lnTo>
                  <a:pt x="929" y="186"/>
                </a:lnTo>
                <a:lnTo>
                  <a:pt x="1017" y="143"/>
                </a:lnTo>
                <a:lnTo>
                  <a:pt x="1108" y="106"/>
                </a:lnTo>
                <a:lnTo>
                  <a:pt x="1202" y="74"/>
                </a:lnTo>
                <a:lnTo>
                  <a:pt x="1298" y="48"/>
                </a:lnTo>
                <a:lnTo>
                  <a:pt x="1397" y="28"/>
                </a:lnTo>
                <a:lnTo>
                  <a:pt x="1497" y="12"/>
                </a:lnTo>
                <a:lnTo>
                  <a:pt x="1599" y="3"/>
                </a:lnTo>
                <a:lnTo>
                  <a:pt x="1703" y="0"/>
                </a:lnTo>
                <a:close/>
              </a:path>
            </a:pathLst>
          </a:custGeom>
          <a:solidFill>
            <a:srgbClr val="92D05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E9BFD31-085A-47DA-A07A-2C303406AA8D}"/>
              </a:ext>
            </a:extLst>
          </p:cNvPr>
          <p:cNvSpPr txBox="1"/>
          <p:nvPr/>
        </p:nvSpPr>
        <p:spPr>
          <a:xfrm>
            <a:off x="1771215" y="5101324"/>
            <a:ext cx="10151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144">
              <a:defRPr/>
            </a:pPr>
            <a:r>
              <a:rPr lang="en-ID" sz="2400" b="1" noProof="1">
                <a:solidFill>
                  <a:prstClr val="black"/>
                </a:solidFill>
                <a:cs typeface="Arial" panose="020B0604020202020204" pitchFamily="34" charset="0"/>
              </a:rPr>
              <a:t>Daerah perlu merencanakan strategi pembiayaan alternatif bila tidak mengusulkan DAK </a:t>
            </a:r>
            <a:r>
              <a:rPr lang="en-ID" sz="2400" b="1" noProof="1">
                <a:solidFill>
                  <a:prstClr val="black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 Contoh, pelaksanaan PMT di Jawa Barat</a:t>
            </a:r>
            <a:endParaRPr lang="en-ID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3167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A2797B-6049-4982-B449-20B2824B4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EDC4F-3708-4609-99B3-60F3412AB3F1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EDC4A5C-F16B-4A97-81DD-2559AD206257}"/>
              </a:ext>
            </a:extLst>
          </p:cNvPr>
          <p:cNvGrpSpPr/>
          <p:nvPr/>
        </p:nvGrpSpPr>
        <p:grpSpPr>
          <a:xfrm>
            <a:off x="4606052" y="1920054"/>
            <a:ext cx="3252898" cy="3252898"/>
            <a:chOff x="4098878" y="1711361"/>
            <a:chExt cx="3994244" cy="3994244"/>
          </a:xfrm>
        </p:grpSpPr>
        <p:sp>
          <p:nvSpPr>
            <p:cNvPr id="5" name="Freeform 10">
              <a:extLst>
                <a:ext uri="{FF2B5EF4-FFF2-40B4-BE49-F238E27FC236}">
                  <a16:creationId xmlns:a16="http://schemas.microsoft.com/office/drawing/2014/main" id="{6AA75C55-5E30-4CDB-A083-60C852F2C229}"/>
                </a:ext>
              </a:extLst>
            </p:cNvPr>
            <p:cNvSpPr/>
            <p:nvPr/>
          </p:nvSpPr>
          <p:spPr>
            <a:xfrm>
              <a:off x="4555011" y="2167494"/>
              <a:ext cx="1540989" cy="1540989"/>
            </a:xfrm>
            <a:custGeom>
              <a:avLst/>
              <a:gdLst>
                <a:gd name="connsiteX0" fmla="*/ 0 w 1705970"/>
                <a:gd name="connsiteY0" fmla="*/ 0 h 1705970"/>
                <a:gd name="connsiteX1" fmla="*/ 1421636 w 1705970"/>
                <a:gd name="connsiteY1" fmla="*/ 0 h 1705970"/>
                <a:gd name="connsiteX2" fmla="*/ 1705970 w 1705970"/>
                <a:gd name="connsiteY2" fmla="*/ 284334 h 1705970"/>
                <a:gd name="connsiteX3" fmla="*/ 1705970 w 1705970"/>
                <a:gd name="connsiteY3" fmla="*/ 1705970 h 1705970"/>
                <a:gd name="connsiteX4" fmla="*/ 284334 w 1705970"/>
                <a:gd name="connsiteY4" fmla="*/ 1705970 h 1705970"/>
                <a:gd name="connsiteX5" fmla="*/ 0 w 1705970"/>
                <a:gd name="connsiteY5" fmla="*/ 1421636 h 1705970"/>
                <a:gd name="connsiteX6" fmla="*/ 0 w 1705970"/>
                <a:gd name="connsiteY6" fmla="*/ 0 h 170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05970" h="1705970">
                  <a:moveTo>
                    <a:pt x="0" y="0"/>
                  </a:moveTo>
                  <a:lnTo>
                    <a:pt x="1421636" y="0"/>
                  </a:lnTo>
                  <a:cubicBezTo>
                    <a:pt x="1578669" y="0"/>
                    <a:pt x="1705970" y="127301"/>
                    <a:pt x="1705970" y="284334"/>
                  </a:cubicBezTo>
                  <a:lnTo>
                    <a:pt x="1705970" y="1705970"/>
                  </a:lnTo>
                  <a:lnTo>
                    <a:pt x="284334" y="1705970"/>
                  </a:lnTo>
                  <a:cubicBezTo>
                    <a:pt x="127301" y="1705970"/>
                    <a:pt x="0" y="1578669"/>
                    <a:pt x="0" y="142163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8000" noProof="1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</a:p>
          </p:txBody>
        </p:sp>
        <p:sp>
          <p:nvSpPr>
            <p:cNvPr id="6" name="Freeform 11">
              <a:extLst>
                <a:ext uri="{FF2B5EF4-FFF2-40B4-BE49-F238E27FC236}">
                  <a16:creationId xmlns:a16="http://schemas.microsoft.com/office/drawing/2014/main" id="{5B83EF52-18FA-4EDF-994C-316A82E05551}"/>
                </a:ext>
              </a:extLst>
            </p:cNvPr>
            <p:cNvSpPr/>
            <p:nvPr/>
          </p:nvSpPr>
          <p:spPr>
            <a:xfrm>
              <a:off x="6096513" y="3708483"/>
              <a:ext cx="1553318" cy="1553318"/>
            </a:xfrm>
            <a:custGeom>
              <a:avLst/>
              <a:gdLst>
                <a:gd name="connsiteX0" fmla="*/ 0 w 1719619"/>
                <a:gd name="connsiteY0" fmla="*/ 0 h 1719619"/>
                <a:gd name="connsiteX1" fmla="*/ 1433010 w 1719619"/>
                <a:gd name="connsiteY1" fmla="*/ 0 h 1719619"/>
                <a:gd name="connsiteX2" fmla="*/ 1719619 w 1719619"/>
                <a:gd name="connsiteY2" fmla="*/ 286609 h 1719619"/>
                <a:gd name="connsiteX3" fmla="*/ 1719619 w 1719619"/>
                <a:gd name="connsiteY3" fmla="*/ 1719619 h 1719619"/>
                <a:gd name="connsiteX4" fmla="*/ 286609 w 1719619"/>
                <a:gd name="connsiteY4" fmla="*/ 1719619 h 1719619"/>
                <a:gd name="connsiteX5" fmla="*/ 0 w 1719619"/>
                <a:gd name="connsiteY5" fmla="*/ 1433010 h 1719619"/>
                <a:gd name="connsiteX6" fmla="*/ 0 w 1719619"/>
                <a:gd name="connsiteY6" fmla="*/ 0 h 1719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9619" h="1719619">
                  <a:moveTo>
                    <a:pt x="0" y="0"/>
                  </a:moveTo>
                  <a:lnTo>
                    <a:pt x="1433010" y="0"/>
                  </a:lnTo>
                  <a:cubicBezTo>
                    <a:pt x="1591300" y="0"/>
                    <a:pt x="1719619" y="128319"/>
                    <a:pt x="1719619" y="286609"/>
                  </a:cubicBezTo>
                  <a:lnTo>
                    <a:pt x="1719619" y="1719619"/>
                  </a:lnTo>
                  <a:lnTo>
                    <a:pt x="286609" y="1719619"/>
                  </a:lnTo>
                  <a:cubicBezTo>
                    <a:pt x="128319" y="1719619"/>
                    <a:pt x="0" y="1591300"/>
                    <a:pt x="0" y="143301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8000" noProof="1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</a:p>
          </p:txBody>
        </p:sp>
        <p:sp>
          <p:nvSpPr>
            <p:cNvPr id="7" name="Round Diagonal Corner Rectangle 12">
              <a:extLst>
                <a:ext uri="{FF2B5EF4-FFF2-40B4-BE49-F238E27FC236}">
                  <a16:creationId xmlns:a16="http://schemas.microsoft.com/office/drawing/2014/main" id="{9F4E5C86-DEFC-494F-BF21-D6238845B66C}"/>
                </a:ext>
              </a:extLst>
            </p:cNvPr>
            <p:cNvSpPr/>
            <p:nvPr/>
          </p:nvSpPr>
          <p:spPr>
            <a:xfrm>
              <a:off x="6096000" y="1711361"/>
              <a:ext cx="1997122" cy="1997122"/>
            </a:xfrm>
            <a:prstGeom prst="round2Diag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8000" noProof="1">
                  <a:latin typeface="Arial" panose="020B0604020202020204" pitchFamily="34" charset="0"/>
                  <a:cs typeface="Arial" panose="020B0604020202020204" pitchFamily="34" charset="0"/>
                </a:rPr>
                <a:t>K</a:t>
              </a:r>
            </a:p>
          </p:txBody>
        </p:sp>
        <p:sp>
          <p:nvSpPr>
            <p:cNvPr id="8" name="Round Diagonal Corner Rectangle 13">
              <a:extLst>
                <a:ext uri="{FF2B5EF4-FFF2-40B4-BE49-F238E27FC236}">
                  <a16:creationId xmlns:a16="http://schemas.microsoft.com/office/drawing/2014/main" id="{130FED20-2DE2-467D-87F4-95B7BDE20906}"/>
                </a:ext>
              </a:extLst>
            </p:cNvPr>
            <p:cNvSpPr/>
            <p:nvPr/>
          </p:nvSpPr>
          <p:spPr>
            <a:xfrm>
              <a:off x="4098878" y="3708483"/>
              <a:ext cx="1997122" cy="1997122"/>
            </a:xfrm>
            <a:prstGeom prst="round2Diag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8000" noProof="1">
                  <a:latin typeface="Arial" panose="020B0604020202020204" pitchFamily="34" charset="0"/>
                  <a:cs typeface="Arial" panose="020B0604020202020204" pitchFamily="34" charset="0"/>
                </a:rPr>
                <a:t>K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6E139FE-D380-4D41-8894-2476F12BC5C1}"/>
                </a:ext>
              </a:extLst>
            </p:cNvPr>
            <p:cNvSpPr/>
            <p:nvPr/>
          </p:nvSpPr>
          <p:spPr>
            <a:xfrm>
              <a:off x="5858178" y="3470662"/>
              <a:ext cx="475644" cy="47564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ctr"/>
              <a:r>
                <a:rPr lang="id-ID" sz="1600" noProof="1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</a:t>
              </a:r>
            </a:p>
          </p:txBody>
        </p:sp>
      </p:grp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3C18318B-587D-46EB-929F-690D55E32A3E}"/>
              </a:ext>
            </a:extLst>
          </p:cNvPr>
          <p:cNvSpPr txBox="1">
            <a:spLocks/>
          </p:cNvSpPr>
          <p:nvPr/>
        </p:nvSpPr>
        <p:spPr>
          <a:xfrm>
            <a:off x="1411646" y="1448562"/>
            <a:ext cx="1606786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d-ID" sz="24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Provinsi</a:t>
            </a:r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1187081B-E31C-438C-ABE2-5F912E12657F}"/>
              </a:ext>
            </a:extLst>
          </p:cNvPr>
          <p:cNvSpPr txBox="1">
            <a:spLocks/>
          </p:cNvSpPr>
          <p:nvPr/>
        </p:nvSpPr>
        <p:spPr>
          <a:xfrm>
            <a:off x="1411644" y="1894481"/>
            <a:ext cx="2978888" cy="10311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id-ID" sz="1800" b="1" noProof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 RAD PG</a:t>
            </a:r>
            <a:r>
              <a:rPr lang="id-ID" sz="16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atau </a:t>
            </a:r>
            <a:r>
              <a:rPr lang="id-ID" sz="1800" b="1" noProof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TKPKD</a:t>
            </a:r>
            <a:r>
              <a:rPr lang="id-ID" sz="16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atau </a:t>
            </a:r>
            <a:r>
              <a:rPr lang="en-US" sz="16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 Baru </a:t>
            </a:r>
            <a:r>
              <a:rPr lang="id-ID" sz="14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yang dinilai efektif untuk mengkoordinasikan</a:t>
            </a:r>
            <a:r>
              <a:rPr lang="en-US" sz="14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14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intervensi penurunan </a:t>
            </a:r>
            <a:r>
              <a:rPr lang="id-ID" sz="1400" i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stunting</a:t>
            </a:r>
            <a:r>
              <a:rPr lang="en-US" sz="1400" i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id-ID" sz="1600" i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253908-05A6-48F2-A67F-7D45635155AC}"/>
              </a:ext>
            </a:extLst>
          </p:cNvPr>
          <p:cNvSpPr/>
          <p:nvPr/>
        </p:nvSpPr>
        <p:spPr>
          <a:xfrm>
            <a:off x="479848" y="1499362"/>
            <a:ext cx="762086" cy="7902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4FC46561-5959-4230-AA7B-69EF3E7DE9A2}"/>
              </a:ext>
            </a:extLst>
          </p:cNvPr>
          <p:cNvSpPr txBox="1">
            <a:spLocks/>
          </p:cNvSpPr>
          <p:nvPr/>
        </p:nvSpPr>
        <p:spPr>
          <a:xfrm>
            <a:off x="1387014" y="3950065"/>
            <a:ext cx="2386672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d-ID" sz="24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Kabupaten/Kota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182A46-9151-4269-94B8-A3EA573AE55F}"/>
              </a:ext>
            </a:extLst>
          </p:cNvPr>
          <p:cNvSpPr/>
          <p:nvPr/>
        </p:nvSpPr>
        <p:spPr>
          <a:xfrm>
            <a:off x="455217" y="4000865"/>
            <a:ext cx="762086" cy="7902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3122E1C-3696-48FB-9881-D8733F9AF21E}"/>
              </a:ext>
            </a:extLst>
          </p:cNvPr>
          <p:cNvSpPr txBox="1">
            <a:spLocks/>
          </p:cNvSpPr>
          <p:nvPr/>
        </p:nvSpPr>
        <p:spPr>
          <a:xfrm>
            <a:off x="8962079" y="3949338"/>
            <a:ext cx="1606786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id-ID" sz="24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454865BF-08B3-4BB6-9740-3BCC50404903}"/>
              </a:ext>
            </a:extLst>
          </p:cNvPr>
          <p:cNvSpPr txBox="1">
            <a:spLocks/>
          </p:cNvSpPr>
          <p:nvPr/>
        </p:nvSpPr>
        <p:spPr>
          <a:xfrm>
            <a:off x="8491695" y="4404905"/>
            <a:ext cx="2098148" cy="12342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spcBef>
                <a:spcPts val="0"/>
              </a:spcBef>
              <a:buNone/>
            </a:pPr>
            <a:r>
              <a:rPr lang="id-ID" sz="1800" b="1" noProof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Kepala Desa </a:t>
            </a:r>
            <a:r>
              <a:rPr lang="en-US" sz="1800" b="1" noProof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14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menjadi penanggung jawab kegiatan percepatan penurunan </a:t>
            </a:r>
            <a:r>
              <a:rPr lang="id-ID" sz="1400" i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stunting</a:t>
            </a:r>
            <a:r>
              <a:rPr lang="id-ID" sz="14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tingkat desa</a:t>
            </a:r>
            <a:endParaRPr lang="id-ID" sz="16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5265E73-F951-4677-9126-21DE288CEF91}"/>
              </a:ext>
            </a:extLst>
          </p:cNvPr>
          <p:cNvSpPr/>
          <p:nvPr/>
        </p:nvSpPr>
        <p:spPr>
          <a:xfrm>
            <a:off x="10799598" y="4000138"/>
            <a:ext cx="762086" cy="79023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5C6E6799-D571-4D8A-AF39-B1FD67B47AB5}"/>
              </a:ext>
            </a:extLst>
          </p:cNvPr>
          <p:cNvSpPr txBox="1">
            <a:spLocks/>
          </p:cNvSpPr>
          <p:nvPr/>
        </p:nvSpPr>
        <p:spPr>
          <a:xfrm>
            <a:off x="8626483" y="1433305"/>
            <a:ext cx="196336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id-ID" sz="24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Kecamatan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4E23BDB7-EAA8-4C91-8621-4F0CB1D92852}"/>
              </a:ext>
            </a:extLst>
          </p:cNvPr>
          <p:cNvSpPr txBox="1">
            <a:spLocks/>
          </p:cNvSpPr>
          <p:nvPr/>
        </p:nvSpPr>
        <p:spPr>
          <a:xfrm>
            <a:off x="8098526" y="1920054"/>
            <a:ext cx="2491317" cy="12681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spcBef>
                <a:spcPts val="0"/>
              </a:spcBef>
              <a:buNone/>
            </a:pPr>
            <a:r>
              <a:rPr lang="id-ID" sz="16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Koordinasi dipimpin oleh </a:t>
            </a:r>
            <a:r>
              <a:rPr lang="id-ID" sz="1800" b="1" noProof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Camat</a:t>
            </a:r>
            <a:r>
              <a:rPr lang="id-ID" sz="16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14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melalui pertemuan secara berkala dengan aparat tingkat kecamatan, tingkat desa, dan masyarakat</a:t>
            </a:r>
            <a:endParaRPr lang="id-ID" sz="16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DE4DEC5-82DE-4A45-B4C0-140D5D3AF470}"/>
              </a:ext>
            </a:extLst>
          </p:cNvPr>
          <p:cNvSpPr/>
          <p:nvPr/>
        </p:nvSpPr>
        <p:spPr>
          <a:xfrm>
            <a:off x="10820576" y="1484105"/>
            <a:ext cx="762086" cy="790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itle 3">
            <a:extLst>
              <a:ext uri="{FF2B5EF4-FFF2-40B4-BE49-F238E27FC236}">
                <a16:creationId xmlns:a16="http://schemas.microsoft.com/office/drawing/2014/main" id="{CC40EAEA-DC59-48D2-BD1E-244FC0A9D7FC}"/>
              </a:ext>
            </a:extLst>
          </p:cNvPr>
          <p:cNvSpPr txBox="1">
            <a:spLocks/>
          </p:cNvSpPr>
          <p:nvPr/>
        </p:nvSpPr>
        <p:spPr>
          <a:xfrm>
            <a:off x="2192017" y="342834"/>
            <a:ext cx="8468332" cy="48556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sz="3200" noProof="1">
                <a:solidFill>
                  <a:schemeClr val="accent1"/>
                </a:solidFill>
              </a:rPr>
              <a:t> </a:t>
            </a:r>
            <a:r>
              <a:rPr lang="en-US" sz="3200" b="1" noProof="1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Kelembagaan dan Koordinasi di Daerah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EE11D45-CD4E-409D-B66D-3E43398BB90A}"/>
              </a:ext>
            </a:extLst>
          </p:cNvPr>
          <p:cNvSpPr txBox="1"/>
          <p:nvPr/>
        </p:nvSpPr>
        <p:spPr>
          <a:xfrm>
            <a:off x="1309100" y="5828995"/>
            <a:ext cx="25425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000" i="1" noProof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*Susunan keanggotaan tim disesuaikan dengan </a:t>
            </a:r>
            <a:r>
              <a:rPr lang="en-US" sz="1000" i="1" noProof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situasi &amp; </a:t>
            </a:r>
            <a:r>
              <a:rPr lang="id-ID" sz="1000" i="1" noProof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kebutuhan</a:t>
            </a:r>
            <a:r>
              <a:rPr lang="en-US" sz="1000" i="1" noProof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daerah</a:t>
            </a:r>
            <a:r>
              <a:rPr lang="id-ID" sz="1000" i="1" noProof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melibatkan lintas sektor dan stakeholders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A771677-B1AF-4C89-9AA3-8477F176A447}"/>
              </a:ext>
            </a:extLst>
          </p:cNvPr>
          <p:cNvGrpSpPr/>
          <p:nvPr/>
        </p:nvGrpSpPr>
        <p:grpSpPr>
          <a:xfrm>
            <a:off x="613797" y="1585320"/>
            <a:ext cx="518078" cy="589265"/>
            <a:chOff x="6135688" y="2965450"/>
            <a:chExt cx="623888" cy="709613"/>
          </a:xfrm>
          <a:solidFill>
            <a:schemeClr val="bg1"/>
          </a:solidFill>
        </p:grpSpPr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572F8729-1F0C-4756-A5AD-B10FCB6670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02376" y="2965450"/>
              <a:ext cx="290513" cy="363537"/>
            </a:xfrm>
            <a:custGeom>
              <a:avLst/>
              <a:gdLst>
                <a:gd name="T0" fmla="*/ 926 w 1278"/>
                <a:gd name="T1" fmla="*/ 427 h 1604"/>
                <a:gd name="T2" fmla="*/ 912 w 1278"/>
                <a:gd name="T3" fmla="*/ 509 h 1604"/>
                <a:gd name="T4" fmla="*/ 892 w 1278"/>
                <a:gd name="T5" fmla="*/ 576 h 1604"/>
                <a:gd name="T6" fmla="*/ 834 w 1278"/>
                <a:gd name="T7" fmla="*/ 516 h 1604"/>
                <a:gd name="T8" fmla="*/ 717 w 1278"/>
                <a:gd name="T9" fmla="*/ 612 h 1604"/>
                <a:gd name="T10" fmla="*/ 673 w 1278"/>
                <a:gd name="T11" fmla="*/ 643 h 1604"/>
                <a:gd name="T12" fmla="*/ 591 w 1278"/>
                <a:gd name="T13" fmla="*/ 685 h 1604"/>
                <a:gd name="T14" fmla="*/ 441 w 1278"/>
                <a:gd name="T15" fmla="*/ 740 h 1604"/>
                <a:gd name="T16" fmla="*/ 435 w 1278"/>
                <a:gd name="T17" fmla="*/ 568 h 1604"/>
                <a:gd name="T18" fmla="*/ 392 w 1278"/>
                <a:gd name="T19" fmla="*/ 619 h 1604"/>
                <a:gd name="T20" fmla="*/ 325 w 1278"/>
                <a:gd name="T21" fmla="*/ 693 h 1604"/>
                <a:gd name="T22" fmla="*/ 252 w 1278"/>
                <a:gd name="T23" fmla="*/ 760 h 1604"/>
                <a:gd name="T24" fmla="*/ 193 w 1278"/>
                <a:gd name="T25" fmla="*/ 790 h 1604"/>
                <a:gd name="T26" fmla="*/ 232 w 1278"/>
                <a:gd name="T27" fmla="*/ 1017 h 1604"/>
                <a:gd name="T28" fmla="*/ 309 w 1278"/>
                <a:gd name="T29" fmla="*/ 1221 h 1604"/>
                <a:gd name="T30" fmla="*/ 419 w 1278"/>
                <a:gd name="T31" fmla="*/ 1377 h 1604"/>
                <a:gd name="T32" fmla="*/ 559 w 1278"/>
                <a:gd name="T33" fmla="*/ 1465 h 1604"/>
                <a:gd name="T34" fmla="*/ 722 w 1278"/>
                <a:gd name="T35" fmla="*/ 1465 h 1604"/>
                <a:gd name="T36" fmla="*/ 864 w 1278"/>
                <a:gd name="T37" fmla="*/ 1374 h 1604"/>
                <a:gd name="T38" fmla="*/ 975 w 1278"/>
                <a:gd name="T39" fmla="*/ 1212 h 1604"/>
                <a:gd name="T40" fmla="*/ 1051 w 1278"/>
                <a:gd name="T41" fmla="*/ 1005 h 1604"/>
                <a:gd name="T42" fmla="*/ 1087 w 1278"/>
                <a:gd name="T43" fmla="*/ 772 h 1604"/>
                <a:gd name="T44" fmla="*/ 1063 w 1278"/>
                <a:gd name="T45" fmla="*/ 681 h 1604"/>
                <a:gd name="T46" fmla="*/ 1028 w 1278"/>
                <a:gd name="T47" fmla="*/ 604 h 1604"/>
                <a:gd name="T48" fmla="*/ 1009 w 1278"/>
                <a:gd name="T49" fmla="*/ 550 h 1604"/>
                <a:gd name="T50" fmla="*/ 978 w 1278"/>
                <a:gd name="T51" fmla="*/ 484 h 1604"/>
                <a:gd name="T52" fmla="*/ 942 w 1278"/>
                <a:gd name="T53" fmla="*/ 420 h 1604"/>
                <a:gd name="T54" fmla="*/ 622 w 1278"/>
                <a:gd name="T55" fmla="*/ 0 h 1604"/>
                <a:gd name="T56" fmla="*/ 833 w 1278"/>
                <a:gd name="T57" fmla="*/ 26 h 1604"/>
                <a:gd name="T58" fmla="*/ 1014 w 1278"/>
                <a:gd name="T59" fmla="*/ 104 h 1604"/>
                <a:gd name="T60" fmla="*/ 1153 w 1278"/>
                <a:gd name="T61" fmla="*/ 233 h 1604"/>
                <a:gd name="T62" fmla="*/ 1238 w 1278"/>
                <a:gd name="T63" fmla="*/ 408 h 1604"/>
                <a:gd name="T64" fmla="*/ 1258 w 1278"/>
                <a:gd name="T65" fmla="*/ 628 h 1604"/>
                <a:gd name="T66" fmla="*/ 1257 w 1278"/>
                <a:gd name="T67" fmla="*/ 786 h 1604"/>
                <a:gd name="T68" fmla="*/ 1278 w 1278"/>
                <a:gd name="T69" fmla="*/ 869 h 1604"/>
                <a:gd name="T70" fmla="*/ 1259 w 1278"/>
                <a:gd name="T71" fmla="*/ 979 h 1604"/>
                <a:gd name="T72" fmla="*/ 1174 w 1278"/>
                <a:gd name="T73" fmla="*/ 1113 h 1604"/>
                <a:gd name="T74" fmla="*/ 1069 w 1278"/>
                <a:gd name="T75" fmla="*/ 1307 h 1604"/>
                <a:gd name="T76" fmla="*/ 942 w 1278"/>
                <a:gd name="T77" fmla="*/ 1475 h 1604"/>
                <a:gd name="T78" fmla="*/ 781 w 1278"/>
                <a:gd name="T79" fmla="*/ 1579 h 1604"/>
                <a:gd name="T80" fmla="*/ 589 w 1278"/>
                <a:gd name="T81" fmla="*/ 1601 h 1604"/>
                <a:gd name="T82" fmla="*/ 408 w 1278"/>
                <a:gd name="T83" fmla="*/ 1535 h 1604"/>
                <a:gd name="T84" fmla="*/ 264 w 1278"/>
                <a:gd name="T85" fmla="*/ 1395 h 1604"/>
                <a:gd name="T86" fmla="*/ 156 w 1278"/>
                <a:gd name="T87" fmla="*/ 1201 h 1604"/>
                <a:gd name="T88" fmla="*/ 51 w 1278"/>
                <a:gd name="T89" fmla="*/ 1041 h 1604"/>
                <a:gd name="T90" fmla="*/ 4 w 1278"/>
                <a:gd name="T91" fmla="*/ 922 h 1604"/>
                <a:gd name="T92" fmla="*/ 8 w 1278"/>
                <a:gd name="T93" fmla="*/ 825 h 1604"/>
                <a:gd name="T94" fmla="*/ 18 w 1278"/>
                <a:gd name="T95" fmla="*/ 786 h 1604"/>
                <a:gd name="T96" fmla="*/ 14 w 1278"/>
                <a:gd name="T97" fmla="*/ 744 h 1604"/>
                <a:gd name="T98" fmla="*/ 11 w 1278"/>
                <a:gd name="T99" fmla="*/ 658 h 1604"/>
                <a:gd name="T100" fmla="*/ 16 w 1278"/>
                <a:gd name="T101" fmla="*/ 542 h 1604"/>
                <a:gd name="T102" fmla="*/ 41 w 1278"/>
                <a:gd name="T103" fmla="*/ 410 h 1604"/>
                <a:gd name="T104" fmla="*/ 94 w 1278"/>
                <a:gd name="T105" fmla="*/ 277 h 1604"/>
                <a:gd name="T106" fmla="*/ 183 w 1278"/>
                <a:gd name="T107" fmla="*/ 155 h 1604"/>
                <a:gd name="T108" fmla="*/ 316 w 1278"/>
                <a:gd name="T109" fmla="*/ 61 h 1604"/>
                <a:gd name="T110" fmla="*/ 505 w 1278"/>
                <a:gd name="T111" fmla="*/ 7 h 1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78" h="1604">
                  <a:moveTo>
                    <a:pt x="931" y="400"/>
                  </a:moveTo>
                  <a:lnTo>
                    <a:pt x="931" y="403"/>
                  </a:lnTo>
                  <a:lnTo>
                    <a:pt x="929" y="412"/>
                  </a:lnTo>
                  <a:lnTo>
                    <a:pt x="926" y="427"/>
                  </a:lnTo>
                  <a:lnTo>
                    <a:pt x="923" y="445"/>
                  </a:lnTo>
                  <a:lnTo>
                    <a:pt x="920" y="465"/>
                  </a:lnTo>
                  <a:lnTo>
                    <a:pt x="916" y="487"/>
                  </a:lnTo>
                  <a:lnTo>
                    <a:pt x="912" y="509"/>
                  </a:lnTo>
                  <a:lnTo>
                    <a:pt x="906" y="530"/>
                  </a:lnTo>
                  <a:lnTo>
                    <a:pt x="902" y="549"/>
                  </a:lnTo>
                  <a:lnTo>
                    <a:pt x="897" y="565"/>
                  </a:lnTo>
                  <a:lnTo>
                    <a:pt x="892" y="576"/>
                  </a:lnTo>
                  <a:lnTo>
                    <a:pt x="886" y="583"/>
                  </a:lnTo>
                  <a:lnTo>
                    <a:pt x="882" y="582"/>
                  </a:lnTo>
                  <a:lnTo>
                    <a:pt x="856" y="549"/>
                  </a:lnTo>
                  <a:lnTo>
                    <a:pt x="834" y="516"/>
                  </a:lnTo>
                  <a:lnTo>
                    <a:pt x="801" y="544"/>
                  </a:lnTo>
                  <a:lnTo>
                    <a:pt x="765" y="575"/>
                  </a:lnTo>
                  <a:lnTo>
                    <a:pt x="725" y="605"/>
                  </a:lnTo>
                  <a:lnTo>
                    <a:pt x="717" y="612"/>
                  </a:lnTo>
                  <a:lnTo>
                    <a:pt x="707" y="619"/>
                  </a:lnTo>
                  <a:lnTo>
                    <a:pt x="697" y="626"/>
                  </a:lnTo>
                  <a:lnTo>
                    <a:pt x="686" y="634"/>
                  </a:lnTo>
                  <a:lnTo>
                    <a:pt x="673" y="643"/>
                  </a:lnTo>
                  <a:lnTo>
                    <a:pt x="657" y="652"/>
                  </a:lnTo>
                  <a:lnTo>
                    <a:pt x="639" y="662"/>
                  </a:lnTo>
                  <a:lnTo>
                    <a:pt x="617" y="673"/>
                  </a:lnTo>
                  <a:lnTo>
                    <a:pt x="591" y="685"/>
                  </a:lnTo>
                  <a:lnTo>
                    <a:pt x="562" y="698"/>
                  </a:lnTo>
                  <a:lnTo>
                    <a:pt x="527" y="711"/>
                  </a:lnTo>
                  <a:lnTo>
                    <a:pt x="487" y="725"/>
                  </a:lnTo>
                  <a:lnTo>
                    <a:pt x="441" y="740"/>
                  </a:lnTo>
                  <a:lnTo>
                    <a:pt x="388" y="757"/>
                  </a:lnTo>
                  <a:lnTo>
                    <a:pt x="441" y="560"/>
                  </a:lnTo>
                  <a:lnTo>
                    <a:pt x="440" y="562"/>
                  </a:lnTo>
                  <a:lnTo>
                    <a:pt x="435" y="568"/>
                  </a:lnTo>
                  <a:lnTo>
                    <a:pt x="428" y="577"/>
                  </a:lnTo>
                  <a:lnTo>
                    <a:pt x="418" y="589"/>
                  </a:lnTo>
                  <a:lnTo>
                    <a:pt x="406" y="603"/>
                  </a:lnTo>
                  <a:lnTo>
                    <a:pt x="392" y="619"/>
                  </a:lnTo>
                  <a:lnTo>
                    <a:pt x="378" y="637"/>
                  </a:lnTo>
                  <a:lnTo>
                    <a:pt x="361" y="655"/>
                  </a:lnTo>
                  <a:lnTo>
                    <a:pt x="344" y="674"/>
                  </a:lnTo>
                  <a:lnTo>
                    <a:pt x="325" y="693"/>
                  </a:lnTo>
                  <a:lnTo>
                    <a:pt x="307" y="711"/>
                  </a:lnTo>
                  <a:lnTo>
                    <a:pt x="288" y="729"/>
                  </a:lnTo>
                  <a:lnTo>
                    <a:pt x="270" y="745"/>
                  </a:lnTo>
                  <a:lnTo>
                    <a:pt x="252" y="760"/>
                  </a:lnTo>
                  <a:lnTo>
                    <a:pt x="236" y="771"/>
                  </a:lnTo>
                  <a:lnTo>
                    <a:pt x="221" y="782"/>
                  </a:lnTo>
                  <a:lnTo>
                    <a:pt x="206" y="788"/>
                  </a:lnTo>
                  <a:lnTo>
                    <a:pt x="193" y="790"/>
                  </a:lnTo>
                  <a:lnTo>
                    <a:pt x="199" y="848"/>
                  </a:lnTo>
                  <a:lnTo>
                    <a:pt x="208" y="905"/>
                  </a:lnTo>
                  <a:lnTo>
                    <a:pt x="220" y="962"/>
                  </a:lnTo>
                  <a:lnTo>
                    <a:pt x="232" y="1017"/>
                  </a:lnTo>
                  <a:lnTo>
                    <a:pt x="248" y="1071"/>
                  </a:lnTo>
                  <a:lnTo>
                    <a:pt x="266" y="1123"/>
                  </a:lnTo>
                  <a:lnTo>
                    <a:pt x="286" y="1173"/>
                  </a:lnTo>
                  <a:lnTo>
                    <a:pt x="309" y="1221"/>
                  </a:lnTo>
                  <a:lnTo>
                    <a:pt x="333" y="1265"/>
                  </a:lnTo>
                  <a:lnTo>
                    <a:pt x="360" y="1306"/>
                  </a:lnTo>
                  <a:lnTo>
                    <a:pt x="388" y="1343"/>
                  </a:lnTo>
                  <a:lnTo>
                    <a:pt x="419" y="1377"/>
                  </a:lnTo>
                  <a:lnTo>
                    <a:pt x="451" y="1406"/>
                  </a:lnTo>
                  <a:lnTo>
                    <a:pt x="485" y="1431"/>
                  </a:lnTo>
                  <a:lnTo>
                    <a:pt x="521" y="1451"/>
                  </a:lnTo>
                  <a:lnTo>
                    <a:pt x="559" y="1465"/>
                  </a:lnTo>
                  <a:lnTo>
                    <a:pt x="599" y="1475"/>
                  </a:lnTo>
                  <a:lnTo>
                    <a:pt x="640" y="1478"/>
                  </a:lnTo>
                  <a:lnTo>
                    <a:pt x="682" y="1475"/>
                  </a:lnTo>
                  <a:lnTo>
                    <a:pt x="722" y="1465"/>
                  </a:lnTo>
                  <a:lnTo>
                    <a:pt x="760" y="1450"/>
                  </a:lnTo>
                  <a:lnTo>
                    <a:pt x="797" y="1430"/>
                  </a:lnTo>
                  <a:lnTo>
                    <a:pt x="832" y="1404"/>
                  </a:lnTo>
                  <a:lnTo>
                    <a:pt x="864" y="1374"/>
                  </a:lnTo>
                  <a:lnTo>
                    <a:pt x="895" y="1339"/>
                  </a:lnTo>
                  <a:lnTo>
                    <a:pt x="923" y="1300"/>
                  </a:lnTo>
                  <a:lnTo>
                    <a:pt x="951" y="1258"/>
                  </a:lnTo>
                  <a:lnTo>
                    <a:pt x="975" y="1212"/>
                  </a:lnTo>
                  <a:lnTo>
                    <a:pt x="997" y="1163"/>
                  </a:lnTo>
                  <a:lnTo>
                    <a:pt x="1017" y="1113"/>
                  </a:lnTo>
                  <a:lnTo>
                    <a:pt x="1035" y="1060"/>
                  </a:lnTo>
                  <a:lnTo>
                    <a:pt x="1051" y="1005"/>
                  </a:lnTo>
                  <a:lnTo>
                    <a:pt x="1063" y="948"/>
                  </a:lnTo>
                  <a:lnTo>
                    <a:pt x="1074" y="890"/>
                  </a:lnTo>
                  <a:lnTo>
                    <a:pt x="1081" y="832"/>
                  </a:lnTo>
                  <a:lnTo>
                    <a:pt x="1087" y="772"/>
                  </a:lnTo>
                  <a:lnTo>
                    <a:pt x="1090" y="713"/>
                  </a:lnTo>
                  <a:lnTo>
                    <a:pt x="1082" y="707"/>
                  </a:lnTo>
                  <a:lnTo>
                    <a:pt x="1073" y="696"/>
                  </a:lnTo>
                  <a:lnTo>
                    <a:pt x="1063" y="681"/>
                  </a:lnTo>
                  <a:lnTo>
                    <a:pt x="1054" y="664"/>
                  </a:lnTo>
                  <a:lnTo>
                    <a:pt x="1044" y="644"/>
                  </a:lnTo>
                  <a:lnTo>
                    <a:pt x="1036" y="624"/>
                  </a:lnTo>
                  <a:lnTo>
                    <a:pt x="1028" y="604"/>
                  </a:lnTo>
                  <a:lnTo>
                    <a:pt x="1021" y="587"/>
                  </a:lnTo>
                  <a:lnTo>
                    <a:pt x="1016" y="572"/>
                  </a:lnTo>
                  <a:lnTo>
                    <a:pt x="1013" y="562"/>
                  </a:lnTo>
                  <a:lnTo>
                    <a:pt x="1009" y="550"/>
                  </a:lnTo>
                  <a:lnTo>
                    <a:pt x="1003" y="536"/>
                  </a:lnTo>
                  <a:lnTo>
                    <a:pt x="996" y="519"/>
                  </a:lnTo>
                  <a:lnTo>
                    <a:pt x="986" y="502"/>
                  </a:lnTo>
                  <a:lnTo>
                    <a:pt x="978" y="484"/>
                  </a:lnTo>
                  <a:lnTo>
                    <a:pt x="968" y="465"/>
                  </a:lnTo>
                  <a:lnTo>
                    <a:pt x="958" y="449"/>
                  </a:lnTo>
                  <a:lnTo>
                    <a:pt x="950" y="433"/>
                  </a:lnTo>
                  <a:lnTo>
                    <a:pt x="942" y="420"/>
                  </a:lnTo>
                  <a:lnTo>
                    <a:pt x="936" y="409"/>
                  </a:lnTo>
                  <a:lnTo>
                    <a:pt x="932" y="402"/>
                  </a:lnTo>
                  <a:lnTo>
                    <a:pt x="931" y="400"/>
                  </a:lnTo>
                  <a:close/>
                  <a:moveTo>
                    <a:pt x="622" y="0"/>
                  </a:moveTo>
                  <a:lnTo>
                    <a:pt x="677" y="1"/>
                  </a:lnTo>
                  <a:lnTo>
                    <a:pt x="730" y="6"/>
                  </a:lnTo>
                  <a:lnTo>
                    <a:pt x="782" y="14"/>
                  </a:lnTo>
                  <a:lnTo>
                    <a:pt x="833" y="26"/>
                  </a:lnTo>
                  <a:lnTo>
                    <a:pt x="881" y="41"/>
                  </a:lnTo>
                  <a:lnTo>
                    <a:pt x="927" y="59"/>
                  </a:lnTo>
                  <a:lnTo>
                    <a:pt x="972" y="81"/>
                  </a:lnTo>
                  <a:lnTo>
                    <a:pt x="1014" y="104"/>
                  </a:lnTo>
                  <a:lnTo>
                    <a:pt x="1053" y="132"/>
                  </a:lnTo>
                  <a:lnTo>
                    <a:pt x="1089" y="163"/>
                  </a:lnTo>
                  <a:lnTo>
                    <a:pt x="1122" y="196"/>
                  </a:lnTo>
                  <a:lnTo>
                    <a:pt x="1153" y="233"/>
                  </a:lnTo>
                  <a:lnTo>
                    <a:pt x="1179" y="272"/>
                  </a:lnTo>
                  <a:lnTo>
                    <a:pt x="1202" y="315"/>
                  </a:lnTo>
                  <a:lnTo>
                    <a:pt x="1222" y="360"/>
                  </a:lnTo>
                  <a:lnTo>
                    <a:pt x="1238" y="408"/>
                  </a:lnTo>
                  <a:lnTo>
                    <a:pt x="1250" y="459"/>
                  </a:lnTo>
                  <a:lnTo>
                    <a:pt x="1257" y="513"/>
                  </a:lnTo>
                  <a:lnTo>
                    <a:pt x="1259" y="569"/>
                  </a:lnTo>
                  <a:lnTo>
                    <a:pt x="1258" y="628"/>
                  </a:lnTo>
                  <a:lnTo>
                    <a:pt x="1252" y="690"/>
                  </a:lnTo>
                  <a:lnTo>
                    <a:pt x="1240" y="755"/>
                  </a:lnTo>
                  <a:lnTo>
                    <a:pt x="1249" y="769"/>
                  </a:lnTo>
                  <a:lnTo>
                    <a:pt x="1257" y="786"/>
                  </a:lnTo>
                  <a:lnTo>
                    <a:pt x="1265" y="804"/>
                  </a:lnTo>
                  <a:lnTo>
                    <a:pt x="1271" y="823"/>
                  </a:lnTo>
                  <a:lnTo>
                    <a:pt x="1275" y="845"/>
                  </a:lnTo>
                  <a:lnTo>
                    <a:pt x="1278" y="869"/>
                  </a:lnTo>
                  <a:lnTo>
                    <a:pt x="1278" y="894"/>
                  </a:lnTo>
                  <a:lnTo>
                    <a:pt x="1275" y="921"/>
                  </a:lnTo>
                  <a:lnTo>
                    <a:pt x="1269" y="949"/>
                  </a:lnTo>
                  <a:lnTo>
                    <a:pt x="1259" y="979"/>
                  </a:lnTo>
                  <a:lnTo>
                    <a:pt x="1246" y="1010"/>
                  </a:lnTo>
                  <a:lnTo>
                    <a:pt x="1227" y="1042"/>
                  </a:lnTo>
                  <a:lnTo>
                    <a:pt x="1204" y="1076"/>
                  </a:lnTo>
                  <a:lnTo>
                    <a:pt x="1174" y="1113"/>
                  </a:lnTo>
                  <a:lnTo>
                    <a:pt x="1139" y="1149"/>
                  </a:lnTo>
                  <a:lnTo>
                    <a:pt x="1118" y="1204"/>
                  </a:lnTo>
                  <a:lnTo>
                    <a:pt x="1095" y="1257"/>
                  </a:lnTo>
                  <a:lnTo>
                    <a:pt x="1069" y="1307"/>
                  </a:lnTo>
                  <a:lnTo>
                    <a:pt x="1040" y="1353"/>
                  </a:lnTo>
                  <a:lnTo>
                    <a:pt x="1010" y="1397"/>
                  </a:lnTo>
                  <a:lnTo>
                    <a:pt x="977" y="1437"/>
                  </a:lnTo>
                  <a:lnTo>
                    <a:pt x="942" y="1475"/>
                  </a:lnTo>
                  <a:lnTo>
                    <a:pt x="905" y="1508"/>
                  </a:lnTo>
                  <a:lnTo>
                    <a:pt x="866" y="1536"/>
                  </a:lnTo>
                  <a:lnTo>
                    <a:pt x="824" y="1560"/>
                  </a:lnTo>
                  <a:lnTo>
                    <a:pt x="781" y="1579"/>
                  </a:lnTo>
                  <a:lnTo>
                    <a:pt x="736" y="1593"/>
                  </a:lnTo>
                  <a:lnTo>
                    <a:pt x="689" y="1601"/>
                  </a:lnTo>
                  <a:lnTo>
                    <a:pt x="640" y="1604"/>
                  </a:lnTo>
                  <a:lnTo>
                    <a:pt x="589" y="1601"/>
                  </a:lnTo>
                  <a:lnTo>
                    <a:pt x="541" y="1593"/>
                  </a:lnTo>
                  <a:lnTo>
                    <a:pt x="493" y="1578"/>
                  </a:lnTo>
                  <a:lnTo>
                    <a:pt x="450" y="1560"/>
                  </a:lnTo>
                  <a:lnTo>
                    <a:pt x="408" y="1535"/>
                  </a:lnTo>
                  <a:lnTo>
                    <a:pt x="368" y="1506"/>
                  </a:lnTo>
                  <a:lnTo>
                    <a:pt x="331" y="1473"/>
                  </a:lnTo>
                  <a:lnTo>
                    <a:pt x="296" y="1436"/>
                  </a:lnTo>
                  <a:lnTo>
                    <a:pt x="264" y="1395"/>
                  </a:lnTo>
                  <a:lnTo>
                    <a:pt x="233" y="1351"/>
                  </a:lnTo>
                  <a:lnTo>
                    <a:pt x="205" y="1304"/>
                  </a:lnTo>
                  <a:lnTo>
                    <a:pt x="179" y="1254"/>
                  </a:lnTo>
                  <a:lnTo>
                    <a:pt x="156" y="1201"/>
                  </a:lnTo>
                  <a:lnTo>
                    <a:pt x="136" y="1146"/>
                  </a:lnTo>
                  <a:lnTo>
                    <a:pt x="103" y="1110"/>
                  </a:lnTo>
                  <a:lnTo>
                    <a:pt x="74" y="1075"/>
                  </a:lnTo>
                  <a:lnTo>
                    <a:pt x="51" y="1041"/>
                  </a:lnTo>
                  <a:lnTo>
                    <a:pt x="33" y="1009"/>
                  </a:lnTo>
                  <a:lnTo>
                    <a:pt x="19" y="979"/>
                  </a:lnTo>
                  <a:lnTo>
                    <a:pt x="10" y="949"/>
                  </a:lnTo>
                  <a:lnTo>
                    <a:pt x="4" y="922"/>
                  </a:lnTo>
                  <a:lnTo>
                    <a:pt x="1" y="895"/>
                  </a:lnTo>
                  <a:lnTo>
                    <a:pt x="0" y="870"/>
                  </a:lnTo>
                  <a:lnTo>
                    <a:pt x="4" y="847"/>
                  </a:lnTo>
                  <a:lnTo>
                    <a:pt x="8" y="825"/>
                  </a:lnTo>
                  <a:lnTo>
                    <a:pt x="14" y="806"/>
                  </a:lnTo>
                  <a:lnTo>
                    <a:pt x="20" y="788"/>
                  </a:lnTo>
                  <a:lnTo>
                    <a:pt x="19" y="788"/>
                  </a:lnTo>
                  <a:lnTo>
                    <a:pt x="18" y="786"/>
                  </a:lnTo>
                  <a:lnTo>
                    <a:pt x="18" y="780"/>
                  </a:lnTo>
                  <a:lnTo>
                    <a:pt x="17" y="771"/>
                  </a:lnTo>
                  <a:lnTo>
                    <a:pt x="15" y="759"/>
                  </a:lnTo>
                  <a:lnTo>
                    <a:pt x="14" y="744"/>
                  </a:lnTo>
                  <a:lnTo>
                    <a:pt x="13" y="726"/>
                  </a:lnTo>
                  <a:lnTo>
                    <a:pt x="12" y="706"/>
                  </a:lnTo>
                  <a:lnTo>
                    <a:pt x="11" y="683"/>
                  </a:lnTo>
                  <a:lnTo>
                    <a:pt x="11" y="658"/>
                  </a:lnTo>
                  <a:lnTo>
                    <a:pt x="11" y="631"/>
                  </a:lnTo>
                  <a:lnTo>
                    <a:pt x="12" y="603"/>
                  </a:lnTo>
                  <a:lnTo>
                    <a:pt x="14" y="573"/>
                  </a:lnTo>
                  <a:lnTo>
                    <a:pt x="16" y="542"/>
                  </a:lnTo>
                  <a:lnTo>
                    <a:pt x="20" y="510"/>
                  </a:lnTo>
                  <a:lnTo>
                    <a:pt x="26" y="478"/>
                  </a:lnTo>
                  <a:lnTo>
                    <a:pt x="33" y="444"/>
                  </a:lnTo>
                  <a:lnTo>
                    <a:pt x="41" y="410"/>
                  </a:lnTo>
                  <a:lnTo>
                    <a:pt x="52" y="376"/>
                  </a:lnTo>
                  <a:lnTo>
                    <a:pt x="64" y="343"/>
                  </a:lnTo>
                  <a:lnTo>
                    <a:pt x="77" y="310"/>
                  </a:lnTo>
                  <a:lnTo>
                    <a:pt x="94" y="277"/>
                  </a:lnTo>
                  <a:lnTo>
                    <a:pt x="112" y="244"/>
                  </a:lnTo>
                  <a:lnTo>
                    <a:pt x="133" y="213"/>
                  </a:lnTo>
                  <a:lnTo>
                    <a:pt x="156" y="184"/>
                  </a:lnTo>
                  <a:lnTo>
                    <a:pt x="183" y="155"/>
                  </a:lnTo>
                  <a:lnTo>
                    <a:pt x="211" y="129"/>
                  </a:lnTo>
                  <a:lnTo>
                    <a:pt x="244" y="104"/>
                  </a:lnTo>
                  <a:lnTo>
                    <a:pt x="279" y="82"/>
                  </a:lnTo>
                  <a:lnTo>
                    <a:pt x="316" y="61"/>
                  </a:lnTo>
                  <a:lnTo>
                    <a:pt x="359" y="43"/>
                  </a:lnTo>
                  <a:lnTo>
                    <a:pt x="403" y="28"/>
                  </a:lnTo>
                  <a:lnTo>
                    <a:pt x="452" y="16"/>
                  </a:lnTo>
                  <a:lnTo>
                    <a:pt x="505" y="7"/>
                  </a:lnTo>
                  <a:lnTo>
                    <a:pt x="561" y="2"/>
                  </a:lnTo>
                  <a:lnTo>
                    <a:pt x="6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61D32299-F0DD-4D0B-96C6-AAD28D7A0E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35688" y="3306763"/>
              <a:ext cx="623888" cy="368300"/>
            </a:xfrm>
            <a:custGeom>
              <a:avLst/>
              <a:gdLst>
                <a:gd name="T0" fmla="*/ 1342 w 2751"/>
                <a:gd name="T1" fmla="*/ 806 h 1621"/>
                <a:gd name="T2" fmla="*/ 1342 w 2751"/>
                <a:gd name="T3" fmla="*/ 855 h 1621"/>
                <a:gd name="T4" fmla="*/ 1389 w 2751"/>
                <a:gd name="T5" fmla="*/ 869 h 1621"/>
                <a:gd name="T6" fmla="*/ 1417 w 2751"/>
                <a:gd name="T7" fmla="*/ 830 h 1621"/>
                <a:gd name="T8" fmla="*/ 1389 w 2751"/>
                <a:gd name="T9" fmla="*/ 792 h 1621"/>
                <a:gd name="T10" fmla="*/ 1351 w 2751"/>
                <a:gd name="T11" fmla="*/ 572 h 1621"/>
                <a:gd name="T12" fmla="*/ 1336 w 2751"/>
                <a:gd name="T13" fmla="*/ 618 h 1621"/>
                <a:gd name="T14" fmla="*/ 1375 w 2751"/>
                <a:gd name="T15" fmla="*/ 647 h 1621"/>
                <a:gd name="T16" fmla="*/ 1415 w 2751"/>
                <a:gd name="T17" fmla="*/ 618 h 1621"/>
                <a:gd name="T18" fmla="*/ 1400 w 2751"/>
                <a:gd name="T19" fmla="*/ 572 h 1621"/>
                <a:gd name="T20" fmla="*/ 619 w 2751"/>
                <a:gd name="T21" fmla="*/ 253 h 1621"/>
                <a:gd name="T22" fmla="*/ 564 w 2751"/>
                <a:gd name="T23" fmla="*/ 284 h 1621"/>
                <a:gd name="T24" fmla="*/ 458 w 2751"/>
                <a:gd name="T25" fmla="*/ 359 h 1621"/>
                <a:gd name="T26" fmla="*/ 334 w 2751"/>
                <a:gd name="T27" fmla="*/ 483 h 1621"/>
                <a:gd name="T28" fmla="*/ 218 w 2751"/>
                <a:gd name="T29" fmla="*/ 662 h 1621"/>
                <a:gd name="T30" fmla="*/ 203 w 2751"/>
                <a:gd name="T31" fmla="*/ 891 h 1621"/>
                <a:gd name="T32" fmla="*/ 429 w 2751"/>
                <a:gd name="T33" fmla="*/ 1096 h 1621"/>
                <a:gd name="T34" fmla="*/ 426 w 2751"/>
                <a:gd name="T35" fmla="*/ 796 h 1621"/>
                <a:gd name="T36" fmla="*/ 555 w 2751"/>
                <a:gd name="T37" fmla="*/ 709 h 1621"/>
                <a:gd name="T38" fmla="*/ 553 w 2751"/>
                <a:gd name="T39" fmla="*/ 970 h 1621"/>
                <a:gd name="T40" fmla="*/ 561 w 2751"/>
                <a:gd name="T41" fmla="*/ 1185 h 1621"/>
                <a:gd name="T42" fmla="*/ 900 w 2751"/>
                <a:gd name="T43" fmla="*/ 1338 h 1621"/>
                <a:gd name="T44" fmla="*/ 1277 w 2751"/>
                <a:gd name="T45" fmla="*/ 1407 h 1621"/>
                <a:gd name="T46" fmla="*/ 1667 w 2751"/>
                <a:gd name="T47" fmla="*/ 1384 h 1621"/>
                <a:gd name="T48" fmla="*/ 2026 w 2751"/>
                <a:gd name="T49" fmla="*/ 1272 h 1621"/>
                <a:gd name="T50" fmla="*/ 2194 w 2751"/>
                <a:gd name="T51" fmla="*/ 1086 h 1621"/>
                <a:gd name="T52" fmla="*/ 2198 w 2751"/>
                <a:gd name="T53" fmla="*/ 837 h 1621"/>
                <a:gd name="T54" fmla="*/ 2318 w 2751"/>
                <a:gd name="T55" fmla="*/ 633 h 1621"/>
                <a:gd name="T56" fmla="*/ 2326 w 2751"/>
                <a:gd name="T57" fmla="*/ 952 h 1621"/>
                <a:gd name="T58" fmla="*/ 2440 w 2751"/>
                <a:gd name="T59" fmla="*/ 999 h 1621"/>
                <a:gd name="T60" fmla="*/ 2579 w 2751"/>
                <a:gd name="T61" fmla="*/ 773 h 1621"/>
                <a:gd name="T62" fmla="*/ 2479 w 2751"/>
                <a:gd name="T63" fmla="*/ 566 h 1621"/>
                <a:gd name="T64" fmla="*/ 2355 w 2751"/>
                <a:gd name="T65" fmla="*/ 416 h 1621"/>
                <a:gd name="T66" fmla="*/ 2237 w 2751"/>
                <a:gd name="T67" fmla="*/ 316 h 1621"/>
                <a:gd name="T68" fmla="*/ 2152 w 2751"/>
                <a:gd name="T69" fmla="*/ 263 h 1621"/>
                <a:gd name="T70" fmla="*/ 1668 w 2751"/>
                <a:gd name="T71" fmla="*/ 647 h 1621"/>
                <a:gd name="T72" fmla="*/ 1296 w 2751"/>
                <a:gd name="T73" fmla="*/ 390 h 1621"/>
                <a:gd name="T74" fmla="*/ 1118 w 2751"/>
                <a:gd name="T75" fmla="*/ 404 h 1621"/>
                <a:gd name="T76" fmla="*/ 1800 w 2751"/>
                <a:gd name="T77" fmla="*/ 0 h 1621"/>
                <a:gd name="T78" fmla="*/ 2207 w 2751"/>
                <a:gd name="T79" fmla="*/ 150 h 1621"/>
                <a:gd name="T80" fmla="*/ 2292 w 2751"/>
                <a:gd name="T81" fmla="*/ 203 h 1621"/>
                <a:gd name="T82" fmla="*/ 2415 w 2751"/>
                <a:gd name="T83" fmla="*/ 302 h 1621"/>
                <a:gd name="T84" fmla="*/ 2548 w 2751"/>
                <a:gd name="T85" fmla="*/ 449 h 1621"/>
                <a:gd name="T86" fmla="*/ 2666 w 2751"/>
                <a:gd name="T87" fmla="*/ 648 h 1621"/>
                <a:gd name="T88" fmla="*/ 2734 w 2751"/>
                <a:gd name="T89" fmla="*/ 864 h 1621"/>
                <a:gd name="T90" fmla="*/ 2626 w 2751"/>
                <a:gd name="T91" fmla="*/ 1115 h 1621"/>
                <a:gd name="T92" fmla="*/ 2373 w 2751"/>
                <a:gd name="T93" fmla="*/ 1320 h 1621"/>
                <a:gd name="T94" fmla="*/ 2103 w 2751"/>
                <a:gd name="T95" fmla="*/ 1470 h 1621"/>
                <a:gd name="T96" fmla="*/ 1798 w 2751"/>
                <a:gd name="T97" fmla="*/ 1571 h 1621"/>
                <a:gd name="T98" fmla="*/ 1375 w 2751"/>
                <a:gd name="T99" fmla="*/ 1621 h 1621"/>
                <a:gd name="T100" fmla="*/ 1005 w 2751"/>
                <a:gd name="T101" fmla="*/ 1583 h 1621"/>
                <a:gd name="T102" fmla="*/ 701 w 2751"/>
                <a:gd name="T103" fmla="*/ 1494 h 1621"/>
                <a:gd name="T104" fmla="*/ 457 w 2751"/>
                <a:gd name="T105" fmla="*/ 1370 h 1621"/>
                <a:gd name="T106" fmla="*/ 176 w 2751"/>
                <a:gd name="T107" fmla="*/ 1163 h 1621"/>
                <a:gd name="T108" fmla="*/ 7 w 2751"/>
                <a:gd name="T109" fmla="*/ 921 h 1621"/>
                <a:gd name="T110" fmla="*/ 61 w 2751"/>
                <a:gd name="T111" fmla="*/ 706 h 1621"/>
                <a:gd name="T112" fmla="*/ 171 w 2751"/>
                <a:gd name="T113" fmla="*/ 494 h 1621"/>
                <a:gd name="T114" fmla="*/ 302 w 2751"/>
                <a:gd name="T115" fmla="*/ 334 h 1621"/>
                <a:gd name="T116" fmla="*/ 430 w 2751"/>
                <a:gd name="T117" fmla="*/ 223 h 1621"/>
                <a:gd name="T118" fmla="*/ 528 w 2751"/>
                <a:gd name="T119" fmla="*/ 160 h 1621"/>
                <a:gd name="T120" fmla="*/ 568 w 2751"/>
                <a:gd name="T121" fmla="*/ 138 h 1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51" h="1621">
                  <a:moveTo>
                    <a:pt x="1375" y="790"/>
                  </a:moveTo>
                  <a:lnTo>
                    <a:pt x="1362" y="792"/>
                  </a:lnTo>
                  <a:lnTo>
                    <a:pt x="1351" y="798"/>
                  </a:lnTo>
                  <a:lnTo>
                    <a:pt x="1342" y="806"/>
                  </a:lnTo>
                  <a:lnTo>
                    <a:pt x="1336" y="817"/>
                  </a:lnTo>
                  <a:lnTo>
                    <a:pt x="1334" y="830"/>
                  </a:lnTo>
                  <a:lnTo>
                    <a:pt x="1336" y="843"/>
                  </a:lnTo>
                  <a:lnTo>
                    <a:pt x="1342" y="855"/>
                  </a:lnTo>
                  <a:lnTo>
                    <a:pt x="1351" y="864"/>
                  </a:lnTo>
                  <a:lnTo>
                    <a:pt x="1362" y="869"/>
                  </a:lnTo>
                  <a:lnTo>
                    <a:pt x="1375" y="871"/>
                  </a:lnTo>
                  <a:lnTo>
                    <a:pt x="1389" y="869"/>
                  </a:lnTo>
                  <a:lnTo>
                    <a:pt x="1400" y="864"/>
                  </a:lnTo>
                  <a:lnTo>
                    <a:pt x="1410" y="855"/>
                  </a:lnTo>
                  <a:lnTo>
                    <a:pt x="1415" y="843"/>
                  </a:lnTo>
                  <a:lnTo>
                    <a:pt x="1417" y="830"/>
                  </a:lnTo>
                  <a:lnTo>
                    <a:pt x="1415" y="817"/>
                  </a:lnTo>
                  <a:lnTo>
                    <a:pt x="1410" y="806"/>
                  </a:lnTo>
                  <a:lnTo>
                    <a:pt x="1400" y="798"/>
                  </a:lnTo>
                  <a:lnTo>
                    <a:pt x="1389" y="792"/>
                  </a:lnTo>
                  <a:lnTo>
                    <a:pt x="1375" y="790"/>
                  </a:lnTo>
                  <a:close/>
                  <a:moveTo>
                    <a:pt x="1375" y="565"/>
                  </a:moveTo>
                  <a:lnTo>
                    <a:pt x="1362" y="567"/>
                  </a:lnTo>
                  <a:lnTo>
                    <a:pt x="1351" y="572"/>
                  </a:lnTo>
                  <a:lnTo>
                    <a:pt x="1342" y="582"/>
                  </a:lnTo>
                  <a:lnTo>
                    <a:pt x="1336" y="592"/>
                  </a:lnTo>
                  <a:lnTo>
                    <a:pt x="1334" y="606"/>
                  </a:lnTo>
                  <a:lnTo>
                    <a:pt x="1336" y="618"/>
                  </a:lnTo>
                  <a:lnTo>
                    <a:pt x="1342" y="629"/>
                  </a:lnTo>
                  <a:lnTo>
                    <a:pt x="1351" y="639"/>
                  </a:lnTo>
                  <a:lnTo>
                    <a:pt x="1362" y="645"/>
                  </a:lnTo>
                  <a:lnTo>
                    <a:pt x="1375" y="647"/>
                  </a:lnTo>
                  <a:lnTo>
                    <a:pt x="1389" y="645"/>
                  </a:lnTo>
                  <a:lnTo>
                    <a:pt x="1400" y="639"/>
                  </a:lnTo>
                  <a:lnTo>
                    <a:pt x="1410" y="629"/>
                  </a:lnTo>
                  <a:lnTo>
                    <a:pt x="1415" y="618"/>
                  </a:lnTo>
                  <a:lnTo>
                    <a:pt x="1417" y="606"/>
                  </a:lnTo>
                  <a:lnTo>
                    <a:pt x="1415" y="592"/>
                  </a:lnTo>
                  <a:lnTo>
                    <a:pt x="1410" y="582"/>
                  </a:lnTo>
                  <a:lnTo>
                    <a:pt x="1400" y="572"/>
                  </a:lnTo>
                  <a:lnTo>
                    <a:pt x="1389" y="567"/>
                  </a:lnTo>
                  <a:lnTo>
                    <a:pt x="1375" y="565"/>
                  </a:lnTo>
                  <a:close/>
                  <a:moveTo>
                    <a:pt x="878" y="161"/>
                  </a:moveTo>
                  <a:lnTo>
                    <a:pt x="619" y="253"/>
                  </a:lnTo>
                  <a:lnTo>
                    <a:pt x="611" y="257"/>
                  </a:lnTo>
                  <a:lnTo>
                    <a:pt x="599" y="263"/>
                  </a:lnTo>
                  <a:lnTo>
                    <a:pt x="584" y="273"/>
                  </a:lnTo>
                  <a:lnTo>
                    <a:pt x="564" y="284"/>
                  </a:lnTo>
                  <a:lnTo>
                    <a:pt x="541" y="299"/>
                  </a:lnTo>
                  <a:lnTo>
                    <a:pt x="515" y="315"/>
                  </a:lnTo>
                  <a:lnTo>
                    <a:pt x="488" y="336"/>
                  </a:lnTo>
                  <a:lnTo>
                    <a:pt x="458" y="359"/>
                  </a:lnTo>
                  <a:lnTo>
                    <a:pt x="428" y="386"/>
                  </a:lnTo>
                  <a:lnTo>
                    <a:pt x="397" y="415"/>
                  </a:lnTo>
                  <a:lnTo>
                    <a:pt x="366" y="448"/>
                  </a:lnTo>
                  <a:lnTo>
                    <a:pt x="334" y="483"/>
                  </a:lnTo>
                  <a:lnTo>
                    <a:pt x="302" y="523"/>
                  </a:lnTo>
                  <a:lnTo>
                    <a:pt x="273" y="565"/>
                  </a:lnTo>
                  <a:lnTo>
                    <a:pt x="244" y="612"/>
                  </a:lnTo>
                  <a:lnTo>
                    <a:pt x="218" y="662"/>
                  </a:lnTo>
                  <a:lnTo>
                    <a:pt x="194" y="715"/>
                  </a:lnTo>
                  <a:lnTo>
                    <a:pt x="172" y="773"/>
                  </a:lnTo>
                  <a:lnTo>
                    <a:pt x="154" y="833"/>
                  </a:lnTo>
                  <a:lnTo>
                    <a:pt x="203" y="891"/>
                  </a:lnTo>
                  <a:lnTo>
                    <a:pt x="256" y="947"/>
                  </a:lnTo>
                  <a:lnTo>
                    <a:pt x="311" y="1000"/>
                  </a:lnTo>
                  <a:lnTo>
                    <a:pt x="369" y="1050"/>
                  </a:lnTo>
                  <a:lnTo>
                    <a:pt x="429" y="1096"/>
                  </a:lnTo>
                  <a:lnTo>
                    <a:pt x="427" y="1028"/>
                  </a:lnTo>
                  <a:lnTo>
                    <a:pt x="426" y="954"/>
                  </a:lnTo>
                  <a:lnTo>
                    <a:pt x="425" y="876"/>
                  </a:lnTo>
                  <a:lnTo>
                    <a:pt x="426" y="796"/>
                  </a:lnTo>
                  <a:lnTo>
                    <a:pt x="428" y="717"/>
                  </a:lnTo>
                  <a:lnTo>
                    <a:pt x="432" y="637"/>
                  </a:lnTo>
                  <a:lnTo>
                    <a:pt x="559" y="645"/>
                  </a:lnTo>
                  <a:lnTo>
                    <a:pt x="555" y="709"/>
                  </a:lnTo>
                  <a:lnTo>
                    <a:pt x="553" y="776"/>
                  </a:lnTo>
                  <a:lnTo>
                    <a:pt x="553" y="841"/>
                  </a:lnTo>
                  <a:lnTo>
                    <a:pt x="553" y="906"/>
                  </a:lnTo>
                  <a:lnTo>
                    <a:pt x="553" y="970"/>
                  </a:lnTo>
                  <a:lnTo>
                    <a:pt x="555" y="1031"/>
                  </a:lnTo>
                  <a:lnTo>
                    <a:pt x="556" y="1088"/>
                  </a:lnTo>
                  <a:lnTo>
                    <a:pt x="558" y="1140"/>
                  </a:lnTo>
                  <a:lnTo>
                    <a:pt x="561" y="1185"/>
                  </a:lnTo>
                  <a:lnTo>
                    <a:pt x="642" y="1231"/>
                  </a:lnTo>
                  <a:lnTo>
                    <a:pt x="725" y="1272"/>
                  </a:lnTo>
                  <a:lnTo>
                    <a:pt x="811" y="1308"/>
                  </a:lnTo>
                  <a:lnTo>
                    <a:pt x="900" y="1338"/>
                  </a:lnTo>
                  <a:lnTo>
                    <a:pt x="991" y="1364"/>
                  </a:lnTo>
                  <a:lnTo>
                    <a:pt x="1084" y="1385"/>
                  </a:lnTo>
                  <a:lnTo>
                    <a:pt x="1180" y="1399"/>
                  </a:lnTo>
                  <a:lnTo>
                    <a:pt x="1277" y="1407"/>
                  </a:lnTo>
                  <a:lnTo>
                    <a:pt x="1375" y="1411"/>
                  </a:lnTo>
                  <a:lnTo>
                    <a:pt x="1474" y="1407"/>
                  </a:lnTo>
                  <a:lnTo>
                    <a:pt x="1571" y="1399"/>
                  </a:lnTo>
                  <a:lnTo>
                    <a:pt x="1667" y="1384"/>
                  </a:lnTo>
                  <a:lnTo>
                    <a:pt x="1760" y="1364"/>
                  </a:lnTo>
                  <a:lnTo>
                    <a:pt x="1851" y="1338"/>
                  </a:lnTo>
                  <a:lnTo>
                    <a:pt x="1941" y="1307"/>
                  </a:lnTo>
                  <a:lnTo>
                    <a:pt x="2026" y="1272"/>
                  </a:lnTo>
                  <a:lnTo>
                    <a:pt x="2110" y="1230"/>
                  </a:lnTo>
                  <a:lnTo>
                    <a:pt x="2190" y="1185"/>
                  </a:lnTo>
                  <a:lnTo>
                    <a:pt x="2192" y="1139"/>
                  </a:lnTo>
                  <a:lnTo>
                    <a:pt x="2194" y="1086"/>
                  </a:lnTo>
                  <a:lnTo>
                    <a:pt x="2197" y="1028"/>
                  </a:lnTo>
                  <a:lnTo>
                    <a:pt x="2198" y="967"/>
                  </a:lnTo>
                  <a:lnTo>
                    <a:pt x="2198" y="902"/>
                  </a:lnTo>
                  <a:lnTo>
                    <a:pt x="2198" y="837"/>
                  </a:lnTo>
                  <a:lnTo>
                    <a:pt x="2197" y="772"/>
                  </a:lnTo>
                  <a:lnTo>
                    <a:pt x="2193" y="705"/>
                  </a:lnTo>
                  <a:lnTo>
                    <a:pt x="2190" y="642"/>
                  </a:lnTo>
                  <a:lnTo>
                    <a:pt x="2318" y="633"/>
                  </a:lnTo>
                  <a:lnTo>
                    <a:pt x="2323" y="712"/>
                  </a:lnTo>
                  <a:lnTo>
                    <a:pt x="2325" y="792"/>
                  </a:lnTo>
                  <a:lnTo>
                    <a:pt x="2326" y="873"/>
                  </a:lnTo>
                  <a:lnTo>
                    <a:pt x="2326" y="952"/>
                  </a:lnTo>
                  <a:lnTo>
                    <a:pt x="2324" y="1027"/>
                  </a:lnTo>
                  <a:lnTo>
                    <a:pt x="2323" y="1096"/>
                  </a:lnTo>
                  <a:lnTo>
                    <a:pt x="2383" y="1049"/>
                  </a:lnTo>
                  <a:lnTo>
                    <a:pt x="2440" y="999"/>
                  </a:lnTo>
                  <a:lnTo>
                    <a:pt x="2495" y="946"/>
                  </a:lnTo>
                  <a:lnTo>
                    <a:pt x="2547" y="891"/>
                  </a:lnTo>
                  <a:lnTo>
                    <a:pt x="2598" y="833"/>
                  </a:lnTo>
                  <a:lnTo>
                    <a:pt x="2579" y="773"/>
                  </a:lnTo>
                  <a:lnTo>
                    <a:pt x="2558" y="716"/>
                  </a:lnTo>
                  <a:lnTo>
                    <a:pt x="2534" y="662"/>
                  </a:lnTo>
                  <a:lnTo>
                    <a:pt x="2507" y="612"/>
                  </a:lnTo>
                  <a:lnTo>
                    <a:pt x="2479" y="566"/>
                  </a:lnTo>
                  <a:lnTo>
                    <a:pt x="2449" y="523"/>
                  </a:lnTo>
                  <a:lnTo>
                    <a:pt x="2418" y="484"/>
                  </a:lnTo>
                  <a:lnTo>
                    <a:pt x="2386" y="448"/>
                  </a:lnTo>
                  <a:lnTo>
                    <a:pt x="2355" y="416"/>
                  </a:lnTo>
                  <a:lnTo>
                    <a:pt x="2324" y="386"/>
                  </a:lnTo>
                  <a:lnTo>
                    <a:pt x="2293" y="360"/>
                  </a:lnTo>
                  <a:lnTo>
                    <a:pt x="2264" y="336"/>
                  </a:lnTo>
                  <a:lnTo>
                    <a:pt x="2237" y="316"/>
                  </a:lnTo>
                  <a:lnTo>
                    <a:pt x="2210" y="299"/>
                  </a:lnTo>
                  <a:lnTo>
                    <a:pt x="2188" y="284"/>
                  </a:lnTo>
                  <a:lnTo>
                    <a:pt x="2168" y="273"/>
                  </a:lnTo>
                  <a:lnTo>
                    <a:pt x="2152" y="263"/>
                  </a:lnTo>
                  <a:lnTo>
                    <a:pt x="2140" y="257"/>
                  </a:lnTo>
                  <a:lnTo>
                    <a:pt x="2132" y="253"/>
                  </a:lnTo>
                  <a:lnTo>
                    <a:pt x="1872" y="161"/>
                  </a:lnTo>
                  <a:lnTo>
                    <a:pt x="1668" y="647"/>
                  </a:lnTo>
                  <a:lnTo>
                    <a:pt x="1456" y="392"/>
                  </a:lnTo>
                  <a:lnTo>
                    <a:pt x="1456" y="1019"/>
                  </a:lnTo>
                  <a:lnTo>
                    <a:pt x="1296" y="1019"/>
                  </a:lnTo>
                  <a:lnTo>
                    <a:pt x="1296" y="390"/>
                  </a:lnTo>
                  <a:lnTo>
                    <a:pt x="1081" y="647"/>
                  </a:lnTo>
                  <a:lnTo>
                    <a:pt x="878" y="161"/>
                  </a:lnTo>
                  <a:close/>
                  <a:moveTo>
                    <a:pt x="948" y="0"/>
                  </a:moveTo>
                  <a:lnTo>
                    <a:pt x="1118" y="404"/>
                  </a:lnTo>
                  <a:lnTo>
                    <a:pt x="1291" y="197"/>
                  </a:lnTo>
                  <a:lnTo>
                    <a:pt x="1458" y="197"/>
                  </a:lnTo>
                  <a:lnTo>
                    <a:pt x="1631" y="404"/>
                  </a:lnTo>
                  <a:lnTo>
                    <a:pt x="1800" y="0"/>
                  </a:lnTo>
                  <a:lnTo>
                    <a:pt x="2184" y="138"/>
                  </a:lnTo>
                  <a:lnTo>
                    <a:pt x="2187" y="140"/>
                  </a:lnTo>
                  <a:lnTo>
                    <a:pt x="2194" y="143"/>
                  </a:lnTo>
                  <a:lnTo>
                    <a:pt x="2207" y="150"/>
                  </a:lnTo>
                  <a:lnTo>
                    <a:pt x="2224" y="160"/>
                  </a:lnTo>
                  <a:lnTo>
                    <a:pt x="2244" y="171"/>
                  </a:lnTo>
                  <a:lnTo>
                    <a:pt x="2267" y="186"/>
                  </a:lnTo>
                  <a:lnTo>
                    <a:pt x="2292" y="203"/>
                  </a:lnTo>
                  <a:lnTo>
                    <a:pt x="2321" y="223"/>
                  </a:lnTo>
                  <a:lnTo>
                    <a:pt x="2350" y="247"/>
                  </a:lnTo>
                  <a:lnTo>
                    <a:pt x="2382" y="273"/>
                  </a:lnTo>
                  <a:lnTo>
                    <a:pt x="2415" y="302"/>
                  </a:lnTo>
                  <a:lnTo>
                    <a:pt x="2448" y="334"/>
                  </a:lnTo>
                  <a:lnTo>
                    <a:pt x="2482" y="369"/>
                  </a:lnTo>
                  <a:lnTo>
                    <a:pt x="2516" y="408"/>
                  </a:lnTo>
                  <a:lnTo>
                    <a:pt x="2548" y="449"/>
                  </a:lnTo>
                  <a:lnTo>
                    <a:pt x="2580" y="494"/>
                  </a:lnTo>
                  <a:lnTo>
                    <a:pt x="2611" y="541"/>
                  </a:lnTo>
                  <a:lnTo>
                    <a:pt x="2639" y="593"/>
                  </a:lnTo>
                  <a:lnTo>
                    <a:pt x="2666" y="648"/>
                  </a:lnTo>
                  <a:lnTo>
                    <a:pt x="2690" y="706"/>
                  </a:lnTo>
                  <a:lnTo>
                    <a:pt x="2708" y="757"/>
                  </a:lnTo>
                  <a:lnTo>
                    <a:pt x="2722" y="809"/>
                  </a:lnTo>
                  <a:lnTo>
                    <a:pt x="2734" y="864"/>
                  </a:lnTo>
                  <a:lnTo>
                    <a:pt x="2743" y="921"/>
                  </a:lnTo>
                  <a:lnTo>
                    <a:pt x="2751" y="981"/>
                  </a:lnTo>
                  <a:lnTo>
                    <a:pt x="2691" y="1050"/>
                  </a:lnTo>
                  <a:lnTo>
                    <a:pt x="2626" y="1115"/>
                  </a:lnTo>
                  <a:lnTo>
                    <a:pt x="2575" y="1163"/>
                  </a:lnTo>
                  <a:lnTo>
                    <a:pt x="2521" y="1209"/>
                  </a:lnTo>
                  <a:lnTo>
                    <a:pt x="2448" y="1266"/>
                  </a:lnTo>
                  <a:lnTo>
                    <a:pt x="2373" y="1320"/>
                  </a:lnTo>
                  <a:lnTo>
                    <a:pt x="2293" y="1370"/>
                  </a:lnTo>
                  <a:lnTo>
                    <a:pt x="2224" y="1410"/>
                  </a:lnTo>
                  <a:lnTo>
                    <a:pt x="2152" y="1446"/>
                  </a:lnTo>
                  <a:lnTo>
                    <a:pt x="2103" y="1470"/>
                  </a:lnTo>
                  <a:lnTo>
                    <a:pt x="2051" y="1491"/>
                  </a:lnTo>
                  <a:lnTo>
                    <a:pt x="1996" y="1511"/>
                  </a:lnTo>
                  <a:lnTo>
                    <a:pt x="1898" y="1544"/>
                  </a:lnTo>
                  <a:lnTo>
                    <a:pt x="1798" y="1571"/>
                  </a:lnTo>
                  <a:lnTo>
                    <a:pt x="1695" y="1592"/>
                  </a:lnTo>
                  <a:lnTo>
                    <a:pt x="1591" y="1608"/>
                  </a:lnTo>
                  <a:lnTo>
                    <a:pt x="1483" y="1618"/>
                  </a:lnTo>
                  <a:lnTo>
                    <a:pt x="1375" y="1621"/>
                  </a:lnTo>
                  <a:lnTo>
                    <a:pt x="1281" y="1618"/>
                  </a:lnTo>
                  <a:lnTo>
                    <a:pt x="1187" y="1611"/>
                  </a:lnTo>
                  <a:lnTo>
                    <a:pt x="1096" y="1599"/>
                  </a:lnTo>
                  <a:lnTo>
                    <a:pt x="1005" y="1583"/>
                  </a:lnTo>
                  <a:lnTo>
                    <a:pt x="917" y="1562"/>
                  </a:lnTo>
                  <a:lnTo>
                    <a:pt x="829" y="1536"/>
                  </a:lnTo>
                  <a:lnTo>
                    <a:pt x="763" y="1516"/>
                  </a:lnTo>
                  <a:lnTo>
                    <a:pt x="701" y="1494"/>
                  </a:lnTo>
                  <a:lnTo>
                    <a:pt x="643" y="1469"/>
                  </a:lnTo>
                  <a:lnTo>
                    <a:pt x="589" y="1441"/>
                  </a:lnTo>
                  <a:lnTo>
                    <a:pt x="523" y="1406"/>
                  </a:lnTo>
                  <a:lnTo>
                    <a:pt x="457" y="1370"/>
                  </a:lnTo>
                  <a:lnTo>
                    <a:pt x="378" y="1320"/>
                  </a:lnTo>
                  <a:lnTo>
                    <a:pt x="302" y="1266"/>
                  </a:lnTo>
                  <a:lnTo>
                    <a:pt x="230" y="1209"/>
                  </a:lnTo>
                  <a:lnTo>
                    <a:pt x="176" y="1163"/>
                  </a:lnTo>
                  <a:lnTo>
                    <a:pt x="124" y="1115"/>
                  </a:lnTo>
                  <a:lnTo>
                    <a:pt x="60" y="1050"/>
                  </a:lnTo>
                  <a:lnTo>
                    <a:pt x="0" y="980"/>
                  </a:lnTo>
                  <a:lnTo>
                    <a:pt x="7" y="921"/>
                  </a:lnTo>
                  <a:lnTo>
                    <a:pt x="17" y="864"/>
                  </a:lnTo>
                  <a:lnTo>
                    <a:pt x="29" y="809"/>
                  </a:lnTo>
                  <a:lnTo>
                    <a:pt x="44" y="757"/>
                  </a:lnTo>
                  <a:lnTo>
                    <a:pt x="61" y="706"/>
                  </a:lnTo>
                  <a:lnTo>
                    <a:pt x="85" y="648"/>
                  </a:lnTo>
                  <a:lnTo>
                    <a:pt x="112" y="593"/>
                  </a:lnTo>
                  <a:lnTo>
                    <a:pt x="140" y="541"/>
                  </a:lnTo>
                  <a:lnTo>
                    <a:pt x="171" y="494"/>
                  </a:lnTo>
                  <a:lnTo>
                    <a:pt x="202" y="449"/>
                  </a:lnTo>
                  <a:lnTo>
                    <a:pt x="235" y="408"/>
                  </a:lnTo>
                  <a:lnTo>
                    <a:pt x="269" y="369"/>
                  </a:lnTo>
                  <a:lnTo>
                    <a:pt x="302" y="334"/>
                  </a:lnTo>
                  <a:lnTo>
                    <a:pt x="336" y="302"/>
                  </a:lnTo>
                  <a:lnTo>
                    <a:pt x="369" y="273"/>
                  </a:lnTo>
                  <a:lnTo>
                    <a:pt x="400" y="247"/>
                  </a:lnTo>
                  <a:lnTo>
                    <a:pt x="430" y="223"/>
                  </a:lnTo>
                  <a:lnTo>
                    <a:pt x="458" y="203"/>
                  </a:lnTo>
                  <a:lnTo>
                    <a:pt x="485" y="186"/>
                  </a:lnTo>
                  <a:lnTo>
                    <a:pt x="508" y="171"/>
                  </a:lnTo>
                  <a:lnTo>
                    <a:pt x="528" y="160"/>
                  </a:lnTo>
                  <a:lnTo>
                    <a:pt x="544" y="150"/>
                  </a:lnTo>
                  <a:lnTo>
                    <a:pt x="556" y="143"/>
                  </a:lnTo>
                  <a:lnTo>
                    <a:pt x="565" y="140"/>
                  </a:lnTo>
                  <a:lnTo>
                    <a:pt x="568" y="138"/>
                  </a:lnTo>
                  <a:lnTo>
                    <a:pt x="572" y="136"/>
                  </a:lnTo>
                  <a:lnTo>
                    <a:pt x="9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sp>
        <p:nvSpPr>
          <p:cNvPr id="26" name="Freeform 175">
            <a:extLst>
              <a:ext uri="{FF2B5EF4-FFF2-40B4-BE49-F238E27FC236}">
                <a16:creationId xmlns:a16="http://schemas.microsoft.com/office/drawing/2014/main" id="{8A0280E8-BB48-40B9-84A5-D33CAB1520AC}"/>
              </a:ext>
            </a:extLst>
          </p:cNvPr>
          <p:cNvSpPr>
            <a:spLocks noEditPoints="1"/>
          </p:cNvSpPr>
          <p:nvPr/>
        </p:nvSpPr>
        <p:spPr bwMode="auto">
          <a:xfrm>
            <a:off x="606080" y="4124989"/>
            <a:ext cx="466995" cy="562959"/>
          </a:xfrm>
          <a:custGeom>
            <a:avLst/>
            <a:gdLst>
              <a:gd name="T0" fmla="*/ 1327 w 2732"/>
              <a:gd name="T1" fmla="*/ 2269 h 3129"/>
              <a:gd name="T2" fmla="*/ 1399 w 2732"/>
              <a:gd name="T3" fmla="*/ 2281 h 3129"/>
              <a:gd name="T4" fmla="*/ 1366 w 2732"/>
              <a:gd name="T5" fmla="*/ 2216 h 3129"/>
              <a:gd name="T6" fmla="*/ 1327 w 2732"/>
              <a:gd name="T7" fmla="*/ 2046 h 3129"/>
              <a:gd name="T8" fmla="*/ 1399 w 2732"/>
              <a:gd name="T9" fmla="*/ 2058 h 3129"/>
              <a:gd name="T10" fmla="*/ 1366 w 2732"/>
              <a:gd name="T11" fmla="*/ 1992 h 3129"/>
              <a:gd name="T12" fmla="*/ 531 w 2732"/>
              <a:gd name="T13" fmla="*/ 1836 h 3129"/>
              <a:gd name="T14" fmla="*/ 314 w 2732"/>
              <a:gd name="T15" fmla="*/ 2036 h 3129"/>
              <a:gd name="T16" fmla="*/ 204 w 2732"/>
              <a:gd name="T17" fmla="*/ 2407 h 3129"/>
              <a:gd name="T18" fmla="*/ 420 w 2732"/>
              <a:gd name="T19" fmla="*/ 2396 h 3129"/>
              <a:gd name="T20" fmla="*/ 548 w 2732"/>
              <a:gd name="T21" fmla="*/ 2386 h 3129"/>
              <a:gd name="T22" fmla="*/ 718 w 2732"/>
              <a:gd name="T23" fmla="*/ 2782 h 3129"/>
              <a:gd name="T24" fmla="*/ 1366 w 2732"/>
              <a:gd name="T25" fmla="*/ 2920 h 3129"/>
              <a:gd name="T26" fmla="*/ 2014 w 2732"/>
              <a:gd name="T27" fmla="*/ 2782 h 3129"/>
              <a:gd name="T28" fmla="*/ 2184 w 2732"/>
              <a:gd name="T29" fmla="*/ 2382 h 3129"/>
              <a:gd name="T30" fmla="*/ 2311 w 2732"/>
              <a:gd name="T31" fmla="*/ 2393 h 3129"/>
              <a:gd name="T32" fmla="*/ 2528 w 2732"/>
              <a:gd name="T33" fmla="*/ 2406 h 3129"/>
              <a:gd name="T34" fmla="*/ 2419 w 2732"/>
              <a:gd name="T35" fmla="*/ 2037 h 3129"/>
              <a:gd name="T36" fmla="*/ 2202 w 2732"/>
              <a:gd name="T37" fmla="*/ 1837 h 3129"/>
              <a:gd name="T38" fmla="*/ 1923 w 2732"/>
              <a:gd name="T39" fmla="*/ 2186 h 3129"/>
              <a:gd name="T40" fmla="*/ 808 w 2732"/>
              <a:gd name="T41" fmla="*/ 2186 h 3129"/>
              <a:gd name="T42" fmla="*/ 1364 w 2732"/>
              <a:gd name="T43" fmla="*/ 1641 h 3129"/>
              <a:gd name="T44" fmla="*/ 1285 w 2732"/>
              <a:gd name="T45" fmla="*/ 1684 h 3129"/>
              <a:gd name="T46" fmla="*/ 1556 w 2732"/>
              <a:gd name="T47" fmla="*/ 1593 h 3129"/>
              <a:gd name="T48" fmla="*/ 1590 w 2732"/>
              <a:gd name="T49" fmla="*/ 1734 h 3129"/>
              <a:gd name="T50" fmla="*/ 951 w 2732"/>
              <a:gd name="T51" fmla="*/ 1929 h 3129"/>
              <a:gd name="T52" fmla="*/ 993 w 2732"/>
              <a:gd name="T53" fmla="*/ 1566 h 3129"/>
              <a:gd name="T54" fmla="*/ 1344 w 2732"/>
              <a:gd name="T55" fmla="*/ 818 h 3129"/>
              <a:gd name="T56" fmla="*/ 1040 w 2732"/>
              <a:gd name="T57" fmla="*/ 974 h 3129"/>
              <a:gd name="T58" fmla="*/ 985 w 2732"/>
              <a:gd name="T59" fmla="*/ 1128 h 3129"/>
              <a:gd name="T60" fmla="*/ 1153 w 2732"/>
              <a:gd name="T61" fmla="*/ 1412 h 3129"/>
              <a:gd name="T62" fmla="*/ 1406 w 2732"/>
              <a:gd name="T63" fmla="*/ 1503 h 3129"/>
              <a:gd name="T64" fmla="*/ 1646 w 2732"/>
              <a:gd name="T65" fmla="*/ 1333 h 3129"/>
              <a:gd name="T66" fmla="*/ 1785 w 2732"/>
              <a:gd name="T67" fmla="*/ 986 h 3129"/>
              <a:gd name="T68" fmla="*/ 1806 w 2732"/>
              <a:gd name="T69" fmla="*/ 853 h 3129"/>
              <a:gd name="T70" fmla="*/ 1633 w 2732"/>
              <a:gd name="T71" fmla="*/ 692 h 3129"/>
              <a:gd name="T72" fmla="*/ 1598 w 2732"/>
              <a:gd name="T73" fmla="*/ 35 h 3129"/>
              <a:gd name="T74" fmla="*/ 1903 w 2732"/>
              <a:gd name="T75" fmla="*/ 270 h 3129"/>
              <a:gd name="T76" fmla="*/ 2053 w 2732"/>
              <a:gd name="T77" fmla="*/ 587 h 3129"/>
              <a:gd name="T78" fmla="*/ 2093 w 2732"/>
              <a:gd name="T79" fmla="*/ 818 h 3129"/>
              <a:gd name="T80" fmla="*/ 2111 w 2732"/>
              <a:gd name="T81" fmla="*/ 1268 h 3129"/>
              <a:gd name="T82" fmla="*/ 2182 w 2732"/>
              <a:gd name="T83" fmla="*/ 1679 h 3129"/>
              <a:gd name="T84" fmla="*/ 2348 w 2732"/>
              <a:gd name="T85" fmla="*/ 1791 h 3129"/>
              <a:gd name="T86" fmla="*/ 2585 w 2732"/>
              <a:gd name="T87" fmla="*/ 2059 h 3129"/>
              <a:gd name="T88" fmla="*/ 2724 w 2732"/>
              <a:gd name="T89" fmla="*/ 2436 h 3129"/>
              <a:gd name="T90" fmla="*/ 2388 w 2732"/>
              <a:gd name="T91" fmla="*/ 2809 h 3129"/>
              <a:gd name="T92" fmla="*/ 1761 w 2732"/>
              <a:gd name="T93" fmla="*/ 3086 h 3129"/>
              <a:gd name="T94" fmla="*/ 1364 w 2732"/>
              <a:gd name="T95" fmla="*/ 3129 h 3129"/>
              <a:gd name="T96" fmla="*/ 682 w 2732"/>
              <a:gd name="T97" fmla="*/ 2994 h 3129"/>
              <a:gd name="T98" fmla="*/ 122 w 2732"/>
              <a:gd name="T99" fmla="*/ 2625 h 3129"/>
              <a:gd name="T100" fmla="*/ 63 w 2732"/>
              <a:gd name="T101" fmla="*/ 2227 h 3129"/>
              <a:gd name="T102" fmla="*/ 282 w 2732"/>
              <a:gd name="T103" fmla="*/ 1885 h 3129"/>
              <a:gd name="T104" fmla="*/ 498 w 2732"/>
              <a:gd name="T105" fmla="*/ 1709 h 3129"/>
              <a:gd name="T106" fmla="*/ 618 w 2732"/>
              <a:gd name="T107" fmla="*/ 1652 h 3129"/>
              <a:gd name="T108" fmla="*/ 615 w 2732"/>
              <a:gd name="T109" fmla="*/ 1034 h 3129"/>
              <a:gd name="T110" fmla="*/ 637 w 2732"/>
              <a:gd name="T111" fmla="*/ 755 h 3129"/>
              <a:gd name="T112" fmla="*/ 681 w 2732"/>
              <a:gd name="T113" fmla="*/ 549 h 3129"/>
              <a:gd name="T114" fmla="*/ 801 w 2732"/>
              <a:gd name="T115" fmla="*/ 293 h 3129"/>
              <a:gd name="T116" fmla="*/ 1040 w 2732"/>
              <a:gd name="T117" fmla="*/ 78 h 3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732" h="3129">
                <a:moveTo>
                  <a:pt x="1366" y="2216"/>
                </a:moveTo>
                <a:lnTo>
                  <a:pt x="1353" y="2218"/>
                </a:lnTo>
                <a:lnTo>
                  <a:pt x="1342" y="2224"/>
                </a:lnTo>
                <a:lnTo>
                  <a:pt x="1333" y="2233"/>
                </a:lnTo>
                <a:lnTo>
                  <a:pt x="1327" y="2243"/>
                </a:lnTo>
                <a:lnTo>
                  <a:pt x="1325" y="2257"/>
                </a:lnTo>
                <a:lnTo>
                  <a:pt x="1327" y="2269"/>
                </a:lnTo>
                <a:lnTo>
                  <a:pt x="1333" y="2281"/>
                </a:lnTo>
                <a:lnTo>
                  <a:pt x="1342" y="2289"/>
                </a:lnTo>
                <a:lnTo>
                  <a:pt x="1353" y="2295"/>
                </a:lnTo>
                <a:lnTo>
                  <a:pt x="1366" y="2297"/>
                </a:lnTo>
                <a:lnTo>
                  <a:pt x="1379" y="2295"/>
                </a:lnTo>
                <a:lnTo>
                  <a:pt x="1391" y="2289"/>
                </a:lnTo>
                <a:lnTo>
                  <a:pt x="1399" y="2281"/>
                </a:lnTo>
                <a:lnTo>
                  <a:pt x="1405" y="2269"/>
                </a:lnTo>
                <a:lnTo>
                  <a:pt x="1407" y="2257"/>
                </a:lnTo>
                <a:lnTo>
                  <a:pt x="1405" y="2243"/>
                </a:lnTo>
                <a:lnTo>
                  <a:pt x="1399" y="2233"/>
                </a:lnTo>
                <a:lnTo>
                  <a:pt x="1391" y="2224"/>
                </a:lnTo>
                <a:lnTo>
                  <a:pt x="1379" y="2218"/>
                </a:lnTo>
                <a:lnTo>
                  <a:pt x="1366" y="2216"/>
                </a:lnTo>
                <a:close/>
                <a:moveTo>
                  <a:pt x="1366" y="1992"/>
                </a:moveTo>
                <a:lnTo>
                  <a:pt x="1353" y="1994"/>
                </a:lnTo>
                <a:lnTo>
                  <a:pt x="1342" y="2001"/>
                </a:lnTo>
                <a:lnTo>
                  <a:pt x="1333" y="2009"/>
                </a:lnTo>
                <a:lnTo>
                  <a:pt x="1327" y="2020"/>
                </a:lnTo>
                <a:lnTo>
                  <a:pt x="1325" y="2033"/>
                </a:lnTo>
                <a:lnTo>
                  <a:pt x="1327" y="2046"/>
                </a:lnTo>
                <a:lnTo>
                  <a:pt x="1333" y="2058"/>
                </a:lnTo>
                <a:lnTo>
                  <a:pt x="1342" y="2066"/>
                </a:lnTo>
                <a:lnTo>
                  <a:pt x="1353" y="2072"/>
                </a:lnTo>
                <a:lnTo>
                  <a:pt x="1366" y="2074"/>
                </a:lnTo>
                <a:lnTo>
                  <a:pt x="1379" y="2072"/>
                </a:lnTo>
                <a:lnTo>
                  <a:pt x="1391" y="2066"/>
                </a:lnTo>
                <a:lnTo>
                  <a:pt x="1399" y="2058"/>
                </a:lnTo>
                <a:lnTo>
                  <a:pt x="1405" y="2046"/>
                </a:lnTo>
                <a:lnTo>
                  <a:pt x="1407" y="2033"/>
                </a:lnTo>
                <a:lnTo>
                  <a:pt x="1405" y="2020"/>
                </a:lnTo>
                <a:lnTo>
                  <a:pt x="1399" y="2009"/>
                </a:lnTo>
                <a:lnTo>
                  <a:pt x="1391" y="2001"/>
                </a:lnTo>
                <a:lnTo>
                  <a:pt x="1379" y="1994"/>
                </a:lnTo>
                <a:lnTo>
                  <a:pt x="1366" y="1992"/>
                </a:lnTo>
                <a:close/>
                <a:moveTo>
                  <a:pt x="838" y="1707"/>
                </a:moveTo>
                <a:lnTo>
                  <a:pt x="614" y="1788"/>
                </a:lnTo>
                <a:lnTo>
                  <a:pt x="607" y="1792"/>
                </a:lnTo>
                <a:lnTo>
                  <a:pt x="594" y="1798"/>
                </a:lnTo>
                <a:lnTo>
                  <a:pt x="576" y="1808"/>
                </a:lnTo>
                <a:lnTo>
                  <a:pt x="555" y="1820"/>
                </a:lnTo>
                <a:lnTo>
                  <a:pt x="531" y="1836"/>
                </a:lnTo>
                <a:lnTo>
                  <a:pt x="505" y="1854"/>
                </a:lnTo>
                <a:lnTo>
                  <a:pt x="475" y="1876"/>
                </a:lnTo>
                <a:lnTo>
                  <a:pt x="445" y="1901"/>
                </a:lnTo>
                <a:lnTo>
                  <a:pt x="413" y="1930"/>
                </a:lnTo>
                <a:lnTo>
                  <a:pt x="379" y="1962"/>
                </a:lnTo>
                <a:lnTo>
                  <a:pt x="347" y="1997"/>
                </a:lnTo>
                <a:lnTo>
                  <a:pt x="314" y="2036"/>
                </a:lnTo>
                <a:lnTo>
                  <a:pt x="282" y="2078"/>
                </a:lnTo>
                <a:lnTo>
                  <a:pt x="253" y="2125"/>
                </a:lnTo>
                <a:lnTo>
                  <a:pt x="224" y="2176"/>
                </a:lnTo>
                <a:lnTo>
                  <a:pt x="198" y="2230"/>
                </a:lnTo>
                <a:lnTo>
                  <a:pt x="175" y="2288"/>
                </a:lnTo>
                <a:lnTo>
                  <a:pt x="156" y="2350"/>
                </a:lnTo>
                <a:lnTo>
                  <a:pt x="204" y="2407"/>
                </a:lnTo>
                <a:lnTo>
                  <a:pt x="255" y="2461"/>
                </a:lnTo>
                <a:lnTo>
                  <a:pt x="310" y="2512"/>
                </a:lnTo>
                <a:lnTo>
                  <a:pt x="366" y="2562"/>
                </a:lnTo>
                <a:lnTo>
                  <a:pt x="425" y="2607"/>
                </a:lnTo>
                <a:lnTo>
                  <a:pt x="422" y="2541"/>
                </a:lnTo>
                <a:lnTo>
                  <a:pt x="421" y="2470"/>
                </a:lnTo>
                <a:lnTo>
                  <a:pt x="420" y="2396"/>
                </a:lnTo>
                <a:lnTo>
                  <a:pt x="421" y="2320"/>
                </a:lnTo>
                <a:lnTo>
                  <a:pt x="423" y="2244"/>
                </a:lnTo>
                <a:lnTo>
                  <a:pt x="428" y="2169"/>
                </a:lnTo>
                <a:lnTo>
                  <a:pt x="555" y="2177"/>
                </a:lnTo>
                <a:lnTo>
                  <a:pt x="551" y="2246"/>
                </a:lnTo>
                <a:lnTo>
                  <a:pt x="549" y="2316"/>
                </a:lnTo>
                <a:lnTo>
                  <a:pt x="548" y="2386"/>
                </a:lnTo>
                <a:lnTo>
                  <a:pt x="549" y="2456"/>
                </a:lnTo>
                <a:lnTo>
                  <a:pt x="550" y="2522"/>
                </a:lnTo>
                <a:lnTo>
                  <a:pt x="551" y="2586"/>
                </a:lnTo>
                <a:lnTo>
                  <a:pt x="553" y="2644"/>
                </a:lnTo>
                <a:lnTo>
                  <a:pt x="556" y="2696"/>
                </a:lnTo>
                <a:lnTo>
                  <a:pt x="636" y="2741"/>
                </a:lnTo>
                <a:lnTo>
                  <a:pt x="718" y="2782"/>
                </a:lnTo>
                <a:lnTo>
                  <a:pt x="805" y="2817"/>
                </a:lnTo>
                <a:lnTo>
                  <a:pt x="893" y="2848"/>
                </a:lnTo>
                <a:lnTo>
                  <a:pt x="984" y="2873"/>
                </a:lnTo>
                <a:lnTo>
                  <a:pt x="1077" y="2894"/>
                </a:lnTo>
                <a:lnTo>
                  <a:pt x="1171" y="2908"/>
                </a:lnTo>
                <a:lnTo>
                  <a:pt x="1268" y="2916"/>
                </a:lnTo>
                <a:lnTo>
                  <a:pt x="1366" y="2920"/>
                </a:lnTo>
                <a:lnTo>
                  <a:pt x="1464" y="2916"/>
                </a:lnTo>
                <a:lnTo>
                  <a:pt x="1561" y="2908"/>
                </a:lnTo>
                <a:lnTo>
                  <a:pt x="1656" y="2894"/>
                </a:lnTo>
                <a:lnTo>
                  <a:pt x="1749" y="2873"/>
                </a:lnTo>
                <a:lnTo>
                  <a:pt x="1840" y="2848"/>
                </a:lnTo>
                <a:lnTo>
                  <a:pt x="1929" y="2817"/>
                </a:lnTo>
                <a:lnTo>
                  <a:pt x="2014" y="2782"/>
                </a:lnTo>
                <a:lnTo>
                  <a:pt x="2098" y="2740"/>
                </a:lnTo>
                <a:lnTo>
                  <a:pt x="2178" y="2696"/>
                </a:lnTo>
                <a:lnTo>
                  <a:pt x="2180" y="2643"/>
                </a:lnTo>
                <a:lnTo>
                  <a:pt x="2182" y="2584"/>
                </a:lnTo>
                <a:lnTo>
                  <a:pt x="2183" y="2519"/>
                </a:lnTo>
                <a:lnTo>
                  <a:pt x="2184" y="2452"/>
                </a:lnTo>
                <a:lnTo>
                  <a:pt x="2184" y="2382"/>
                </a:lnTo>
                <a:lnTo>
                  <a:pt x="2183" y="2312"/>
                </a:lnTo>
                <a:lnTo>
                  <a:pt x="2180" y="2242"/>
                </a:lnTo>
                <a:lnTo>
                  <a:pt x="2176" y="2173"/>
                </a:lnTo>
                <a:lnTo>
                  <a:pt x="2303" y="2164"/>
                </a:lnTo>
                <a:lnTo>
                  <a:pt x="2307" y="2239"/>
                </a:lnTo>
                <a:lnTo>
                  <a:pt x="2310" y="2316"/>
                </a:lnTo>
                <a:lnTo>
                  <a:pt x="2311" y="2393"/>
                </a:lnTo>
                <a:lnTo>
                  <a:pt x="2311" y="2467"/>
                </a:lnTo>
                <a:lnTo>
                  <a:pt x="2310" y="2540"/>
                </a:lnTo>
                <a:lnTo>
                  <a:pt x="2308" y="2607"/>
                </a:lnTo>
                <a:lnTo>
                  <a:pt x="2367" y="2561"/>
                </a:lnTo>
                <a:lnTo>
                  <a:pt x="2423" y="2512"/>
                </a:lnTo>
                <a:lnTo>
                  <a:pt x="2477" y="2461"/>
                </a:lnTo>
                <a:lnTo>
                  <a:pt x="2528" y="2406"/>
                </a:lnTo>
                <a:lnTo>
                  <a:pt x="2577" y="2350"/>
                </a:lnTo>
                <a:lnTo>
                  <a:pt x="2557" y="2288"/>
                </a:lnTo>
                <a:lnTo>
                  <a:pt x="2535" y="2230"/>
                </a:lnTo>
                <a:lnTo>
                  <a:pt x="2508" y="2176"/>
                </a:lnTo>
                <a:lnTo>
                  <a:pt x="2480" y="2125"/>
                </a:lnTo>
                <a:lnTo>
                  <a:pt x="2450" y="2079"/>
                </a:lnTo>
                <a:lnTo>
                  <a:pt x="2419" y="2037"/>
                </a:lnTo>
                <a:lnTo>
                  <a:pt x="2386" y="1997"/>
                </a:lnTo>
                <a:lnTo>
                  <a:pt x="2354" y="1962"/>
                </a:lnTo>
                <a:lnTo>
                  <a:pt x="2321" y="1930"/>
                </a:lnTo>
                <a:lnTo>
                  <a:pt x="2288" y="1902"/>
                </a:lnTo>
                <a:lnTo>
                  <a:pt x="2258" y="1877"/>
                </a:lnTo>
                <a:lnTo>
                  <a:pt x="2228" y="1855"/>
                </a:lnTo>
                <a:lnTo>
                  <a:pt x="2202" y="1837"/>
                </a:lnTo>
                <a:lnTo>
                  <a:pt x="2178" y="1821"/>
                </a:lnTo>
                <a:lnTo>
                  <a:pt x="2157" y="1809"/>
                </a:lnTo>
                <a:lnTo>
                  <a:pt x="2140" y="1798"/>
                </a:lnTo>
                <a:lnTo>
                  <a:pt x="2126" y="1792"/>
                </a:lnTo>
                <a:lnTo>
                  <a:pt x="2119" y="1788"/>
                </a:lnTo>
                <a:lnTo>
                  <a:pt x="1893" y="1707"/>
                </a:lnTo>
                <a:lnTo>
                  <a:pt x="1923" y="2186"/>
                </a:lnTo>
                <a:lnTo>
                  <a:pt x="1462" y="1856"/>
                </a:lnTo>
                <a:lnTo>
                  <a:pt x="1445" y="1856"/>
                </a:lnTo>
                <a:lnTo>
                  <a:pt x="1445" y="2445"/>
                </a:lnTo>
                <a:lnTo>
                  <a:pt x="1286" y="2445"/>
                </a:lnTo>
                <a:lnTo>
                  <a:pt x="1286" y="1856"/>
                </a:lnTo>
                <a:lnTo>
                  <a:pt x="1269" y="1856"/>
                </a:lnTo>
                <a:lnTo>
                  <a:pt x="808" y="2186"/>
                </a:lnTo>
                <a:lnTo>
                  <a:pt x="838" y="1707"/>
                </a:lnTo>
                <a:close/>
                <a:moveTo>
                  <a:pt x="1556" y="1593"/>
                </a:moveTo>
                <a:lnTo>
                  <a:pt x="1520" y="1610"/>
                </a:lnTo>
                <a:lnTo>
                  <a:pt x="1483" y="1623"/>
                </a:lnTo>
                <a:lnTo>
                  <a:pt x="1444" y="1632"/>
                </a:lnTo>
                <a:lnTo>
                  <a:pt x="1405" y="1639"/>
                </a:lnTo>
                <a:lnTo>
                  <a:pt x="1364" y="1641"/>
                </a:lnTo>
                <a:lnTo>
                  <a:pt x="1316" y="1639"/>
                </a:lnTo>
                <a:lnTo>
                  <a:pt x="1271" y="1630"/>
                </a:lnTo>
                <a:lnTo>
                  <a:pt x="1226" y="1617"/>
                </a:lnTo>
                <a:lnTo>
                  <a:pt x="1184" y="1599"/>
                </a:lnTo>
                <a:lnTo>
                  <a:pt x="1215" y="1629"/>
                </a:lnTo>
                <a:lnTo>
                  <a:pt x="1248" y="1658"/>
                </a:lnTo>
                <a:lnTo>
                  <a:pt x="1285" y="1684"/>
                </a:lnTo>
                <a:lnTo>
                  <a:pt x="1324" y="1708"/>
                </a:lnTo>
                <a:lnTo>
                  <a:pt x="1366" y="1728"/>
                </a:lnTo>
                <a:lnTo>
                  <a:pt x="1411" y="1707"/>
                </a:lnTo>
                <a:lnTo>
                  <a:pt x="1452" y="1682"/>
                </a:lnTo>
                <a:lnTo>
                  <a:pt x="1490" y="1654"/>
                </a:lnTo>
                <a:lnTo>
                  <a:pt x="1524" y="1624"/>
                </a:lnTo>
                <a:lnTo>
                  <a:pt x="1556" y="1593"/>
                </a:lnTo>
                <a:close/>
                <a:moveTo>
                  <a:pt x="1753" y="1544"/>
                </a:moveTo>
                <a:lnTo>
                  <a:pt x="1734" y="1572"/>
                </a:lnTo>
                <a:lnTo>
                  <a:pt x="1712" y="1603"/>
                </a:lnTo>
                <a:lnTo>
                  <a:pt x="1687" y="1635"/>
                </a:lnTo>
                <a:lnTo>
                  <a:pt x="1657" y="1669"/>
                </a:lnTo>
                <a:lnTo>
                  <a:pt x="1626" y="1702"/>
                </a:lnTo>
                <a:lnTo>
                  <a:pt x="1590" y="1734"/>
                </a:lnTo>
                <a:lnTo>
                  <a:pt x="1551" y="1766"/>
                </a:lnTo>
                <a:lnTo>
                  <a:pt x="1779" y="1929"/>
                </a:lnTo>
                <a:lnTo>
                  <a:pt x="1756" y="1548"/>
                </a:lnTo>
                <a:lnTo>
                  <a:pt x="1755" y="1546"/>
                </a:lnTo>
                <a:lnTo>
                  <a:pt x="1753" y="1544"/>
                </a:lnTo>
                <a:close/>
                <a:moveTo>
                  <a:pt x="974" y="1537"/>
                </a:moveTo>
                <a:lnTo>
                  <a:pt x="951" y="1929"/>
                </a:lnTo>
                <a:lnTo>
                  <a:pt x="1181" y="1765"/>
                </a:lnTo>
                <a:lnTo>
                  <a:pt x="1141" y="1733"/>
                </a:lnTo>
                <a:lnTo>
                  <a:pt x="1104" y="1699"/>
                </a:lnTo>
                <a:lnTo>
                  <a:pt x="1071" y="1664"/>
                </a:lnTo>
                <a:lnTo>
                  <a:pt x="1042" y="1630"/>
                </a:lnTo>
                <a:lnTo>
                  <a:pt x="1017" y="1597"/>
                </a:lnTo>
                <a:lnTo>
                  <a:pt x="993" y="1566"/>
                </a:lnTo>
                <a:lnTo>
                  <a:pt x="974" y="1537"/>
                </a:lnTo>
                <a:close/>
                <a:moveTo>
                  <a:pt x="1588" y="626"/>
                </a:moveTo>
                <a:lnTo>
                  <a:pt x="1548" y="664"/>
                </a:lnTo>
                <a:lnTo>
                  <a:pt x="1504" y="703"/>
                </a:lnTo>
                <a:lnTo>
                  <a:pt x="1456" y="741"/>
                </a:lnTo>
                <a:lnTo>
                  <a:pt x="1402" y="780"/>
                </a:lnTo>
                <a:lnTo>
                  <a:pt x="1344" y="818"/>
                </a:lnTo>
                <a:lnTo>
                  <a:pt x="1281" y="856"/>
                </a:lnTo>
                <a:lnTo>
                  <a:pt x="1213" y="894"/>
                </a:lnTo>
                <a:lnTo>
                  <a:pt x="1138" y="930"/>
                </a:lnTo>
                <a:lnTo>
                  <a:pt x="1059" y="964"/>
                </a:lnTo>
                <a:lnTo>
                  <a:pt x="1056" y="965"/>
                </a:lnTo>
                <a:lnTo>
                  <a:pt x="1049" y="968"/>
                </a:lnTo>
                <a:lnTo>
                  <a:pt x="1040" y="974"/>
                </a:lnTo>
                <a:lnTo>
                  <a:pt x="1026" y="980"/>
                </a:lnTo>
                <a:lnTo>
                  <a:pt x="1011" y="988"/>
                </a:lnTo>
                <a:lnTo>
                  <a:pt x="993" y="999"/>
                </a:lnTo>
                <a:lnTo>
                  <a:pt x="974" y="1011"/>
                </a:lnTo>
                <a:lnTo>
                  <a:pt x="954" y="1026"/>
                </a:lnTo>
                <a:lnTo>
                  <a:pt x="969" y="1077"/>
                </a:lnTo>
                <a:lnTo>
                  <a:pt x="985" y="1128"/>
                </a:lnTo>
                <a:lnTo>
                  <a:pt x="1003" y="1177"/>
                </a:lnTo>
                <a:lnTo>
                  <a:pt x="1023" y="1223"/>
                </a:lnTo>
                <a:lnTo>
                  <a:pt x="1045" y="1267"/>
                </a:lnTo>
                <a:lnTo>
                  <a:pt x="1069" y="1309"/>
                </a:lnTo>
                <a:lnTo>
                  <a:pt x="1096" y="1347"/>
                </a:lnTo>
                <a:lnTo>
                  <a:pt x="1123" y="1381"/>
                </a:lnTo>
                <a:lnTo>
                  <a:pt x="1153" y="1412"/>
                </a:lnTo>
                <a:lnTo>
                  <a:pt x="1184" y="1439"/>
                </a:lnTo>
                <a:lnTo>
                  <a:pt x="1217" y="1463"/>
                </a:lnTo>
                <a:lnTo>
                  <a:pt x="1252" y="1481"/>
                </a:lnTo>
                <a:lnTo>
                  <a:pt x="1288" y="1494"/>
                </a:lnTo>
                <a:lnTo>
                  <a:pt x="1326" y="1503"/>
                </a:lnTo>
                <a:lnTo>
                  <a:pt x="1365" y="1506"/>
                </a:lnTo>
                <a:lnTo>
                  <a:pt x="1406" y="1503"/>
                </a:lnTo>
                <a:lnTo>
                  <a:pt x="1446" y="1493"/>
                </a:lnTo>
                <a:lnTo>
                  <a:pt x="1484" y="1479"/>
                </a:lnTo>
                <a:lnTo>
                  <a:pt x="1520" y="1459"/>
                </a:lnTo>
                <a:lnTo>
                  <a:pt x="1555" y="1433"/>
                </a:lnTo>
                <a:lnTo>
                  <a:pt x="1587" y="1404"/>
                </a:lnTo>
                <a:lnTo>
                  <a:pt x="1617" y="1370"/>
                </a:lnTo>
                <a:lnTo>
                  <a:pt x="1646" y="1333"/>
                </a:lnTo>
                <a:lnTo>
                  <a:pt x="1672" y="1291"/>
                </a:lnTo>
                <a:lnTo>
                  <a:pt x="1696" y="1246"/>
                </a:lnTo>
                <a:lnTo>
                  <a:pt x="1719" y="1199"/>
                </a:lnTo>
                <a:lnTo>
                  <a:pt x="1739" y="1148"/>
                </a:lnTo>
                <a:lnTo>
                  <a:pt x="1756" y="1096"/>
                </a:lnTo>
                <a:lnTo>
                  <a:pt x="1772" y="1041"/>
                </a:lnTo>
                <a:lnTo>
                  <a:pt x="1785" y="986"/>
                </a:lnTo>
                <a:lnTo>
                  <a:pt x="1796" y="929"/>
                </a:lnTo>
                <a:lnTo>
                  <a:pt x="1804" y="871"/>
                </a:lnTo>
                <a:lnTo>
                  <a:pt x="1805" y="866"/>
                </a:lnTo>
                <a:lnTo>
                  <a:pt x="1805" y="862"/>
                </a:lnTo>
                <a:lnTo>
                  <a:pt x="1806" y="859"/>
                </a:lnTo>
                <a:lnTo>
                  <a:pt x="1806" y="856"/>
                </a:lnTo>
                <a:lnTo>
                  <a:pt x="1806" y="853"/>
                </a:lnTo>
                <a:lnTo>
                  <a:pt x="1810" y="801"/>
                </a:lnTo>
                <a:lnTo>
                  <a:pt x="1778" y="790"/>
                </a:lnTo>
                <a:lnTo>
                  <a:pt x="1747" y="777"/>
                </a:lnTo>
                <a:lnTo>
                  <a:pt x="1716" y="760"/>
                </a:lnTo>
                <a:lnTo>
                  <a:pt x="1687" y="740"/>
                </a:lnTo>
                <a:lnTo>
                  <a:pt x="1658" y="717"/>
                </a:lnTo>
                <a:lnTo>
                  <a:pt x="1633" y="692"/>
                </a:lnTo>
                <a:lnTo>
                  <a:pt x="1609" y="660"/>
                </a:lnTo>
                <a:lnTo>
                  <a:pt x="1588" y="626"/>
                </a:lnTo>
                <a:close/>
                <a:moveTo>
                  <a:pt x="1370" y="0"/>
                </a:moveTo>
                <a:lnTo>
                  <a:pt x="1431" y="1"/>
                </a:lnTo>
                <a:lnTo>
                  <a:pt x="1489" y="7"/>
                </a:lnTo>
                <a:lnTo>
                  <a:pt x="1544" y="18"/>
                </a:lnTo>
                <a:lnTo>
                  <a:pt x="1598" y="35"/>
                </a:lnTo>
                <a:lnTo>
                  <a:pt x="1650" y="57"/>
                </a:lnTo>
                <a:lnTo>
                  <a:pt x="1698" y="82"/>
                </a:lnTo>
                <a:lnTo>
                  <a:pt x="1745" y="112"/>
                </a:lnTo>
                <a:lnTo>
                  <a:pt x="1788" y="146"/>
                </a:lnTo>
                <a:lnTo>
                  <a:pt x="1829" y="183"/>
                </a:lnTo>
                <a:lnTo>
                  <a:pt x="1867" y="226"/>
                </a:lnTo>
                <a:lnTo>
                  <a:pt x="1903" y="270"/>
                </a:lnTo>
                <a:lnTo>
                  <a:pt x="1935" y="319"/>
                </a:lnTo>
                <a:lnTo>
                  <a:pt x="1966" y="371"/>
                </a:lnTo>
                <a:lnTo>
                  <a:pt x="1992" y="425"/>
                </a:lnTo>
                <a:lnTo>
                  <a:pt x="2016" y="483"/>
                </a:lnTo>
                <a:lnTo>
                  <a:pt x="2039" y="542"/>
                </a:lnTo>
                <a:lnTo>
                  <a:pt x="2046" y="563"/>
                </a:lnTo>
                <a:lnTo>
                  <a:pt x="2053" y="587"/>
                </a:lnTo>
                <a:lnTo>
                  <a:pt x="2061" y="615"/>
                </a:lnTo>
                <a:lnTo>
                  <a:pt x="2068" y="647"/>
                </a:lnTo>
                <a:lnTo>
                  <a:pt x="2075" y="685"/>
                </a:lnTo>
                <a:lnTo>
                  <a:pt x="2083" y="728"/>
                </a:lnTo>
                <a:lnTo>
                  <a:pt x="2089" y="772"/>
                </a:lnTo>
                <a:lnTo>
                  <a:pt x="2094" y="818"/>
                </a:lnTo>
                <a:lnTo>
                  <a:pt x="2093" y="818"/>
                </a:lnTo>
                <a:lnTo>
                  <a:pt x="2099" y="868"/>
                </a:lnTo>
                <a:lnTo>
                  <a:pt x="2103" y="922"/>
                </a:lnTo>
                <a:lnTo>
                  <a:pt x="2106" y="981"/>
                </a:lnTo>
                <a:lnTo>
                  <a:pt x="2108" y="1044"/>
                </a:lnTo>
                <a:lnTo>
                  <a:pt x="2110" y="1114"/>
                </a:lnTo>
                <a:lnTo>
                  <a:pt x="2111" y="1188"/>
                </a:lnTo>
                <a:lnTo>
                  <a:pt x="2111" y="1268"/>
                </a:lnTo>
                <a:lnTo>
                  <a:pt x="2110" y="1353"/>
                </a:lnTo>
                <a:lnTo>
                  <a:pt x="2107" y="1446"/>
                </a:lnTo>
                <a:lnTo>
                  <a:pt x="2104" y="1543"/>
                </a:lnTo>
                <a:lnTo>
                  <a:pt x="2100" y="1648"/>
                </a:lnTo>
                <a:lnTo>
                  <a:pt x="2169" y="1673"/>
                </a:lnTo>
                <a:lnTo>
                  <a:pt x="2173" y="1675"/>
                </a:lnTo>
                <a:lnTo>
                  <a:pt x="2182" y="1679"/>
                </a:lnTo>
                <a:lnTo>
                  <a:pt x="2196" y="1686"/>
                </a:lnTo>
                <a:lnTo>
                  <a:pt x="2212" y="1696"/>
                </a:lnTo>
                <a:lnTo>
                  <a:pt x="2235" y="1709"/>
                </a:lnTo>
                <a:lnTo>
                  <a:pt x="2259" y="1725"/>
                </a:lnTo>
                <a:lnTo>
                  <a:pt x="2286" y="1743"/>
                </a:lnTo>
                <a:lnTo>
                  <a:pt x="2317" y="1765"/>
                </a:lnTo>
                <a:lnTo>
                  <a:pt x="2348" y="1791"/>
                </a:lnTo>
                <a:lnTo>
                  <a:pt x="2381" y="1819"/>
                </a:lnTo>
                <a:lnTo>
                  <a:pt x="2416" y="1850"/>
                </a:lnTo>
                <a:lnTo>
                  <a:pt x="2450" y="1885"/>
                </a:lnTo>
                <a:lnTo>
                  <a:pt x="2485" y="1923"/>
                </a:lnTo>
                <a:lnTo>
                  <a:pt x="2519" y="1965"/>
                </a:lnTo>
                <a:lnTo>
                  <a:pt x="2553" y="2010"/>
                </a:lnTo>
                <a:lnTo>
                  <a:pt x="2585" y="2059"/>
                </a:lnTo>
                <a:lnTo>
                  <a:pt x="2616" y="2111"/>
                </a:lnTo>
                <a:lnTo>
                  <a:pt x="2643" y="2167"/>
                </a:lnTo>
                <a:lnTo>
                  <a:pt x="2670" y="2227"/>
                </a:lnTo>
                <a:lnTo>
                  <a:pt x="2686" y="2275"/>
                </a:lnTo>
                <a:lnTo>
                  <a:pt x="2701" y="2326"/>
                </a:lnTo>
                <a:lnTo>
                  <a:pt x="2715" y="2380"/>
                </a:lnTo>
                <a:lnTo>
                  <a:pt x="2724" y="2436"/>
                </a:lnTo>
                <a:lnTo>
                  <a:pt x="2732" y="2494"/>
                </a:lnTo>
                <a:lnTo>
                  <a:pt x="2673" y="2561"/>
                </a:lnTo>
                <a:lnTo>
                  <a:pt x="2611" y="2625"/>
                </a:lnTo>
                <a:lnTo>
                  <a:pt x="2564" y="2669"/>
                </a:lnTo>
                <a:lnTo>
                  <a:pt x="2516" y="2710"/>
                </a:lnTo>
                <a:lnTo>
                  <a:pt x="2466" y="2751"/>
                </a:lnTo>
                <a:lnTo>
                  <a:pt x="2388" y="2809"/>
                </a:lnTo>
                <a:lnTo>
                  <a:pt x="2307" y="2861"/>
                </a:lnTo>
                <a:lnTo>
                  <a:pt x="2223" y="2911"/>
                </a:lnTo>
                <a:lnTo>
                  <a:pt x="2135" y="2956"/>
                </a:lnTo>
                <a:lnTo>
                  <a:pt x="2046" y="2995"/>
                </a:lnTo>
                <a:lnTo>
                  <a:pt x="1953" y="3031"/>
                </a:lnTo>
                <a:lnTo>
                  <a:pt x="1858" y="3061"/>
                </a:lnTo>
                <a:lnTo>
                  <a:pt x="1761" y="3086"/>
                </a:lnTo>
                <a:lnTo>
                  <a:pt x="1662" y="3104"/>
                </a:lnTo>
                <a:lnTo>
                  <a:pt x="1561" y="3119"/>
                </a:lnTo>
                <a:lnTo>
                  <a:pt x="1459" y="3126"/>
                </a:lnTo>
                <a:lnTo>
                  <a:pt x="1457" y="3127"/>
                </a:lnTo>
                <a:lnTo>
                  <a:pt x="1455" y="3127"/>
                </a:lnTo>
                <a:lnTo>
                  <a:pt x="1368" y="3129"/>
                </a:lnTo>
                <a:lnTo>
                  <a:pt x="1364" y="3129"/>
                </a:lnTo>
                <a:lnTo>
                  <a:pt x="1262" y="3126"/>
                </a:lnTo>
                <a:lnTo>
                  <a:pt x="1160" y="3118"/>
                </a:lnTo>
                <a:lnTo>
                  <a:pt x="1061" y="3103"/>
                </a:lnTo>
                <a:lnTo>
                  <a:pt x="963" y="3083"/>
                </a:lnTo>
                <a:lnTo>
                  <a:pt x="867" y="3059"/>
                </a:lnTo>
                <a:lnTo>
                  <a:pt x="773" y="3028"/>
                </a:lnTo>
                <a:lnTo>
                  <a:pt x="682" y="2994"/>
                </a:lnTo>
                <a:lnTo>
                  <a:pt x="593" y="2954"/>
                </a:lnTo>
                <a:lnTo>
                  <a:pt x="507" y="2910"/>
                </a:lnTo>
                <a:lnTo>
                  <a:pt x="423" y="2861"/>
                </a:lnTo>
                <a:lnTo>
                  <a:pt x="343" y="2809"/>
                </a:lnTo>
                <a:lnTo>
                  <a:pt x="265" y="2752"/>
                </a:lnTo>
                <a:lnTo>
                  <a:pt x="193" y="2690"/>
                </a:lnTo>
                <a:lnTo>
                  <a:pt x="122" y="2625"/>
                </a:lnTo>
                <a:lnTo>
                  <a:pt x="59" y="2562"/>
                </a:lnTo>
                <a:lnTo>
                  <a:pt x="0" y="2494"/>
                </a:lnTo>
                <a:lnTo>
                  <a:pt x="8" y="2436"/>
                </a:lnTo>
                <a:lnTo>
                  <a:pt x="18" y="2380"/>
                </a:lnTo>
                <a:lnTo>
                  <a:pt x="32" y="2326"/>
                </a:lnTo>
                <a:lnTo>
                  <a:pt x="46" y="2275"/>
                </a:lnTo>
                <a:lnTo>
                  <a:pt x="63" y="2227"/>
                </a:lnTo>
                <a:lnTo>
                  <a:pt x="89" y="2167"/>
                </a:lnTo>
                <a:lnTo>
                  <a:pt x="117" y="2111"/>
                </a:lnTo>
                <a:lnTo>
                  <a:pt x="147" y="2059"/>
                </a:lnTo>
                <a:lnTo>
                  <a:pt x="179" y="2010"/>
                </a:lnTo>
                <a:lnTo>
                  <a:pt x="213" y="1965"/>
                </a:lnTo>
                <a:lnTo>
                  <a:pt x="248" y="1923"/>
                </a:lnTo>
                <a:lnTo>
                  <a:pt x="282" y="1885"/>
                </a:lnTo>
                <a:lnTo>
                  <a:pt x="317" y="1850"/>
                </a:lnTo>
                <a:lnTo>
                  <a:pt x="351" y="1819"/>
                </a:lnTo>
                <a:lnTo>
                  <a:pt x="384" y="1791"/>
                </a:lnTo>
                <a:lnTo>
                  <a:pt x="416" y="1765"/>
                </a:lnTo>
                <a:lnTo>
                  <a:pt x="447" y="1743"/>
                </a:lnTo>
                <a:lnTo>
                  <a:pt x="474" y="1725"/>
                </a:lnTo>
                <a:lnTo>
                  <a:pt x="498" y="1709"/>
                </a:lnTo>
                <a:lnTo>
                  <a:pt x="519" y="1696"/>
                </a:lnTo>
                <a:lnTo>
                  <a:pt x="537" y="1686"/>
                </a:lnTo>
                <a:lnTo>
                  <a:pt x="551" y="1679"/>
                </a:lnTo>
                <a:lnTo>
                  <a:pt x="559" y="1675"/>
                </a:lnTo>
                <a:lnTo>
                  <a:pt x="563" y="1673"/>
                </a:lnTo>
                <a:lnTo>
                  <a:pt x="568" y="1671"/>
                </a:lnTo>
                <a:lnTo>
                  <a:pt x="618" y="1652"/>
                </a:lnTo>
                <a:lnTo>
                  <a:pt x="614" y="1545"/>
                </a:lnTo>
                <a:lnTo>
                  <a:pt x="611" y="1445"/>
                </a:lnTo>
                <a:lnTo>
                  <a:pt x="610" y="1350"/>
                </a:lnTo>
                <a:lnTo>
                  <a:pt x="610" y="1263"/>
                </a:lnTo>
                <a:lnTo>
                  <a:pt x="610" y="1181"/>
                </a:lnTo>
                <a:lnTo>
                  <a:pt x="612" y="1104"/>
                </a:lnTo>
                <a:lnTo>
                  <a:pt x="615" y="1034"/>
                </a:lnTo>
                <a:lnTo>
                  <a:pt x="618" y="968"/>
                </a:lnTo>
                <a:lnTo>
                  <a:pt x="623" y="909"/>
                </a:lnTo>
                <a:lnTo>
                  <a:pt x="627" y="853"/>
                </a:lnTo>
                <a:lnTo>
                  <a:pt x="633" y="804"/>
                </a:lnTo>
                <a:lnTo>
                  <a:pt x="633" y="791"/>
                </a:lnTo>
                <a:lnTo>
                  <a:pt x="635" y="775"/>
                </a:lnTo>
                <a:lnTo>
                  <a:pt x="637" y="755"/>
                </a:lnTo>
                <a:lnTo>
                  <a:pt x="640" y="732"/>
                </a:lnTo>
                <a:lnTo>
                  <a:pt x="644" y="707"/>
                </a:lnTo>
                <a:lnTo>
                  <a:pt x="649" y="679"/>
                </a:lnTo>
                <a:lnTo>
                  <a:pt x="654" y="649"/>
                </a:lnTo>
                <a:lnTo>
                  <a:pt x="662" y="618"/>
                </a:lnTo>
                <a:lnTo>
                  <a:pt x="670" y="585"/>
                </a:lnTo>
                <a:lnTo>
                  <a:pt x="681" y="549"/>
                </a:lnTo>
                <a:lnTo>
                  <a:pt x="692" y="514"/>
                </a:lnTo>
                <a:lnTo>
                  <a:pt x="705" y="478"/>
                </a:lnTo>
                <a:lnTo>
                  <a:pt x="721" y="441"/>
                </a:lnTo>
                <a:lnTo>
                  <a:pt x="737" y="403"/>
                </a:lnTo>
                <a:lnTo>
                  <a:pt x="756" y="367"/>
                </a:lnTo>
                <a:lnTo>
                  <a:pt x="777" y="330"/>
                </a:lnTo>
                <a:lnTo>
                  <a:pt x="801" y="293"/>
                </a:lnTo>
                <a:lnTo>
                  <a:pt x="827" y="258"/>
                </a:lnTo>
                <a:lnTo>
                  <a:pt x="855" y="224"/>
                </a:lnTo>
                <a:lnTo>
                  <a:pt x="887" y="191"/>
                </a:lnTo>
                <a:lnTo>
                  <a:pt x="921" y="159"/>
                </a:lnTo>
                <a:lnTo>
                  <a:pt x="958" y="130"/>
                </a:lnTo>
                <a:lnTo>
                  <a:pt x="998" y="103"/>
                </a:lnTo>
                <a:lnTo>
                  <a:pt x="1040" y="78"/>
                </a:lnTo>
                <a:lnTo>
                  <a:pt x="1086" y="57"/>
                </a:lnTo>
                <a:lnTo>
                  <a:pt x="1136" y="38"/>
                </a:lnTo>
                <a:lnTo>
                  <a:pt x="1188" y="22"/>
                </a:lnTo>
                <a:lnTo>
                  <a:pt x="1245" y="11"/>
                </a:lnTo>
                <a:lnTo>
                  <a:pt x="1305" y="3"/>
                </a:lnTo>
                <a:lnTo>
                  <a:pt x="137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04DA39A-9416-4812-87A7-B5D928DA3041}"/>
              </a:ext>
            </a:extLst>
          </p:cNvPr>
          <p:cNvGrpSpPr/>
          <p:nvPr/>
        </p:nvGrpSpPr>
        <p:grpSpPr>
          <a:xfrm>
            <a:off x="10933823" y="4088852"/>
            <a:ext cx="518078" cy="589265"/>
            <a:chOff x="6135688" y="2965450"/>
            <a:chExt cx="623888" cy="709613"/>
          </a:xfrm>
          <a:solidFill>
            <a:schemeClr val="bg1"/>
          </a:solidFill>
        </p:grpSpPr>
        <p:sp>
          <p:nvSpPr>
            <p:cNvPr id="28" name="Freeform 11">
              <a:extLst>
                <a:ext uri="{FF2B5EF4-FFF2-40B4-BE49-F238E27FC236}">
                  <a16:creationId xmlns:a16="http://schemas.microsoft.com/office/drawing/2014/main" id="{8C2E96E4-C100-421B-9430-0DD5369A34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02376" y="2965450"/>
              <a:ext cx="290513" cy="363537"/>
            </a:xfrm>
            <a:custGeom>
              <a:avLst/>
              <a:gdLst>
                <a:gd name="T0" fmla="*/ 926 w 1278"/>
                <a:gd name="T1" fmla="*/ 427 h 1604"/>
                <a:gd name="T2" fmla="*/ 912 w 1278"/>
                <a:gd name="T3" fmla="*/ 509 h 1604"/>
                <a:gd name="T4" fmla="*/ 892 w 1278"/>
                <a:gd name="T5" fmla="*/ 576 h 1604"/>
                <a:gd name="T6" fmla="*/ 834 w 1278"/>
                <a:gd name="T7" fmla="*/ 516 h 1604"/>
                <a:gd name="T8" fmla="*/ 717 w 1278"/>
                <a:gd name="T9" fmla="*/ 612 h 1604"/>
                <a:gd name="T10" fmla="*/ 673 w 1278"/>
                <a:gd name="T11" fmla="*/ 643 h 1604"/>
                <a:gd name="T12" fmla="*/ 591 w 1278"/>
                <a:gd name="T13" fmla="*/ 685 h 1604"/>
                <a:gd name="T14" fmla="*/ 441 w 1278"/>
                <a:gd name="T15" fmla="*/ 740 h 1604"/>
                <a:gd name="T16" fmla="*/ 435 w 1278"/>
                <a:gd name="T17" fmla="*/ 568 h 1604"/>
                <a:gd name="T18" fmla="*/ 392 w 1278"/>
                <a:gd name="T19" fmla="*/ 619 h 1604"/>
                <a:gd name="T20" fmla="*/ 325 w 1278"/>
                <a:gd name="T21" fmla="*/ 693 h 1604"/>
                <a:gd name="T22" fmla="*/ 252 w 1278"/>
                <a:gd name="T23" fmla="*/ 760 h 1604"/>
                <a:gd name="T24" fmla="*/ 193 w 1278"/>
                <a:gd name="T25" fmla="*/ 790 h 1604"/>
                <a:gd name="T26" fmla="*/ 232 w 1278"/>
                <a:gd name="T27" fmla="*/ 1017 h 1604"/>
                <a:gd name="T28" fmla="*/ 309 w 1278"/>
                <a:gd name="T29" fmla="*/ 1221 h 1604"/>
                <a:gd name="T30" fmla="*/ 419 w 1278"/>
                <a:gd name="T31" fmla="*/ 1377 h 1604"/>
                <a:gd name="T32" fmla="*/ 559 w 1278"/>
                <a:gd name="T33" fmla="*/ 1465 h 1604"/>
                <a:gd name="T34" fmla="*/ 722 w 1278"/>
                <a:gd name="T35" fmla="*/ 1465 h 1604"/>
                <a:gd name="T36" fmla="*/ 864 w 1278"/>
                <a:gd name="T37" fmla="*/ 1374 h 1604"/>
                <a:gd name="T38" fmla="*/ 975 w 1278"/>
                <a:gd name="T39" fmla="*/ 1212 h 1604"/>
                <a:gd name="T40" fmla="*/ 1051 w 1278"/>
                <a:gd name="T41" fmla="*/ 1005 h 1604"/>
                <a:gd name="T42" fmla="*/ 1087 w 1278"/>
                <a:gd name="T43" fmla="*/ 772 h 1604"/>
                <a:gd name="T44" fmla="*/ 1063 w 1278"/>
                <a:gd name="T45" fmla="*/ 681 h 1604"/>
                <a:gd name="T46" fmla="*/ 1028 w 1278"/>
                <a:gd name="T47" fmla="*/ 604 h 1604"/>
                <a:gd name="T48" fmla="*/ 1009 w 1278"/>
                <a:gd name="T49" fmla="*/ 550 h 1604"/>
                <a:gd name="T50" fmla="*/ 978 w 1278"/>
                <a:gd name="T51" fmla="*/ 484 h 1604"/>
                <a:gd name="T52" fmla="*/ 942 w 1278"/>
                <a:gd name="T53" fmla="*/ 420 h 1604"/>
                <a:gd name="T54" fmla="*/ 622 w 1278"/>
                <a:gd name="T55" fmla="*/ 0 h 1604"/>
                <a:gd name="T56" fmla="*/ 833 w 1278"/>
                <a:gd name="T57" fmla="*/ 26 h 1604"/>
                <a:gd name="T58" fmla="*/ 1014 w 1278"/>
                <a:gd name="T59" fmla="*/ 104 h 1604"/>
                <a:gd name="T60" fmla="*/ 1153 w 1278"/>
                <a:gd name="T61" fmla="*/ 233 h 1604"/>
                <a:gd name="T62" fmla="*/ 1238 w 1278"/>
                <a:gd name="T63" fmla="*/ 408 h 1604"/>
                <a:gd name="T64" fmla="*/ 1258 w 1278"/>
                <a:gd name="T65" fmla="*/ 628 h 1604"/>
                <a:gd name="T66" fmla="*/ 1257 w 1278"/>
                <a:gd name="T67" fmla="*/ 786 h 1604"/>
                <a:gd name="T68" fmla="*/ 1278 w 1278"/>
                <a:gd name="T69" fmla="*/ 869 h 1604"/>
                <a:gd name="T70" fmla="*/ 1259 w 1278"/>
                <a:gd name="T71" fmla="*/ 979 h 1604"/>
                <a:gd name="T72" fmla="*/ 1174 w 1278"/>
                <a:gd name="T73" fmla="*/ 1113 h 1604"/>
                <a:gd name="T74" fmla="*/ 1069 w 1278"/>
                <a:gd name="T75" fmla="*/ 1307 h 1604"/>
                <a:gd name="T76" fmla="*/ 942 w 1278"/>
                <a:gd name="T77" fmla="*/ 1475 h 1604"/>
                <a:gd name="T78" fmla="*/ 781 w 1278"/>
                <a:gd name="T79" fmla="*/ 1579 h 1604"/>
                <a:gd name="T80" fmla="*/ 589 w 1278"/>
                <a:gd name="T81" fmla="*/ 1601 h 1604"/>
                <a:gd name="T82" fmla="*/ 408 w 1278"/>
                <a:gd name="T83" fmla="*/ 1535 h 1604"/>
                <a:gd name="T84" fmla="*/ 264 w 1278"/>
                <a:gd name="T85" fmla="*/ 1395 h 1604"/>
                <a:gd name="T86" fmla="*/ 156 w 1278"/>
                <a:gd name="T87" fmla="*/ 1201 h 1604"/>
                <a:gd name="T88" fmla="*/ 51 w 1278"/>
                <a:gd name="T89" fmla="*/ 1041 h 1604"/>
                <a:gd name="T90" fmla="*/ 4 w 1278"/>
                <a:gd name="T91" fmla="*/ 922 h 1604"/>
                <a:gd name="T92" fmla="*/ 8 w 1278"/>
                <a:gd name="T93" fmla="*/ 825 h 1604"/>
                <a:gd name="T94" fmla="*/ 18 w 1278"/>
                <a:gd name="T95" fmla="*/ 786 h 1604"/>
                <a:gd name="T96" fmla="*/ 14 w 1278"/>
                <a:gd name="T97" fmla="*/ 744 h 1604"/>
                <a:gd name="T98" fmla="*/ 11 w 1278"/>
                <a:gd name="T99" fmla="*/ 658 h 1604"/>
                <a:gd name="T100" fmla="*/ 16 w 1278"/>
                <a:gd name="T101" fmla="*/ 542 h 1604"/>
                <a:gd name="T102" fmla="*/ 41 w 1278"/>
                <a:gd name="T103" fmla="*/ 410 h 1604"/>
                <a:gd name="T104" fmla="*/ 94 w 1278"/>
                <a:gd name="T105" fmla="*/ 277 h 1604"/>
                <a:gd name="T106" fmla="*/ 183 w 1278"/>
                <a:gd name="T107" fmla="*/ 155 h 1604"/>
                <a:gd name="T108" fmla="*/ 316 w 1278"/>
                <a:gd name="T109" fmla="*/ 61 h 1604"/>
                <a:gd name="T110" fmla="*/ 505 w 1278"/>
                <a:gd name="T111" fmla="*/ 7 h 1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78" h="1604">
                  <a:moveTo>
                    <a:pt x="931" y="400"/>
                  </a:moveTo>
                  <a:lnTo>
                    <a:pt x="931" y="403"/>
                  </a:lnTo>
                  <a:lnTo>
                    <a:pt x="929" y="412"/>
                  </a:lnTo>
                  <a:lnTo>
                    <a:pt x="926" y="427"/>
                  </a:lnTo>
                  <a:lnTo>
                    <a:pt x="923" y="445"/>
                  </a:lnTo>
                  <a:lnTo>
                    <a:pt x="920" y="465"/>
                  </a:lnTo>
                  <a:lnTo>
                    <a:pt x="916" y="487"/>
                  </a:lnTo>
                  <a:lnTo>
                    <a:pt x="912" y="509"/>
                  </a:lnTo>
                  <a:lnTo>
                    <a:pt x="906" y="530"/>
                  </a:lnTo>
                  <a:lnTo>
                    <a:pt x="902" y="549"/>
                  </a:lnTo>
                  <a:lnTo>
                    <a:pt x="897" y="565"/>
                  </a:lnTo>
                  <a:lnTo>
                    <a:pt x="892" y="576"/>
                  </a:lnTo>
                  <a:lnTo>
                    <a:pt x="886" y="583"/>
                  </a:lnTo>
                  <a:lnTo>
                    <a:pt x="882" y="582"/>
                  </a:lnTo>
                  <a:lnTo>
                    <a:pt x="856" y="549"/>
                  </a:lnTo>
                  <a:lnTo>
                    <a:pt x="834" y="516"/>
                  </a:lnTo>
                  <a:lnTo>
                    <a:pt x="801" y="544"/>
                  </a:lnTo>
                  <a:lnTo>
                    <a:pt x="765" y="575"/>
                  </a:lnTo>
                  <a:lnTo>
                    <a:pt x="725" y="605"/>
                  </a:lnTo>
                  <a:lnTo>
                    <a:pt x="717" y="612"/>
                  </a:lnTo>
                  <a:lnTo>
                    <a:pt x="707" y="619"/>
                  </a:lnTo>
                  <a:lnTo>
                    <a:pt x="697" y="626"/>
                  </a:lnTo>
                  <a:lnTo>
                    <a:pt x="686" y="634"/>
                  </a:lnTo>
                  <a:lnTo>
                    <a:pt x="673" y="643"/>
                  </a:lnTo>
                  <a:lnTo>
                    <a:pt x="657" y="652"/>
                  </a:lnTo>
                  <a:lnTo>
                    <a:pt x="639" y="662"/>
                  </a:lnTo>
                  <a:lnTo>
                    <a:pt x="617" y="673"/>
                  </a:lnTo>
                  <a:lnTo>
                    <a:pt x="591" y="685"/>
                  </a:lnTo>
                  <a:lnTo>
                    <a:pt x="562" y="698"/>
                  </a:lnTo>
                  <a:lnTo>
                    <a:pt x="527" y="711"/>
                  </a:lnTo>
                  <a:lnTo>
                    <a:pt x="487" y="725"/>
                  </a:lnTo>
                  <a:lnTo>
                    <a:pt x="441" y="740"/>
                  </a:lnTo>
                  <a:lnTo>
                    <a:pt x="388" y="757"/>
                  </a:lnTo>
                  <a:lnTo>
                    <a:pt x="441" y="560"/>
                  </a:lnTo>
                  <a:lnTo>
                    <a:pt x="440" y="562"/>
                  </a:lnTo>
                  <a:lnTo>
                    <a:pt x="435" y="568"/>
                  </a:lnTo>
                  <a:lnTo>
                    <a:pt x="428" y="577"/>
                  </a:lnTo>
                  <a:lnTo>
                    <a:pt x="418" y="589"/>
                  </a:lnTo>
                  <a:lnTo>
                    <a:pt x="406" y="603"/>
                  </a:lnTo>
                  <a:lnTo>
                    <a:pt x="392" y="619"/>
                  </a:lnTo>
                  <a:lnTo>
                    <a:pt x="378" y="637"/>
                  </a:lnTo>
                  <a:lnTo>
                    <a:pt x="361" y="655"/>
                  </a:lnTo>
                  <a:lnTo>
                    <a:pt x="344" y="674"/>
                  </a:lnTo>
                  <a:lnTo>
                    <a:pt x="325" y="693"/>
                  </a:lnTo>
                  <a:lnTo>
                    <a:pt x="307" y="711"/>
                  </a:lnTo>
                  <a:lnTo>
                    <a:pt x="288" y="729"/>
                  </a:lnTo>
                  <a:lnTo>
                    <a:pt x="270" y="745"/>
                  </a:lnTo>
                  <a:lnTo>
                    <a:pt x="252" y="760"/>
                  </a:lnTo>
                  <a:lnTo>
                    <a:pt x="236" y="771"/>
                  </a:lnTo>
                  <a:lnTo>
                    <a:pt x="221" y="782"/>
                  </a:lnTo>
                  <a:lnTo>
                    <a:pt x="206" y="788"/>
                  </a:lnTo>
                  <a:lnTo>
                    <a:pt x="193" y="790"/>
                  </a:lnTo>
                  <a:lnTo>
                    <a:pt x="199" y="848"/>
                  </a:lnTo>
                  <a:lnTo>
                    <a:pt x="208" y="905"/>
                  </a:lnTo>
                  <a:lnTo>
                    <a:pt x="220" y="962"/>
                  </a:lnTo>
                  <a:lnTo>
                    <a:pt x="232" y="1017"/>
                  </a:lnTo>
                  <a:lnTo>
                    <a:pt x="248" y="1071"/>
                  </a:lnTo>
                  <a:lnTo>
                    <a:pt x="266" y="1123"/>
                  </a:lnTo>
                  <a:lnTo>
                    <a:pt x="286" y="1173"/>
                  </a:lnTo>
                  <a:lnTo>
                    <a:pt x="309" y="1221"/>
                  </a:lnTo>
                  <a:lnTo>
                    <a:pt x="333" y="1265"/>
                  </a:lnTo>
                  <a:lnTo>
                    <a:pt x="360" y="1306"/>
                  </a:lnTo>
                  <a:lnTo>
                    <a:pt x="388" y="1343"/>
                  </a:lnTo>
                  <a:lnTo>
                    <a:pt x="419" y="1377"/>
                  </a:lnTo>
                  <a:lnTo>
                    <a:pt x="451" y="1406"/>
                  </a:lnTo>
                  <a:lnTo>
                    <a:pt x="485" y="1431"/>
                  </a:lnTo>
                  <a:lnTo>
                    <a:pt x="521" y="1451"/>
                  </a:lnTo>
                  <a:lnTo>
                    <a:pt x="559" y="1465"/>
                  </a:lnTo>
                  <a:lnTo>
                    <a:pt x="599" y="1475"/>
                  </a:lnTo>
                  <a:lnTo>
                    <a:pt x="640" y="1478"/>
                  </a:lnTo>
                  <a:lnTo>
                    <a:pt x="682" y="1475"/>
                  </a:lnTo>
                  <a:lnTo>
                    <a:pt x="722" y="1465"/>
                  </a:lnTo>
                  <a:lnTo>
                    <a:pt x="760" y="1450"/>
                  </a:lnTo>
                  <a:lnTo>
                    <a:pt x="797" y="1430"/>
                  </a:lnTo>
                  <a:lnTo>
                    <a:pt x="832" y="1404"/>
                  </a:lnTo>
                  <a:lnTo>
                    <a:pt x="864" y="1374"/>
                  </a:lnTo>
                  <a:lnTo>
                    <a:pt x="895" y="1339"/>
                  </a:lnTo>
                  <a:lnTo>
                    <a:pt x="923" y="1300"/>
                  </a:lnTo>
                  <a:lnTo>
                    <a:pt x="951" y="1258"/>
                  </a:lnTo>
                  <a:lnTo>
                    <a:pt x="975" y="1212"/>
                  </a:lnTo>
                  <a:lnTo>
                    <a:pt x="997" y="1163"/>
                  </a:lnTo>
                  <a:lnTo>
                    <a:pt x="1017" y="1113"/>
                  </a:lnTo>
                  <a:lnTo>
                    <a:pt x="1035" y="1060"/>
                  </a:lnTo>
                  <a:lnTo>
                    <a:pt x="1051" y="1005"/>
                  </a:lnTo>
                  <a:lnTo>
                    <a:pt x="1063" y="948"/>
                  </a:lnTo>
                  <a:lnTo>
                    <a:pt x="1074" y="890"/>
                  </a:lnTo>
                  <a:lnTo>
                    <a:pt x="1081" y="832"/>
                  </a:lnTo>
                  <a:lnTo>
                    <a:pt x="1087" y="772"/>
                  </a:lnTo>
                  <a:lnTo>
                    <a:pt x="1090" y="713"/>
                  </a:lnTo>
                  <a:lnTo>
                    <a:pt x="1082" y="707"/>
                  </a:lnTo>
                  <a:lnTo>
                    <a:pt x="1073" y="696"/>
                  </a:lnTo>
                  <a:lnTo>
                    <a:pt x="1063" y="681"/>
                  </a:lnTo>
                  <a:lnTo>
                    <a:pt x="1054" y="664"/>
                  </a:lnTo>
                  <a:lnTo>
                    <a:pt x="1044" y="644"/>
                  </a:lnTo>
                  <a:lnTo>
                    <a:pt x="1036" y="624"/>
                  </a:lnTo>
                  <a:lnTo>
                    <a:pt x="1028" y="604"/>
                  </a:lnTo>
                  <a:lnTo>
                    <a:pt x="1021" y="587"/>
                  </a:lnTo>
                  <a:lnTo>
                    <a:pt x="1016" y="572"/>
                  </a:lnTo>
                  <a:lnTo>
                    <a:pt x="1013" y="562"/>
                  </a:lnTo>
                  <a:lnTo>
                    <a:pt x="1009" y="550"/>
                  </a:lnTo>
                  <a:lnTo>
                    <a:pt x="1003" y="536"/>
                  </a:lnTo>
                  <a:lnTo>
                    <a:pt x="996" y="519"/>
                  </a:lnTo>
                  <a:lnTo>
                    <a:pt x="986" y="502"/>
                  </a:lnTo>
                  <a:lnTo>
                    <a:pt x="978" y="484"/>
                  </a:lnTo>
                  <a:lnTo>
                    <a:pt x="968" y="465"/>
                  </a:lnTo>
                  <a:lnTo>
                    <a:pt x="958" y="449"/>
                  </a:lnTo>
                  <a:lnTo>
                    <a:pt x="950" y="433"/>
                  </a:lnTo>
                  <a:lnTo>
                    <a:pt x="942" y="420"/>
                  </a:lnTo>
                  <a:lnTo>
                    <a:pt x="936" y="409"/>
                  </a:lnTo>
                  <a:lnTo>
                    <a:pt x="932" y="402"/>
                  </a:lnTo>
                  <a:lnTo>
                    <a:pt x="931" y="400"/>
                  </a:lnTo>
                  <a:close/>
                  <a:moveTo>
                    <a:pt x="622" y="0"/>
                  </a:moveTo>
                  <a:lnTo>
                    <a:pt x="677" y="1"/>
                  </a:lnTo>
                  <a:lnTo>
                    <a:pt x="730" y="6"/>
                  </a:lnTo>
                  <a:lnTo>
                    <a:pt x="782" y="14"/>
                  </a:lnTo>
                  <a:lnTo>
                    <a:pt x="833" y="26"/>
                  </a:lnTo>
                  <a:lnTo>
                    <a:pt x="881" y="41"/>
                  </a:lnTo>
                  <a:lnTo>
                    <a:pt x="927" y="59"/>
                  </a:lnTo>
                  <a:lnTo>
                    <a:pt x="972" y="81"/>
                  </a:lnTo>
                  <a:lnTo>
                    <a:pt x="1014" y="104"/>
                  </a:lnTo>
                  <a:lnTo>
                    <a:pt x="1053" y="132"/>
                  </a:lnTo>
                  <a:lnTo>
                    <a:pt x="1089" y="163"/>
                  </a:lnTo>
                  <a:lnTo>
                    <a:pt x="1122" y="196"/>
                  </a:lnTo>
                  <a:lnTo>
                    <a:pt x="1153" y="233"/>
                  </a:lnTo>
                  <a:lnTo>
                    <a:pt x="1179" y="272"/>
                  </a:lnTo>
                  <a:lnTo>
                    <a:pt x="1202" y="315"/>
                  </a:lnTo>
                  <a:lnTo>
                    <a:pt x="1222" y="360"/>
                  </a:lnTo>
                  <a:lnTo>
                    <a:pt x="1238" y="408"/>
                  </a:lnTo>
                  <a:lnTo>
                    <a:pt x="1250" y="459"/>
                  </a:lnTo>
                  <a:lnTo>
                    <a:pt x="1257" y="513"/>
                  </a:lnTo>
                  <a:lnTo>
                    <a:pt x="1259" y="569"/>
                  </a:lnTo>
                  <a:lnTo>
                    <a:pt x="1258" y="628"/>
                  </a:lnTo>
                  <a:lnTo>
                    <a:pt x="1252" y="690"/>
                  </a:lnTo>
                  <a:lnTo>
                    <a:pt x="1240" y="755"/>
                  </a:lnTo>
                  <a:lnTo>
                    <a:pt x="1249" y="769"/>
                  </a:lnTo>
                  <a:lnTo>
                    <a:pt x="1257" y="786"/>
                  </a:lnTo>
                  <a:lnTo>
                    <a:pt x="1265" y="804"/>
                  </a:lnTo>
                  <a:lnTo>
                    <a:pt x="1271" y="823"/>
                  </a:lnTo>
                  <a:lnTo>
                    <a:pt x="1275" y="845"/>
                  </a:lnTo>
                  <a:lnTo>
                    <a:pt x="1278" y="869"/>
                  </a:lnTo>
                  <a:lnTo>
                    <a:pt x="1278" y="894"/>
                  </a:lnTo>
                  <a:lnTo>
                    <a:pt x="1275" y="921"/>
                  </a:lnTo>
                  <a:lnTo>
                    <a:pt x="1269" y="949"/>
                  </a:lnTo>
                  <a:lnTo>
                    <a:pt x="1259" y="979"/>
                  </a:lnTo>
                  <a:lnTo>
                    <a:pt x="1246" y="1010"/>
                  </a:lnTo>
                  <a:lnTo>
                    <a:pt x="1227" y="1042"/>
                  </a:lnTo>
                  <a:lnTo>
                    <a:pt x="1204" y="1076"/>
                  </a:lnTo>
                  <a:lnTo>
                    <a:pt x="1174" y="1113"/>
                  </a:lnTo>
                  <a:lnTo>
                    <a:pt x="1139" y="1149"/>
                  </a:lnTo>
                  <a:lnTo>
                    <a:pt x="1118" y="1204"/>
                  </a:lnTo>
                  <a:lnTo>
                    <a:pt x="1095" y="1257"/>
                  </a:lnTo>
                  <a:lnTo>
                    <a:pt x="1069" y="1307"/>
                  </a:lnTo>
                  <a:lnTo>
                    <a:pt x="1040" y="1353"/>
                  </a:lnTo>
                  <a:lnTo>
                    <a:pt x="1010" y="1397"/>
                  </a:lnTo>
                  <a:lnTo>
                    <a:pt x="977" y="1437"/>
                  </a:lnTo>
                  <a:lnTo>
                    <a:pt x="942" y="1475"/>
                  </a:lnTo>
                  <a:lnTo>
                    <a:pt x="905" y="1508"/>
                  </a:lnTo>
                  <a:lnTo>
                    <a:pt x="866" y="1536"/>
                  </a:lnTo>
                  <a:lnTo>
                    <a:pt x="824" y="1560"/>
                  </a:lnTo>
                  <a:lnTo>
                    <a:pt x="781" y="1579"/>
                  </a:lnTo>
                  <a:lnTo>
                    <a:pt x="736" y="1593"/>
                  </a:lnTo>
                  <a:lnTo>
                    <a:pt x="689" y="1601"/>
                  </a:lnTo>
                  <a:lnTo>
                    <a:pt x="640" y="1604"/>
                  </a:lnTo>
                  <a:lnTo>
                    <a:pt x="589" y="1601"/>
                  </a:lnTo>
                  <a:lnTo>
                    <a:pt x="541" y="1593"/>
                  </a:lnTo>
                  <a:lnTo>
                    <a:pt x="493" y="1578"/>
                  </a:lnTo>
                  <a:lnTo>
                    <a:pt x="450" y="1560"/>
                  </a:lnTo>
                  <a:lnTo>
                    <a:pt x="408" y="1535"/>
                  </a:lnTo>
                  <a:lnTo>
                    <a:pt x="368" y="1506"/>
                  </a:lnTo>
                  <a:lnTo>
                    <a:pt x="331" y="1473"/>
                  </a:lnTo>
                  <a:lnTo>
                    <a:pt x="296" y="1436"/>
                  </a:lnTo>
                  <a:lnTo>
                    <a:pt x="264" y="1395"/>
                  </a:lnTo>
                  <a:lnTo>
                    <a:pt x="233" y="1351"/>
                  </a:lnTo>
                  <a:lnTo>
                    <a:pt x="205" y="1304"/>
                  </a:lnTo>
                  <a:lnTo>
                    <a:pt x="179" y="1254"/>
                  </a:lnTo>
                  <a:lnTo>
                    <a:pt x="156" y="1201"/>
                  </a:lnTo>
                  <a:lnTo>
                    <a:pt x="136" y="1146"/>
                  </a:lnTo>
                  <a:lnTo>
                    <a:pt x="103" y="1110"/>
                  </a:lnTo>
                  <a:lnTo>
                    <a:pt x="74" y="1075"/>
                  </a:lnTo>
                  <a:lnTo>
                    <a:pt x="51" y="1041"/>
                  </a:lnTo>
                  <a:lnTo>
                    <a:pt x="33" y="1009"/>
                  </a:lnTo>
                  <a:lnTo>
                    <a:pt x="19" y="979"/>
                  </a:lnTo>
                  <a:lnTo>
                    <a:pt x="10" y="949"/>
                  </a:lnTo>
                  <a:lnTo>
                    <a:pt x="4" y="922"/>
                  </a:lnTo>
                  <a:lnTo>
                    <a:pt x="1" y="895"/>
                  </a:lnTo>
                  <a:lnTo>
                    <a:pt x="0" y="870"/>
                  </a:lnTo>
                  <a:lnTo>
                    <a:pt x="4" y="847"/>
                  </a:lnTo>
                  <a:lnTo>
                    <a:pt x="8" y="825"/>
                  </a:lnTo>
                  <a:lnTo>
                    <a:pt x="14" y="806"/>
                  </a:lnTo>
                  <a:lnTo>
                    <a:pt x="20" y="788"/>
                  </a:lnTo>
                  <a:lnTo>
                    <a:pt x="19" y="788"/>
                  </a:lnTo>
                  <a:lnTo>
                    <a:pt x="18" y="786"/>
                  </a:lnTo>
                  <a:lnTo>
                    <a:pt x="18" y="780"/>
                  </a:lnTo>
                  <a:lnTo>
                    <a:pt x="17" y="771"/>
                  </a:lnTo>
                  <a:lnTo>
                    <a:pt x="15" y="759"/>
                  </a:lnTo>
                  <a:lnTo>
                    <a:pt x="14" y="744"/>
                  </a:lnTo>
                  <a:lnTo>
                    <a:pt x="13" y="726"/>
                  </a:lnTo>
                  <a:lnTo>
                    <a:pt x="12" y="706"/>
                  </a:lnTo>
                  <a:lnTo>
                    <a:pt x="11" y="683"/>
                  </a:lnTo>
                  <a:lnTo>
                    <a:pt x="11" y="658"/>
                  </a:lnTo>
                  <a:lnTo>
                    <a:pt x="11" y="631"/>
                  </a:lnTo>
                  <a:lnTo>
                    <a:pt x="12" y="603"/>
                  </a:lnTo>
                  <a:lnTo>
                    <a:pt x="14" y="573"/>
                  </a:lnTo>
                  <a:lnTo>
                    <a:pt x="16" y="542"/>
                  </a:lnTo>
                  <a:lnTo>
                    <a:pt x="20" y="510"/>
                  </a:lnTo>
                  <a:lnTo>
                    <a:pt x="26" y="478"/>
                  </a:lnTo>
                  <a:lnTo>
                    <a:pt x="33" y="444"/>
                  </a:lnTo>
                  <a:lnTo>
                    <a:pt x="41" y="410"/>
                  </a:lnTo>
                  <a:lnTo>
                    <a:pt x="52" y="376"/>
                  </a:lnTo>
                  <a:lnTo>
                    <a:pt x="64" y="343"/>
                  </a:lnTo>
                  <a:lnTo>
                    <a:pt x="77" y="310"/>
                  </a:lnTo>
                  <a:lnTo>
                    <a:pt x="94" y="277"/>
                  </a:lnTo>
                  <a:lnTo>
                    <a:pt x="112" y="244"/>
                  </a:lnTo>
                  <a:lnTo>
                    <a:pt x="133" y="213"/>
                  </a:lnTo>
                  <a:lnTo>
                    <a:pt x="156" y="184"/>
                  </a:lnTo>
                  <a:lnTo>
                    <a:pt x="183" y="155"/>
                  </a:lnTo>
                  <a:lnTo>
                    <a:pt x="211" y="129"/>
                  </a:lnTo>
                  <a:lnTo>
                    <a:pt x="244" y="104"/>
                  </a:lnTo>
                  <a:lnTo>
                    <a:pt x="279" y="82"/>
                  </a:lnTo>
                  <a:lnTo>
                    <a:pt x="316" y="61"/>
                  </a:lnTo>
                  <a:lnTo>
                    <a:pt x="359" y="43"/>
                  </a:lnTo>
                  <a:lnTo>
                    <a:pt x="403" y="28"/>
                  </a:lnTo>
                  <a:lnTo>
                    <a:pt x="452" y="16"/>
                  </a:lnTo>
                  <a:lnTo>
                    <a:pt x="505" y="7"/>
                  </a:lnTo>
                  <a:lnTo>
                    <a:pt x="561" y="2"/>
                  </a:lnTo>
                  <a:lnTo>
                    <a:pt x="6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9" name="Freeform 12">
              <a:extLst>
                <a:ext uri="{FF2B5EF4-FFF2-40B4-BE49-F238E27FC236}">
                  <a16:creationId xmlns:a16="http://schemas.microsoft.com/office/drawing/2014/main" id="{8DB7FAA1-8C34-423C-88D6-27EBB90EF5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35688" y="3306763"/>
              <a:ext cx="623888" cy="368300"/>
            </a:xfrm>
            <a:custGeom>
              <a:avLst/>
              <a:gdLst>
                <a:gd name="T0" fmla="*/ 1342 w 2751"/>
                <a:gd name="T1" fmla="*/ 806 h 1621"/>
                <a:gd name="T2" fmla="*/ 1342 w 2751"/>
                <a:gd name="T3" fmla="*/ 855 h 1621"/>
                <a:gd name="T4" fmla="*/ 1389 w 2751"/>
                <a:gd name="T5" fmla="*/ 869 h 1621"/>
                <a:gd name="T6" fmla="*/ 1417 w 2751"/>
                <a:gd name="T7" fmla="*/ 830 h 1621"/>
                <a:gd name="T8" fmla="*/ 1389 w 2751"/>
                <a:gd name="T9" fmla="*/ 792 h 1621"/>
                <a:gd name="T10" fmla="*/ 1351 w 2751"/>
                <a:gd name="T11" fmla="*/ 572 h 1621"/>
                <a:gd name="T12" fmla="*/ 1336 w 2751"/>
                <a:gd name="T13" fmla="*/ 618 h 1621"/>
                <a:gd name="T14" fmla="*/ 1375 w 2751"/>
                <a:gd name="T15" fmla="*/ 647 h 1621"/>
                <a:gd name="T16" fmla="*/ 1415 w 2751"/>
                <a:gd name="T17" fmla="*/ 618 h 1621"/>
                <a:gd name="T18" fmla="*/ 1400 w 2751"/>
                <a:gd name="T19" fmla="*/ 572 h 1621"/>
                <a:gd name="T20" fmla="*/ 619 w 2751"/>
                <a:gd name="T21" fmla="*/ 253 h 1621"/>
                <a:gd name="T22" fmla="*/ 564 w 2751"/>
                <a:gd name="T23" fmla="*/ 284 h 1621"/>
                <a:gd name="T24" fmla="*/ 458 w 2751"/>
                <a:gd name="T25" fmla="*/ 359 h 1621"/>
                <a:gd name="T26" fmla="*/ 334 w 2751"/>
                <a:gd name="T27" fmla="*/ 483 h 1621"/>
                <a:gd name="T28" fmla="*/ 218 w 2751"/>
                <a:gd name="T29" fmla="*/ 662 h 1621"/>
                <a:gd name="T30" fmla="*/ 203 w 2751"/>
                <a:gd name="T31" fmla="*/ 891 h 1621"/>
                <a:gd name="T32" fmla="*/ 429 w 2751"/>
                <a:gd name="T33" fmla="*/ 1096 h 1621"/>
                <a:gd name="T34" fmla="*/ 426 w 2751"/>
                <a:gd name="T35" fmla="*/ 796 h 1621"/>
                <a:gd name="T36" fmla="*/ 555 w 2751"/>
                <a:gd name="T37" fmla="*/ 709 h 1621"/>
                <a:gd name="T38" fmla="*/ 553 w 2751"/>
                <a:gd name="T39" fmla="*/ 970 h 1621"/>
                <a:gd name="T40" fmla="*/ 561 w 2751"/>
                <a:gd name="T41" fmla="*/ 1185 h 1621"/>
                <a:gd name="T42" fmla="*/ 900 w 2751"/>
                <a:gd name="T43" fmla="*/ 1338 h 1621"/>
                <a:gd name="T44" fmla="*/ 1277 w 2751"/>
                <a:gd name="T45" fmla="*/ 1407 h 1621"/>
                <a:gd name="T46" fmla="*/ 1667 w 2751"/>
                <a:gd name="T47" fmla="*/ 1384 h 1621"/>
                <a:gd name="T48" fmla="*/ 2026 w 2751"/>
                <a:gd name="T49" fmla="*/ 1272 h 1621"/>
                <a:gd name="T50" fmla="*/ 2194 w 2751"/>
                <a:gd name="T51" fmla="*/ 1086 h 1621"/>
                <a:gd name="T52" fmla="*/ 2198 w 2751"/>
                <a:gd name="T53" fmla="*/ 837 h 1621"/>
                <a:gd name="T54" fmla="*/ 2318 w 2751"/>
                <a:gd name="T55" fmla="*/ 633 h 1621"/>
                <a:gd name="T56" fmla="*/ 2326 w 2751"/>
                <a:gd name="T57" fmla="*/ 952 h 1621"/>
                <a:gd name="T58" fmla="*/ 2440 w 2751"/>
                <a:gd name="T59" fmla="*/ 999 h 1621"/>
                <a:gd name="T60" fmla="*/ 2579 w 2751"/>
                <a:gd name="T61" fmla="*/ 773 h 1621"/>
                <a:gd name="T62" fmla="*/ 2479 w 2751"/>
                <a:gd name="T63" fmla="*/ 566 h 1621"/>
                <a:gd name="T64" fmla="*/ 2355 w 2751"/>
                <a:gd name="T65" fmla="*/ 416 h 1621"/>
                <a:gd name="T66" fmla="*/ 2237 w 2751"/>
                <a:gd name="T67" fmla="*/ 316 h 1621"/>
                <a:gd name="T68" fmla="*/ 2152 w 2751"/>
                <a:gd name="T69" fmla="*/ 263 h 1621"/>
                <a:gd name="T70" fmla="*/ 1668 w 2751"/>
                <a:gd name="T71" fmla="*/ 647 h 1621"/>
                <a:gd name="T72" fmla="*/ 1296 w 2751"/>
                <a:gd name="T73" fmla="*/ 390 h 1621"/>
                <a:gd name="T74" fmla="*/ 1118 w 2751"/>
                <a:gd name="T75" fmla="*/ 404 h 1621"/>
                <a:gd name="T76" fmla="*/ 1800 w 2751"/>
                <a:gd name="T77" fmla="*/ 0 h 1621"/>
                <a:gd name="T78" fmla="*/ 2207 w 2751"/>
                <a:gd name="T79" fmla="*/ 150 h 1621"/>
                <a:gd name="T80" fmla="*/ 2292 w 2751"/>
                <a:gd name="T81" fmla="*/ 203 h 1621"/>
                <a:gd name="T82" fmla="*/ 2415 w 2751"/>
                <a:gd name="T83" fmla="*/ 302 h 1621"/>
                <a:gd name="T84" fmla="*/ 2548 w 2751"/>
                <a:gd name="T85" fmla="*/ 449 h 1621"/>
                <a:gd name="T86" fmla="*/ 2666 w 2751"/>
                <a:gd name="T87" fmla="*/ 648 h 1621"/>
                <a:gd name="T88" fmla="*/ 2734 w 2751"/>
                <a:gd name="T89" fmla="*/ 864 h 1621"/>
                <a:gd name="T90" fmla="*/ 2626 w 2751"/>
                <a:gd name="T91" fmla="*/ 1115 h 1621"/>
                <a:gd name="T92" fmla="*/ 2373 w 2751"/>
                <a:gd name="T93" fmla="*/ 1320 h 1621"/>
                <a:gd name="T94" fmla="*/ 2103 w 2751"/>
                <a:gd name="T95" fmla="*/ 1470 h 1621"/>
                <a:gd name="T96" fmla="*/ 1798 w 2751"/>
                <a:gd name="T97" fmla="*/ 1571 h 1621"/>
                <a:gd name="T98" fmla="*/ 1375 w 2751"/>
                <a:gd name="T99" fmla="*/ 1621 h 1621"/>
                <a:gd name="T100" fmla="*/ 1005 w 2751"/>
                <a:gd name="T101" fmla="*/ 1583 h 1621"/>
                <a:gd name="T102" fmla="*/ 701 w 2751"/>
                <a:gd name="T103" fmla="*/ 1494 h 1621"/>
                <a:gd name="T104" fmla="*/ 457 w 2751"/>
                <a:gd name="T105" fmla="*/ 1370 h 1621"/>
                <a:gd name="T106" fmla="*/ 176 w 2751"/>
                <a:gd name="T107" fmla="*/ 1163 h 1621"/>
                <a:gd name="T108" fmla="*/ 7 w 2751"/>
                <a:gd name="T109" fmla="*/ 921 h 1621"/>
                <a:gd name="T110" fmla="*/ 61 w 2751"/>
                <a:gd name="T111" fmla="*/ 706 h 1621"/>
                <a:gd name="T112" fmla="*/ 171 w 2751"/>
                <a:gd name="T113" fmla="*/ 494 h 1621"/>
                <a:gd name="T114" fmla="*/ 302 w 2751"/>
                <a:gd name="T115" fmla="*/ 334 h 1621"/>
                <a:gd name="T116" fmla="*/ 430 w 2751"/>
                <a:gd name="T117" fmla="*/ 223 h 1621"/>
                <a:gd name="T118" fmla="*/ 528 w 2751"/>
                <a:gd name="T119" fmla="*/ 160 h 1621"/>
                <a:gd name="T120" fmla="*/ 568 w 2751"/>
                <a:gd name="T121" fmla="*/ 138 h 1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51" h="1621">
                  <a:moveTo>
                    <a:pt x="1375" y="790"/>
                  </a:moveTo>
                  <a:lnTo>
                    <a:pt x="1362" y="792"/>
                  </a:lnTo>
                  <a:lnTo>
                    <a:pt x="1351" y="798"/>
                  </a:lnTo>
                  <a:lnTo>
                    <a:pt x="1342" y="806"/>
                  </a:lnTo>
                  <a:lnTo>
                    <a:pt x="1336" y="817"/>
                  </a:lnTo>
                  <a:lnTo>
                    <a:pt x="1334" y="830"/>
                  </a:lnTo>
                  <a:lnTo>
                    <a:pt x="1336" y="843"/>
                  </a:lnTo>
                  <a:lnTo>
                    <a:pt x="1342" y="855"/>
                  </a:lnTo>
                  <a:lnTo>
                    <a:pt x="1351" y="864"/>
                  </a:lnTo>
                  <a:lnTo>
                    <a:pt x="1362" y="869"/>
                  </a:lnTo>
                  <a:lnTo>
                    <a:pt x="1375" y="871"/>
                  </a:lnTo>
                  <a:lnTo>
                    <a:pt x="1389" y="869"/>
                  </a:lnTo>
                  <a:lnTo>
                    <a:pt x="1400" y="864"/>
                  </a:lnTo>
                  <a:lnTo>
                    <a:pt x="1410" y="855"/>
                  </a:lnTo>
                  <a:lnTo>
                    <a:pt x="1415" y="843"/>
                  </a:lnTo>
                  <a:lnTo>
                    <a:pt x="1417" y="830"/>
                  </a:lnTo>
                  <a:lnTo>
                    <a:pt x="1415" y="817"/>
                  </a:lnTo>
                  <a:lnTo>
                    <a:pt x="1410" y="806"/>
                  </a:lnTo>
                  <a:lnTo>
                    <a:pt x="1400" y="798"/>
                  </a:lnTo>
                  <a:lnTo>
                    <a:pt x="1389" y="792"/>
                  </a:lnTo>
                  <a:lnTo>
                    <a:pt x="1375" y="790"/>
                  </a:lnTo>
                  <a:close/>
                  <a:moveTo>
                    <a:pt x="1375" y="565"/>
                  </a:moveTo>
                  <a:lnTo>
                    <a:pt x="1362" y="567"/>
                  </a:lnTo>
                  <a:lnTo>
                    <a:pt x="1351" y="572"/>
                  </a:lnTo>
                  <a:lnTo>
                    <a:pt x="1342" y="582"/>
                  </a:lnTo>
                  <a:lnTo>
                    <a:pt x="1336" y="592"/>
                  </a:lnTo>
                  <a:lnTo>
                    <a:pt x="1334" y="606"/>
                  </a:lnTo>
                  <a:lnTo>
                    <a:pt x="1336" y="618"/>
                  </a:lnTo>
                  <a:lnTo>
                    <a:pt x="1342" y="629"/>
                  </a:lnTo>
                  <a:lnTo>
                    <a:pt x="1351" y="639"/>
                  </a:lnTo>
                  <a:lnTo>
                    <a:pt x="1362" y="645"/>
                  </a:lnTo>
                  <a:lnTo>
                    <a:pt x="1375" y="647"/>
                  </a:lnTo>
                  <a:lnTo>
                    <a:pt x="1389" y="645"/>
                  </a:lnTo>
                  <a:lnTo>
                    <a:pt x="1400" y="639"/>
                  </a:lnTo>
                  <a:lnTo>
                    <a:pt x="1410" y="629"/>
                  </a:lnTo>
                  <a:lnTo>
                    <a:pt x="1415" y="618"/>
                  </a:lnTo>
                  <a:lnTo>
                    <a:pt x="1417" y="606"/>
                  </a:lnTo>
                  <a:lnTo>
                    <a:pt x="1415" y="592"/>
                  </a:lnTo>
                  <a:lnTo>
                    <a:pt x="1410" y="582"/>
                  </a:lnTo>
                  <a:lnTo>
                    <a:pt x="1400" y="572"/>
                  </a:lnTo>
                  <a:lnTo>
                    <a:pt x="1389" y="567"/>
                  </a:lnTo>
                  <a:lnTo>
                    <a:pt x="1375" y="565"/>
                  </a:lnTo>
                  <a:close/>
                  <a:moveTo>
                    <a:pt x="878" y="161"/>
                  </a:moveTo>
                  <a:lnTo>
                    <a:pt x="619" y="253"/>
                  </a:lnTo>
                  <a:lnTo>
                    <a:pt x="611" y="257"/>
                  </a:lnTo>
                  <a:lnTo>
                    <a:pt x="599" y="263"/>
                  </a:lnTo>
                  <a:lnTo>
                    <a:pt x="584" y="273"/>
                  </a:lnTo>
                  <a:lnTo>
                    <a:pt x="564" y="284"/>
                  </a:lnTo>
                  <a:lnTo>
                    <a:pt x="541" y="299"/>
                  </a:lnTo>
                  <a:lnTo>
                    <a:pt x="515" y="315"/>
                  </a:lnTo>
                  <a:lnTo>
                    <a:pt x="488" y="336"/>
                  </a:lnTo>
                  <a:lnTo>
                    <a:pt x="458" y="359"/>
                  </a:lnTo>
                  <a:lnTo>
                    <a:pt x="428" y="386"/>
                  </a:lnTo>
                  <a:lnTo>
                    <a:pt x="397" y="415"/>
                  </a:lnTo>
                  <a:lnTo>
                    <a:pt x="366" y="448"/>
                  </a:lnTo>
                  <a:lnTo>
                    <a:pt x="334" y="483"/>
                  </a:lnTo>
                  <a:lnTo>
                    <a:pt x="302" y="523"/>
                  </a:lnTo>
                  <a:lnTo>
                    <a:pt x="273" y="565"/>
                  </a:lnTo>
                  <a:lnTo>
                    <a:pt x="244" y="612"/>
                  </a:lnTo>
                  <a:lnTo>
                    <a:pt x="218" y="662"/>
                  </a:lnTo>
                  <a:lnTo>
                    <a:pt x="194" y="715"/>
                  </a:lnTo>
                  <a:lnTo>
                    <a:pt x="172" y="773"/>
                  </a:lnTo>
                  <a:lnTo>
                    <a:pt x="154" y="833"/>
                  </a:lnTo>
                  <a:lnTo>
                    <a:pt x="203" y="891"/>
                  </a:lnTo>
                  <a:lnTo>
                    <a:pt x="256" y="947"/>
                  </a:lnTo>
                  <a:lnTo>
                    <a:pt x="311" y="1000"/>
                  </a:lnTo>
                  <a:lnTo>
                    <a:pt x="369" y="1050"/>
                  </a:lnTo>
                  <a:lnTo>
                    <a:pt x="429" y="1096"/>
                  </a:lnTo>
                  <a:lnTo>
                    <a:pt x="427" y="1028"/>
                  </a:lnTo>
                  <a:lnTo>
                    <a:pt x="426" y="954"/>
                  </a:lnTo>
                  <a:lnTo>
                    <a:pt x="425" y="876"/>
                  </a:lnTo>
                  <a:lnTo>
                    <a:pt x="426" y="796"/>
                  </a:lnTo>
                  <a:lnTo>
                    <a:pt x="428" y="717"/>
                  </a:lnTo>
                  <a:lnTo>
                    <a:pt x="432" y="637"/>
                  </a:lnTo>
                  <a:lnTo>
                    <a:pt x="559" y="645"/>
                  </a:lnTo>
                  <a:lnTo>
                    <a:pt x="555" y="709"/>
                  </a:lnTo>
                  <a:lnTo>
                    <a:pt x="553" y="776"/>
                  </a:lnTo>
                  <a:lnTo>
                    <a:pt x="553" y="841"/>
                  </a:lnTo>
                  <a:lnTo>
                    <a:pt x="553" y="906"/>
                  </a:lnTo>
                  <a:lnTo>
                    <a:pt x="553" y="970"/>
                  </a:lnTo>
                  <a:lnTo>
                    <a:pt x="555" y="1031"/>
                  </a:lnTo>
                  <a:lnTo>
                    <a:pt x="556" y="1088"/>
                  </a:lnTo>
                  <a:lnTo>
                    <a:pt x="558" y="1140"/>
                  </a:lnTo>
                  <a:lnTo>
                    <a:pt x="561" y="1185"/>
                  </a:lnTo>
                  <a:lnTo>
                    <a:pt x="642" y="1231"/>
                  </a:lnTo>
                  <a:lnTo>
                    <a:pt x="725" y="1272"/>
                  </a:lnTo>
                  <a:lnTo>
                    <a:pt x="811" y="1308"/>
                  </a:lnTo>
                  <a:lnTo>
                    <a:pt x="900" y="1338"/>
                  </a:lnTo>
                  <a:lnTo>
                    <a:pt x="991" y="1364"/>
                  </a:lnTo>
                  <a:lnTo>
                    <a:pt x="1084" y="1385"/>
                  </a:lnTo>
                  <a:lnTo>
                    <a:pt x="1180" y="1399"/>
                  </a:lnTo>
                  <a:lnTo>
                    <a:pt x="1277" y="1407"/>
                  </a:lnTo>
                  <a:lnTo>
                    <a:pt x="1375" y="1411"/>
                  </a:lnTo>
                  <a:lnTo>
                    <a:pt x="1474" y="1407"/>
                  </a:lnTo>
                  <a:lnTo>
                    <a:pt x="1571" y="1399"/>
                  </a:lnTo>
                  <a:lnTo>
                    <a:pt x="1667" y="1384"/>
                  </a:lnTo>
                  <a:lnTo>
                    <a:pt x="1760" y="1364"/>
                  </a:lnTo>
                  <a:lnTo>
                    <a:pt x="1851" y="1338"/>
                  </a:lnTo>
                  <a:lnTo>
                    <a:pt x="1941" y="1307"/>
                  </a:lnTo>
                  <a:lnTo>
                    <a:pt x="2026" y="1272"/>
                  </a:lnTo>
                  <a:lnTo>
                    <a:pt x="2110" y="1230"/>
                  </a:lnTo>
                  <a:lnTo>
                    <a:pt x="2190" y="1185"/>
                  </a:lnTo>
                  <a:lnTo>
                    <a:pt x="2192" y="1139"/>
                  </a:lnTo>
                  <a:lnTo>
                    <a:pt x="2194" y="1086"/>
                  </a:lnTo>
                  <a:lnTo>
                    <a:pt x="2197" y="1028"/>
                  </a:lnTo>
                  <a:lnTo>
                    <a:pt x="2198" y="967"/>
                  </a:lnTo>
                  <a:lnTo>
                    <a:pt x="2198" y="902"/>
                  </a:lnTo>
                  <a:lnTo>
                    <a:pt x="2198" y="837"/>
                  </a:lnTo>
                  <a:lnTo>
                    <a:pt x="2197" y="772"/>
                  </a:lnTo>
                  <a:lnTo>
                    <a:pt x="2193" y="705"/>
                  </a:lnTo>
                  <a:lnTo>
                    <a:pt x="2190" y="642"/>
                  </a:lnTo>
                  <a:lnTo>
                    <a:pt x="2318" y="633"/>
                  </a:lnTo>
                  <a:lnTo>
                    <a:pt x="2323" y="712"/>
                  </a:lnTo>
                  <a:lnTo>
                    <a:pt x="2325" y="792"/>
                  </a:lnTo>
                  <a:lnTo>
                    <a:pt x="2326" y="873"/>
                  </a:lnTo>
                  <a:lnTo>
                    <a:pt x="2326" y="952"/>
                  </a:lnTo>
                  <a:lnTo>
                    <a:pt x="2324" y="1027"/>
                  </a:lnTo>
                  <a:lnTo>
                    <a:pt x="2323" y="1096"/>
                  </a:lnTo>
                  <a:lnTo>
                    <a:pt x="2383" y="1049"/>
                  </a:lnTo>
                  <a:lnTo>
                    <a:pt x="2440" y="999"/>
                  </a:lnTo>
                  <a:lnTo>
                    <a:pt x="2495" y="946"/>
                  </a:lnTo>
                  <a:lnTo>
                    <a:pt x="2547" y="891"/>
                  </a:lnTo>
                  <a:lnTo>
                    <a:pt x="2598" y="833"/>
                  </a:lnTo>
                  <a:lnTo>
                    <a:pt x="2579" y="773"/>
                  </a:lnTo>
                  <a:lnTo>
                    <a:pt x="2558" y="716"/>
                  </a:lnTo>
                  <a:lnTo>
                    <a:pt x="2534" y="662"/>
                  </a:lnTo>
                  <a:lnTo>
                    <a:pt x="2507" y="612"/>
                  </a:lnTo>
                  <a:lnTo>
                    <a:pt x="2479" y="566"/>
                  </a:lnTo>
                  <a:lnTo>
                    <a:pt x="2449" y="523"/>
                  </a:lnTo>
                  <a:lnTo>
                    <a:pt x="2418" y="484"/>
                  </a:lnTo>
                  <a:lnTo>
                    <a:pt x="2386" y="448"/>
                  </a:lnTo>
                  <a:lnTo>
                    <a:pt x="2355" y="416"/>
                  </a:lnTo>
                  <a:lnTo>
                    <a:pt x="2324" y="386"/>
                  </a:lnTo>
                  <a:lnTo>
                    <a:pt x="2293" y="360"/>
                  </a:lnTo>
                  <a:lnTo>
                    <a:pt x="2264" y="336"/>
                  </a:lnTo>
                  <a:lnTo>
                    <a:pt x="2237" y="316"/>
                  </a:lnTo>
                  <a:lnTo>
                    <a:pt x="2210" y="299"/>
                  </a:lnTo>
                  <a:lnTo>
                    <a:pt x="2188" y="284"/>
                  </a:lnTo>
                  <a:lnTo>
                    <a:pt x="2168" y="273"/>
                  </a:lnTo>
                  <a:lnTo>
                    <a:pt x="2152" y="263"/>
                  </a:lnTo>
                  <a:lnTo>
                    <a:pt x="2140" y="257"/>
                  </a:lnTo>
                  <a:lnTo>
                    <a:pt x="2132" y="253"/>
                  </a:lnTo>
                  <a:lnTo>
                    <a:pt x="1872" y="161"/>
                  </a:lnTo>
                  <a:lnTo>
                    <a:pt x="1668" y="647"/>
                  </a:lnTo>
                  <a:lnTo>
                    <a:pt x="1456" y="392"/>
                  </a:lnTo>
                  <a:lnTo>
                    <a:pt x="1456" y="1019"/>
                  </a:lnTo>
                  <a:lnTo>
                    <a:pt x="1296" y="1019"/>
                  </a:lnTo>
                  <a:lnTo>
                    <a:pt x="1296" y="390"/>
                  </a:lnTo>
                  <a:lnTo>
                    <a:pt x="1081" y="647"/>
                  </a:lnTo>
                  <a:lnTo>
                    <a:pt x="878" y="161"/>
                  </a:lnTo>
                  <a:close/>
                  <a:moveTo>
                    <a:pt x="948" y="0"/>
                  </a:moveTo>
                  <a:lnTo>
                    <a:pt x="1118" y="404"/>
                  </a:lnTo>
                  <a:lnTo>
                    <a:pt x="1291" y="197"/>
                  </a:lnTo>
                  <a:lnTo>
                    <a:pt x="1458" y="197"/>
                  </a:lnTo>
                  <a:lnTo>
                    <a:pt x="1631" y="404"/>
                  </a:lnTo>
                  <a:lnTo>
                    <a:pt x="1800" y="0"/>
                  </a:lnTo>
                  <a:lnTo>
                    <a:pt x="2184" y="138"/>
                  </a:lnTo>
                  <a:lnTo>
                    <a:pt x="2187" y="140"/>
                  </a:lnTo>
                  <a:lnTo>
                    <a:pt x="2194" y="143"/>
                  </a:lnTo>
                  <a:lnTo>
                    <a:pt x="2207" y="150"/>
                  </a:lnTo>
                  <a:lnTo>
                    <a:pt x="2224" y="160"/>
                  </a:lnTo>
                  <a:lnTo>
                    <a:pt x="2244" y="171"/>
                  </a:lnTo>
                  <a:lnTo>
                    <a:pt x="2267" y="186"/>
                  </a:lnTo>
                  <a:lnTo>
                    <a:pt x="2292" y="203"/>
                  </a:lnTo>
                  <a:lnTo>
                    <a:pt x="2321" y="223"/>
                  </a:lnTo>
                  <a:lnTo>
                    <a:pt x="2350" y="247"/>
                  </a:lnTo>
                  <a:lnTo>
                    <a:pt x="2382" y="273"/>
                  </a:lnTo>
                  <a:lnTo>
                    <a:pt x="2415" y="302"/>
                  </a:lnTo>
                  <a:lnTo>
                    <a:pt x="2448" y="334"/>
                  </a:lnTo>
                  <a:lnTo>
                    <a:pt x="2482" y="369"/>
                  </a:lnTo>
                  <a:lnTo>
                    <a:pt x="2516" y="408"/>
                  </a:lnTo>
                  <a:lnTo>
                    <a:pt x="2548" y="449"/>
                  </a:lnTo>
                  <a:lnTo>
                    <a:pt x="2580" y="494"/>
                  </a:lnTo>
                  <a:lnTo>
                    <a:pt x="2611" y="541"/>
                  </a:lnTo>
                  <a:lnTo>
                    <a:pt x="2639" y="593"/>
                  </a:lnTo>
                  <a:lnTo>
                    <a:pt x="2666" y="648"/>
                  </a:lnTo>
                  <a:lnTo>
                    <a:pt x="2690" y="706"/>
                  </a:lnTo>
                  <a:lnTo>
                    <a:pt x="2708" y="757"/>
                  </a:lnTo>
                  <a:lnTo>
                    <a:pt x="2722" y="809"/>
                  </a:lnTo>
                  <a:lnTo>
                    <a:pt x="2734" y="864"/>
                  </a:lnTo>
                  <a:lnTo>
                    <a:pt x="2743" y="921"/>
                  </a:lnTo>
                  <a:lnTo>
                    <a:pt x="2751" y="981"/>
                  </a:lnTo>
                  <a:lnTo>
                    <a:pt x="2691" y="1050"/>
                  </a:lnTo>
                  <a:lnTo>
                    <a:pt x="2626" y="1115"/>
                  </a:lnTo>
                  <a:lnTo>
                    <a:pt x="2575" y="1163"/>
                  </a:lnTo>
                  <a:lnTo>
                    <a:pt x="2521" y="1209"/>
                  </a:lnTo>
                  <a:lnTo>
                    <a:pt x="2448" y="1266"/>
                  </a:lnTo>
                  <a:lnTo>
                    <a:pt x="2373" y="1320"/>
                  </a:lnTo>
                  <a:lnTo>
                    <a:pt x="2293" y="1370"/>
                  </a:lnTo>
                  <a:lnTo>
                    <a:pt x="2224" y="1410"/>
                  </a:lnTo>
                  <a:lnTo>
                    <a:pt x="2152" y="1446"/>
                  </a:lnTo>
                  <a:lnTo>
                    <a:pt x="2103" y="1470"/>
                  </a:lnTo>
                  <a:lnTo>
                    <a:pt x="2051" y="1491"/>
                  </a:lnTo>
                  <a:lnTo>
                    <a:pt x="1996" y="1511"/>
                  </a:lnTo>
                  <a:lnTo>
                    <a:pt x="1898" y="1544"/>
                  </a:lnTo>
                  <a:lnTo>
                    <a:pt x="1798" y="1571"/>
                  </a:lnTo>
                  <a:lnTo>
                    <a:pt x="1695" y="1592"/>
                  </a:lnTo>
                  <a:lnTo>
                    <a:pt x="1591" y="1608"/>
                  </a:lnTo>
                  <a:lnTo>
                    <a:pt x="1483" y="1618"/>
                  </a:lnTo>
                  <a:lnTo>
                    <a:pt x="1375" y="1621"/>
                  </a:lnTo>
                  <a:lnTo>
                    <a:pt x="1281" y="1618"/>
                  </a:lnTo>
                  <a:lnTo>
                    <a:pt x="1187" y="1611"/>
                  </a:lnTo>
                  <a:lnTo>
                    <a:pt x="1096" y="1599"/>
                  </a:lnTo>
                  <a:lnTo>
                    <a:pt x="1005" y="1583"/>
                  </a:lnTo>
                  <a:lnTo>
                    <a:pt x="917" y="1562"/>
                  </a:lnTo>
                  <a:lnTo>
                    <a:pt x="829" y="1536"/>
                  </a:lnTo>
                  <a:lnTo>
                    <a:pt x="763" y="1516"/>
                  </a:lnTo>
                  <a:lnTo>
                    <a:pt x="701" y="1494"/>
                  </a:lnTo>
                  <a:lnTo>
                    <a:pt x="643" y="1469"/>
                  </a:lnTo>
                  <a:lnTo>
                    <a:pt x="589" y="1441"/>
                  </a:lnTo>
                  <a:lnTo>
                    <a:pt x="523" y="1406"/>
                  </a:lnTo>
                  <a:lnTo>
                    <a:pt x="457" y="1370"/>
                  </a:lnTo>
                  <a:lnTo>
                    <a:pt x="378" y="1320"/>
                  </a:lnTo>
                  <a:lnTo>
                    <a:pt x="302" y="1266"/>
                  </a:lnTo>
                  <a:lnTo>
                    <a:pt x="230" y="1209"/>
                  </a:lnTo>
                  <a:lnTo>
                    <a:pt x="176" y="1163"/>
                  </a:lnTo>
                  <a:lnTo>
                    <a:pt x="124" y="1115"/>
                  </a:lnTo>
                  <a:lnTo>
                    <a:pt x="60" y="1050"/>
                  </a:lnTo>
                  <a:lnTo>
                    <a:pt x="0" y="980"/>
                  </a:lnTo>
                  <a:lnTo>
                    <a:pt x="7" y="921"/>
                  </a:lnTo>
                  <a:lnTo>
                    <a:pt x="17" y="864"/>
                  </a:lnTo>
                  <a:lnTo>
                    <a:pt x="29" y="809"/>
                  </a:lnTo>
                  <a:lnTo>
                    <a:pt x="44" y="757"/>
                  </a:lnTo>
                  <a:lnTo>
                    <a:pt x="61" y="706"/>
                  </a:lnTo>
                  <a:lnTo>
                    <a:pt x="85" y="648"/>
                  </a:lnTo>
                  <a:lnTo>
                    <a:pt x="112" y="593"/>
                  </a:lnTo>
                  <a:lnTo>
                    <a:pt x="140" y="541"/>
                  </a:lnTo>
                  <a:lnTo>
                    <a:pt x="171" y="494"/>
                  </a:lnTo>
                  <a:lnTo>
                    <a:pt x="202" y="449"/>
                  </a:lnTo>
                  <a:lnTo>
                    <a:pt x="235" y="408"/>
                  </a:lnTo>
                  <a:lnTo>
                    <a:pt x="269" y="369"/>
                  </a:lnTo>
                  <a:lnTo>
                    <a:pt x="302" y="334"/>
                  </a:lnTo>
                  <a:lnTo>
                    <a:pt x="336" y="302"/>
                  </a:lnTo>
                  <a:lnTo>
                    <a:pt x="369" y="273"/>
                  </a:lnTo>
                  <a:lnTo>
                    <a:pt x="400" y="247"/>
                  </a:lnTo>
                  <a:lnTo>
                    <a:pt x="430" y="223"/>
                  </a:lnTo>
                  <a:lnTo>
                    <a:pt x="458" y="203"/>
                  </a:lnTo>
                  <a:lnTo>
                    <a:pt x="485" y="186"/>
                  </a:lnTo>
                  <a:lnTo>
                    <a:pt x="508" y="171"/>
                  </a:lnTo>
                  <a:lnTo>
                    <a:pt x="528" y="160"/>
                  </a:lnTo>
                  <a:lnTo>
                    <a:pt x="544" y="150"/>
                  </a:lnTo>
                  <a:lnTo>
                    <a:pt x="556" y="143"/>
                  </a:lnTo>
                  <a:lnTo>
                    <a:pt x="565" y="140"/>
                  </a:lnTo>
                  <a:lnTo>
                    <a:pt x="568" y="138"/>
                  </a:lnTo>
                  <a:lnTo>
                    <a:pt x="572" y="136"/>
                  </a:lnTo>
                  <a:lnTo>
                    <a:pt x="9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sp>
        <p:nvSpPr>
          <p:cNvPr id="30" name="Freeform 175">
            <a:extLst>
              <a:ext uri="{FF2B5EF4-FFF2-40B4-BE49-F238E27FC236}">
                <a16:creationId xmlns:a16="http://schemas.microsoft.com/office/drawing/2014/main" id="{76FBEEA4-FE63-4050-879F-3529C090AF7E}"/>
              </a:ext>
            </a:extLst>
          </p:cNvPr>
          <p:cNvSpPr>
            <a:spLocks noEditPoints="1"/>
          </p:cNvSpPr>
          <p:nvPr/>
        </p:nvSpPr>
        <p:spPr bwMode="auto">
          <a:xfrm>
            <a:off x="10974165" y="1597744"/>
            <a:ext cx="466995" cy="562959"/>
          </a:xfrm>
          <a:custGeom>
            <a:avLst/>
            <a:gdLst>
              <a:gd name="T0" fmla="*/ 1327 w 2732"/>
              <a:gd name="T1" fmla="*/ 2269 h 3129"/>
              <a:gd name="T2" fmla="*/ 1399 w 2732"/>
              <a:gd name="T3" fmla="*/ 2281 h 3129"/>
              <a:gd name="T4" fmla="*/ 1366 w 2732"/>
              <a:gd name="T5" fmla="*/ 2216 h 3129"/>
              <a:gd name="T6" fmla="*/ 1327 w 2732"/>
              <a:gd name="T7" fmla="*/ 2046 h 3129"/>
              <a:gd name="T8" fmla="*/ 1399 w 2732"/>
              <a:gd name="T9" fmla="*/ 2058 h 3129"/>
              <a:gd name="T10" fmla="*/ 1366 w 2732"/>
              <a:gd name="T11" fmla="*/ 1992 h 3129"/>
              <a:gd name="T12" fmla="*/ 531 w 2732"/>
              <a:gd name="T13" fmla="*/ 1836 h 3129"/>
              <a:gd name="T14" fmla="*/ 314 w 2732"/>
              <a:gd name="T15" fmla="*/ 2036 h 3129"/>
              <a:gd name="T16" fmla="*/ 204 w 2732"/>
              <a:gd name="T17" fmla="*/ 2407 h 3129"/>
              <a:gd name="T18" fmla="*/ 420 w 2732"/>
              <a:gd name="T19" fmla="*/ 2396 h 3129"/>
              <a:gd name="T20" fmla="*/ 548 w 2732"/>
              <a:gd name="T21" fmla="*/ 2386 h 3129"/>
              <a:gd name="T22" fmla="*/ 718 w 2732"/>
              <a:gd name="T23" fmla="*/ 2782 h 3129"/>
              <a:gd name="T24" fmla="*/ 1366 w 2732"/>
              <a:gd name="T25" fmla="*/ 2920 h 3129"/>
              <a:gd name="T26" fmla="*/ 2014 w 2732"/>
              <a:gd name="T27" fmla="*/ 2782 h 3129"/>
              <a:gd name="T28" fmla="*/ 2184 w 2732"/>
              <a:gd name="T29" fmla="*/ 2382 h 3129"/>
              <a:gd name="T30" fmla="*/ 2311 w 2732"/>
              <a:gd name="T31" fmla="*/ 2393 h 3129"/>
              <a:gd name="T32" fmla="*/ 2528 w 2732"/>
              <a:gd name="T33" fmla="*/ 2406 h 3129"/>
              <a:gd name="T34" fmla="*/ 2419 w 2732"/>
              <a:gd name="T35" fmla="*/ 2037 h 3129"/>
              <a:gd name="T36" fmla="*/ 2202 w 2732"/>
              <a:gd name="T37" fmla="*/ 1837 h 3129"/>
              <a:gd name="T38" fmla="*/ 1923 w 2732"/>
              <a:gd name="T39" fmla="*/ 2186 h 3129"/>
              <a:gd name="T40" fmla="*/ 808 w 2732"/>
              <a:gd name="T41" fmla="*/ 2186 h 3129"/>
              <a:gd name="T42" fmla="*/ 1364 w 2732"/>
              <a:gd name="T43" fmla="*/ 1641 h 3129"/>
              <a:gd name="T44" fmla="*/ 1285 w 2732"/>
              <a:gd name="T45" fmla="*/ 1684 h 3129"/>
              <a:gd name="T46" fmla="*/ 1556 w 2732"/>
              <a:gd name="T47" fmla="*/ 1593 h 3129"/>
              <a:gd name="T48" fmla="*/ 1590 w 2732"/>
              <a:gd name="T49" fmla="*/ 1734 h 3129"/>
              <a:gd name="T50" fmla="*/ 951 w 2732"/>
              <a:gd name="T51" fmla="*/ 1929 h 3129"/>
              <a:gd name="T52" fmla="*/ 993 w 2732"/>
              <a:gd name="T53" fmla="*/ 1566 h 3129"/>
              <a:gd name="T54" fmla="*/ 1344 w 2732"/>
              <a:gd name="T55" fmla="*/ 818 h 3129"/>
              <a:gd name="T56" fmla="*/ 1040 w 2732"/>
              <a:gd name="T57" fmla="*/ 974 h 3129"/>
              <a:gd name="T58" fmla="*/ 985 w 2732"/>
              <a:gd name="T59" fmla="*/ 1128 h 3129"/>
              <a:gd name="T60" fmla="*/ 1153 w 2732"/>
              <a:gd name="T61" fmla="*/ 1412 h 3129"/>
              <a:gd name="T62" fmla="*/ 1406 w 2732"/>
              <a:gd name="T63" fmla="*/ 1503 h 3129"/>
              <a:gd name="T64" fmla="*/ 1646 w 2732"/>
              <a:gd name="T65" fmla="*/ 1333 h 3129"/>
              <a:gd name="T66" fmla="*/ 1785 w 2732"/>
              <a:gd name="T67" fmla="*/ 986 h 3129"/>
              <a:gd name="T68" fmla="*/ 1806 w 2732"/>
              <a:gd name="T69" fmla="*/ 853 h 3129"/>
              <a:gd name="T70" fmla="*/ 1633 w 2732"/>
              <a:gd name="T71" fmla="*/ 692 h 3129"/>
              <a:gd name="T72" fmla="*/ 1598 w 2732"/>
              <a:gd name="T73" fmla="*/ 35 h 3129"/>
              <a:gd name="T74" fmla="*/ 1903 w 2732"/>
              <a:gd name="T75" fmla="*/ 270 h 3129"/>
              <a:gd name="T76" fmla="*/ 2053 w 2732"/>
              <a:gd name="T77" fmla="*/ 587 h 3129"/>
              <a:gd name="T78" fmla="*/ 2093 w 2732"/>
              <a:gd name="T79" fmla="*/ 818 h 3129"/>
              <a:gd name="T80" fmla="*/ 2111 w 2732"/>
              <a:gd name="T81" fmla="*/ 1268 h 3129"/>
              <a:gd name="T82" fmla="*/ 2182 w 2732"/>
              <a:gd name="T83" fmla="*/ 1679 h 3129"/>
              <a:gd name="T84" fmla="*/ 2348 w 2732"/>
              <a:gd name="T85" fmla="*/ 1791 h 3129"/>
              <a:gd name="T86" fmla="*/ 2585 w 2732"/>
              <a:gd name="T87" fmla="*/ 2059 h 3129"/>
              <a:gd name="T88" fmla="*/ 2724 w 2732"/>
              <a:gd name="T89" fmla="*/ 2436 h 3129"/>
              <a:gd name="T90" fmla="*/ 2388 w 2732"/>
              <a:gd name="T91" fmla="*/ 2809 h 3129"/>
              <a:gd name="T92" fmla="*/ 1761 w 2732"/>
              <a:gd name="T93" fmla="*/ 3086 h 3129"/>
              <a:gd name="T94" fmla="*/ 1364 w 2732"/>
              <a:gd name="T95" fmla="*/ 3129 h 3129"/>
              <a:gd name="T96" fmla="*/ 682 w 2732"/>
              <a:gd name="T97" fmla="*/ 2994 h 3129"/>
              <a:gd name="T98" fmla="*/ 122 w 2732"/>
              <a:gd name="T99" fmla="*/ 2625 h 3129"/>
              <a:gd name="T100" fmla="*/ 63 w 2732"/>
              <a:gd name="T101" fmla="*/ 2227 h 3129"/>
              <a:gd name="T102" fmla="*/ 282 w 2732"/>
              <a:gd name="T103" fmla="*/ 1885 h 3129"/>
              <a:gd name="T104" fmla="*/ 498 w 2732"/>
              <a:gd name="T105" fmla="*/ 1709 h 3129"/>
              <a:gd name="T106" fmla="*/ 618 w 2732"/>
              <a:gd name="T107" fmla="*/ 1652 h 3129"/>
              <a:gd name="T108" fmla="*/ 615 w 2732"/>
              <a:gd name="T109" fmla="*/ 1034 h 3129"/>
              <a:gd name="T110" fmla="*/ 637 w 2732"/>
              <a:gd name="T111" fmla="*/ 755 h 3129"/>
              <a:gd name="T112" fmla="*/ 681 w 2732"/>
              <a:gd name="T113" fmla="*/ 549 h 3129"/>
              <a:gd name="T114" fmla="*/ 801 w 2732"/>
              <a:gd name="T115" fmla="*/ 293 h 3129"/>
              <a:gd name="T116" fmla="*/ 1040 w 2732"/>
              <a:gd name="T117" fmla="*/ 78 h 3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732" h="3129">
                <a:moveTo>
                  <a:pt x="1366" y="2216"/>
                </a:moveTo>
                <a:lnTo>
                  <a:pt x="1353" y="2218"/>
                </a:lnTo>
                <a:lnTo>
                  <a:pt x="1342" y="2224"/>
                </a:lnTo>
                <a:lnTo>
                  <a:pt x="1333" y="2233"/>
                </a:lnTo>
                <a:lnTo>
                  <a:pt x="1327" y="2243"/>
                </a:lnTo>
                <a:lnTo>
                  <a:pt x="1325" y="2257"/>
                </a:lnTo>
                <a:lnTo>
                  <a:pt x="1327" y="2269"/>
                </a:lnTo>
                <a:lnTo>
                  <a:pt x="1333" y="2281"/>
                </a:lnTo>
                <a:lnTo>
                  <a:pt x="1342" y="2289"/>
                </a:lnTo>
                <a:lnTo>
                  <a:pt x="1353" y="2295"/>
                </a:lnTo>
                <a:lnTo>
                  <a:pt x="1366" y="2297"/>
                </a:lnTo>
                <a:lnTo>
                  <a:pt x="1379" y="2295"/>
                </a:lnTo>
                <a:lnTo>
                  <a:pt x="1391" y="2289"/>
                </a:lnTo>
                <a:lnTo>
                  <a:pt x="1399" y="2281"/>
                </a:lnTo>
                <a:lnTo>
                  <a:pt x="1405" y="2269"/>
                </a:lnTo>
                <a:lnTo>
                  <a:pt x="1407" y="2257"/>
                </a:lnTo>
                <a:lnTo>
                  <a:pt x="1405" y="2243"/>
                </a:lnTo>
                <a:lnTo>
                  <a:pt x="1399" y="2233"/>
                </a:lnTo>
                <a:lnTo>
                  <a:pt x="1391" y="2224"/>
                </a:lnTo>
                <a:lnTo>
                  <a:pt x="1379" y="2218"/>
                </a:lnTo>
                <a:lnTo>
                  <a:pt x="1366" y="2216"/>
                </a:lnTo>
                <a:close/>
                <a:moveTo>
                  <a:pt x="1366" y="1992"/>
                </a:moveTo>
                <a:lnTo>
                  <a:pt x="1353" y="1994"/>
                </a:lnTo>
                <a:lnTo>
                  <a:pt x="1342" y="2001"/>
                </a:lnTo>
                <a:lnTo>
                  <a:pt x="1333" y="2009"/>
                </a:lnTo>
                <a:lnTo>
                  <a:pt x="1327" y="2020"/>
                </a:lnTo>
                <a:lnTo>
                  <a:pt x="1325" y="2033"/>
                </a:lnTo>
                <a:lnTo>
                  <a:pt x="1327" y="2046"/>
                </a:lnTo>
                <a:lnTo>
                  <a:pt x="1333" y="2058"/>
                </a:lnTo>
                <a:lnTo>
                  <a:pt x="1342" y="2066"/>
                </a:lnTo>
                <a:lnTo>
                  <a:pt x="1353" y="2072"/>
                </a:lnTo>
                <a:lnTo>
                  <a:pt x="1366" y="2074"/>
                </a:lnTo>
                <a:lnTo>
                  <a:pt x="1379" y="2072"/>
                </a:lnTo>
                <a:lnTo>
                  <a:pt x="1391" y="2066"/>
                </a:lnTo>
                <a:lnTo>
                  <a:pt x="1399" y="2058"/>
                </a:lnTo>
                <a:lnTo>
                  <a:pt x="1405" y="2046"/>
                </a:lnTo>
                <a:lnTo>
                  <a:pt x="1407" y="2033"/>
                </a:lnTo>
                <a:lnTo>
                  <a:pt x="1405" y="2020"/>
                </a:lnTo>
                <a:lnTo>
                  <a:pt x="1399" y="2009"/>
                </a:lnTo>
                <a:lnTo>
                  <a:pt x="1391" y="2001"/>
                </a:lnTo>
                <a:lnTo>
                  <a:pt x="1379" y="1994"/>
                </a:lnTo>
                <a:lnTo>
                  <a:pt x="1366" y="1992"/>
                </a:lnTo>
                <a:close/>
                <a:moveTo>
                  <a:pt x="838" y="1707"/>
                </a:moveTo>
                <a:lnTo>
                  <a:pt x="614" y="1788"/>
                </a:lnTo>
                <a:lnTo>
                  <a:pt x="607" y="1792"/>
                </a:lnTo>
                <a:lnTo>
                  <a:pt x="594" y="1798"/>
                </a:lnTo>
                <a:lnTo>
                  <a:pt x="576" y="1808"/>
                </a:lnTo>
                <a:lnTo>
                  <a:pt x="555" y="1820"/>
                </a:lnTo>
                <a:lnTo>
                  <a:pt x="531" y="1836"/>
                </a:lnTo>
                <a:lnTo>
                  <a:pt x="505" y="1854"/>
                </a:lnTo>
                <a:lnTo>
                  <a:pt x="475" y="1876"/>
                </a:lnTo>
                <a:lnTo>
                  <a:pt x="445" y="1901"/>
                </a:lnTo>
                <a:lnTo>
                  <a:pt x="413" y="1930"/>
                </a:lnTo>
                <a:lnTo>
                  <a:pt x="379" y="1962"/>
                </a:lnTo>
                <a:lnTo>
                  <a:pt x="347" y="1997"/>
                </a:lnTo>
                <a:lnTo>
                  <a:pt x="314" y="2036"/>
                </a:lnTo>
                <a:lnTo>
                  <a:pt x="282" y="2078"/>
                </a:lnTo>
                <a:lnTo>
                  <a:pt x="253" y="2125"/>
                </a:lnTo>
                <a:lnTo>
                  <a:pt x="224" y="2176"/>
                </a:lnTo>
                <a:lnTo>
                  <a:pt x="198" y="2230"/>
                </a:lnTo>
                <a:lnTo>
                  <a:pt x="175" y="2288"/>
                </a:lnTo>
                <a:lnTo>
                  <a:pt x="156" y="2350"/>
                </a:lnTo>
                <a:lnTo>
                  <a:pt x="204" y="2407"/>
                </a:lnTo>
                <a:lnTo>
                  <a:pt x="255" y="2461"/>
                </a:lnTo>
                <a:lnTo>
                  <a:pt x="310" y="2512"/>
                </a:lnTo>
                <a:lnTo>
                  <a:pt x="366" y="2562"/>
                </a:lnTo>
                <a:lnTo>
                  <a:pt x="425" y="2607"/>
                </a:lnTo>
                <a:lnTo>
                  <a:pt x="422" y="2541"/>
                </a:lnTo>
                <a:lnTo>
                  <a:pt x="421" y="2470"/>
                </a:lnTo>
                <a:lnTo>
                  <a:pt x="420" y="2396"/>
                </a:lnTo>
                <a:lnTo>
                  <a:pt x="421" y="2320"/>
                </a:lnTo>
                <a:lnTo>
                  <a:pt x="423" y="2244"/>
                </a:lnTo>
                <a:lnTo>
                  <a:pt x="428" y="2169"/>
                </a:lnTo>
                <a:lnTo>
                  <a:pt x="555" y="2177"/>
                </a:lnTo>
                <a:lnTo>
                  <a:pt x="551" y="2246"/>
                </a:lnTo>
                <a:lnTo>
                  <a:pt x="549" y="2316"/>
                </a:lnTo>
                <a:lnTo>
                  <a:pt x="548" y="2386"/>
                </a:lnTo>
                <a:lnTo>
                  <a:pt x="549" y="2456"/>
                </a:lnTo>
                <a:lnTo>
                  <a:pt x="550" y="2522"/>
                </a:lnTo>
                <a:lnTo>
                  <a:pt x="551" y="2586"/>
                </a:lnTo>
                <a:lnTo>
                  <a:pt x="553" y="2644"/>
                </a:lnTo>
                <a:lnTo>
                  <a:pt x="556" y="2696"/>
                </a:lnTo>
                <a:lnTo>
                  <a:pt x="636" y="2741"/>
                </a:lnTo>
                <a:lnTo>
                  <a:pt x="718" y="2782"/>
                </a:lnTo>
                <a:lnTo>
                  <a:pt x="805" y="2817"/>
                </a:lnTo>
                <a:lnTo>
                  <a:pt x="893" y="2848"/>
                </a:lnTo>
                <a:lnTo>
                  <a:pt x="984" y="2873"/>
                </a:lnTo>
                <a:lnTo>
                  <a:pt x="1077" y="2894"/>
                </a:lnTo>
                <a:lnTo>
                  <a:pt x="1171" y="2908"/>
                </a:lnTo>
                <a:lnTo>
                  <a:pt x="1268" y="2916"/>
                </a:lnTo>
                <a:lnTo>
                  <a:pt x="1366" y="2920"/>
                </a:lnTo>
                <a:lnTo>
                  <a:pt x="1464" y="2916"/>
                </a:lnTo>
                <a:lnTo>
                  <a:pt x="1561" y="2908"/>
                </a:lnTo>
                <a:lnTo>
                  <a:pt x="1656" y="2894"/>
                </a:lnTo>
                <a:lnTo>
                  <a:pt x="1749" y="2873"/>
                </a:lnTo>
                <a:lnTo>
                  <a:pt x="1840" y="2848"/>
                </a:lnTo>
                <a:lnTo>
                  <a:pt x="1929" y="2817"/>
                </a:lnTo>
                <a:lnTo>
                  <a:pt x="2014" y="2782"/>
                </a:lnTo>
                <a:lnTo>
                  <a:pt x="2098" y="2740"/>
                </a:lnTo>
                <a:lnTo>
                  <a:pt x="2178" y="2696"/>
                </a:lnTo>
                <a:lnTo>
                  <a:pt x="2180" y="2643"/>
                </a:lnTo>
                <a:lnTo>
                  <a:pt x="2182" y="2584"/>
                </a:lnTo>
                <a:lnTo>
                  <a:pt x="2183" y="2519"/>
                </a:lnTo>
                <a:lnTo>
                  <a:pt x="2184" y="2452"/>
                </a:lnTo>
                <a:lnTo>
                  <a:pt x="2184" y="2382"/>
                </a:lnTo>
                <a:lnTo>
                  <a:pt x="2183" y="2312"/>
                </a:lnTo>
                <a:lnTo>
                  <a:pt x="2180" y="2242"/>
                </a:lnTo>
                <a:lnTo>
                  <a:pt x="2176" y="2173"/>
                </a:lnTo>
                <a:lnTo>
                  <a:pt x="2303" y="2164"/>
                </a:lnTo>
                <a:lnTo>
                  <a:pt x="2307" y="2239"/>
                </a:lnTo>
                <a:lnTo>
                  <a:pt x="2310" y="2316"/>
                </a:lnTo>
                <a:lnTo>
                  <a:pt x="2311" y="2393"/>
                </a:lnTo>
                <a:lnTo>
                  <a:pt x="2311" y="2467"/>
                </a:lnTo>
                <a:lnTo>
                  <a:pt x="2310" y="2540"/>
                </a:lnTo>
                <a:lnTo>
                  <a:pt x="2308" y="2607"/>
                </a:lnTo>
                <a:lnTo>
                  <a:pt x="2367" y="2561"/>
                </a:lnTo>
                <a:lnTo>
                  <a:pt x="2423" y="2512"/>
                </a:lnTo>
                <a:lnTo>
                  <a:pt x="2477" y="2461"/>
                </a:lnTo>
                <a:lnTo>
                  <a:pt x="2528" y="2406"/>
                </a:lnTo>
                <a:lnTo>
                  <a:pt x="2577" y="2350"/>
                </a:lnTo>
                <a:lnTo>
                  <a:pt x="2557" y="2288"/>
                </a:lnTo>
                <a:lnTo>
                  <a:pt x="2535" y="2230"/>
                </a:lnTo>
                <a:lnTo>
                  <a:pt x="2508" y="2176"/>
                </a:lnTo>
                <a:lnTo>
                  <a:pt x="2480" y="2125"/>
                </a:lnTo>
                <a:lnTo>
                  <a:pt x="2450" y="2079"/>
                </a:lnTo>
                <a:lnTo>
                  <a:pt x="2419" y="2037"/>
                </a:lnTo>
                <a:lnTo>
                  <a:pt x="2386" y="1997"/>
                </a:lnTo>
                <a:lnTo>
                  <a:pt x="2354" y="1962"/>
                </a:lnTo>
                <a:lnTo>
                  <a:pt x="2321" y="1930"/>
                </a:lnTo>
                <a:lnTo>
                  <a:pt x="2288" y="1902"/>
                </a:lnTo>
                <a:lnTo>
                  <a:pt x="2258" y="1877"/>
                </a:lnTo>
                <a:lnTo>
                  <a:pt x="2228" y="1855"/>
                </a:lnTo>
                <a:lnTo>
                  <a:pt x="2202" y="1837"/>
                </a:lnTo>
                <a:lnTo>
                  <a:pt x="2178" y="1821"/>
                </a:lnTo>
                <a:lnTo>
                  <a:pt x="2157" y="1809"/>
                </a:lnTo>
                <a:lnTo>
                  <a:pt x="2140" y="1798"/>
                </a:lnTo>
                <a:lnTo>
                  <a:pt x="2126" y="1792"/>
                </a:lnTo>
                <a:lnTo>
                  <a:pt x="2119" y="1788"/>
                </a:lnTo>
                <a:lnTo>
                  <a:pt x="1893" y="1707"/>
                </a:lnTo>
                <a:lnTo>
                  <a:pt x="1923" y="2186"/>
                </a:lnTo>
                <a:lnTo>
                  <a:pt x="1462" y="1856"/>
                </a:lnTo>
                <a:lnTo>
                  <a:pt x="1445" y="1856"/>
                </a:lnTo>
                <a:lnTo>
                  <a:pt x="1445" y="2445"/>
                </a:lnTo>
                <a:lnTo>
                  <a:pt x="1286" y="2445"/>
                </a:lnTo>
                <a:lnTo>
                  <a:pt x="1286" y="1856"/>
                </a:lnTo>
                <a:lnTo>
                  <a:pt x="1269" y="1856"/>
                </a:lnTo>
                <a:lnTo>
                  <a:pt x="808" y="2186"/>
                </a:lnTo>
                <a:lnTo>
                  <a:pt x="838" y="1707"/>
                </a:lnTo>
                <a:close/>
                <a:moveTo>
                  <a:pt x="1556" y="1593"/>
                </a:moveTo>
                <a:lnTo>
                  <a:pt x="1520" y="1610"/>
                </a:lnTo>
                <a:lnTo>
                  <a:pt x="1483" y="1623"/>
                </a:lnTo>
                <a:lnTo>
                  <a:pt x="1444" y="1632"/>
                </a:lnTo>
                <a:lnTo>
                  <a:pt x="1405" y="1639"/>
                </a:lnTo>
                <a:lnTo>
                  <a:pt x="1364" y="1641"/>
                </a:lnTo>
                <a:lnTo>
                  <a:pt x="1316" y="1639"/>
                </a:lnTo>
                <a:lnTo>
                  <a:pt x="1271" y="1630"/>
                </a:lnTo>
                <a:lnTo>
                  <a:pt x="1226" y="1617"/>
                </a:lnTo>
                <a:lnTo>
                  <a:pt x="1184" y="1599"/>
                </a:lnTo>
                <a:lnTo>
                  <a:pt x="1215" y="1629"/>
                </a:lnTo>
                <a:lnTo>
                  <a:pt x="1248" y="1658"/>
                </a:lnTo>
                <a:lnTo>
                  <a:pt x="1285" y="1684"/>
                </a:lnTo>
                <a:lnTo>
                  <a:pt x="1324" y="1708"/>
                </a:lnTo>
                <a:lnTo>
                  <a:pt x="1366" y="1728"/>
                </a:lnTo>
                <a:lnTo>
                  <a:pt x="1411" y="1707"/>
                </a:lnTo>
                <a:lnTo>
                  <a:pt x="1452" y="1682"/>
                </a:lnTo>
                <a:lnTo>
                  <a:pt x="1490" y="1654"/>
                </a:lnTo>
                <a:lnTo>
                  <a:pt x="1524" y="1624"/>
                </a:lnTo>
                <a:lnTo>
                  <a:pt x="1556" y="1593"/>
                </a:lnTo>
                <a:close/>
                <a:moveTo>
                  <a:pt x="1753" y="1544"/>
                </a:moveTo>
                <a:lnTo>
                  <a:pt x="1734" y="1572"/>
                </a:lnTo>
                <a:lnTo>
                  <a:pt x="1712" y="1603"/>
                </a:lnTo>
                <a:lnTo>
                  <a:pt x="1687" y="1635"/>
                </a:lnTo>
                <a:lnTo>
                  <a:pt x="1657" y="1669"/>
                </a:lnTo>
                <a:lnTo>
                  <a:pt x="1626" y="1702"/>
                </a:lnTo>
                <a:lnTo>
                  <a:pt x="1590" y="1734"/>
                </a:lnTo>
                <a:lnTo>
                  <a:pt x="1551" y="1766"/>
                </a:lnTo>
                <a:lnTo>
                  <a:pt x="1779" y="1929"/>
                </a:lnTo>
                <a:lnTo>
                  <a:pt x="1756" y="1548"/>
                </a:lnTo>
                <a:lnTo>
                  <a:pt x="1755" y="1546"/>
                </a:lnTo>
                <a:lnTo>
                  <a:pt x="1753" y="1544"/>
                </a:lnTo>
                <a:close/>
                <a:moveTo>
                  <a:pt x="974" y="1537"/>
                </a:moveTo>
                <a:lnTo>
                  <a:pt x="951" y="1929"/>
                </a:lnTo>
                <a:lnTo>
                  <a:pt x="1181" y="1765"/>
                </a:lnTo>
                <a:lnTo>
                  <a:pt x="1141" y="1733"/>
                </a:lnTo>
                <a:lnTo>
                  <a:pt x="1104" y="1699"/>
                </a:lnTo>
                <a:lnTo>
                  <a:pt x="1071" y="1664"/>
                </a:lnTo>
                <a:lnTo>
                  <a:pt x="1042" y="1630"/>
                </a:lnTo>
                <a:lnTo>
                  <a:pt x="1017" y="1597"/>
                </a:lnTo>
                <a:lnTo>
                  <a:pt x="993" y="1566"/>
                </a:lnTo>
                <a:lnTo>
                  <a:pt x="974" y="1537"/>
                </a:lnTo>
                <a:close/>
                <a:moveTo>
                  <a:pt x="1588" y="626"/>
                </a:moveTo>
                <a:lnTo>
                  <a:pt x="1548" y="664"/>
                </a:lnTo>
                <a:lnTo>
                  <a:pt x="1504" y="703"/>
                </a:lnTo>
                <a:lnTo>
                  <a:pt x="1456" y="741"/>
                </a:lnTo>
                <a:lnTo>
                  <a:pt x="1402" y="780"/>
                </a:lnTo>
                <a:lnTo>
                  <a:pt x="1344" y="818"/>
                </a:lnTo>
                <a:lnTo>
                  <a:pt x="1281" y="856"/>
                </a:lnTo>
                <a:lnTo>
                  <a:pt x="1213" y="894"/>
                </a:lnTo>
                <a:lnTo>
                  <a:pt x="1138" y="930"/>
                </a:lnTo>
                <a:lnTo>
                  <a:pt x="1059" y="964"/>
                </a:lnTo>
                <a:lnTo>
                  <a:pt x="1056" y="965"/>
                </a:lnTo>
                <a:lnTo>
                  <a:pt x="1049" y="968"/>
                </a:lnTo>
                <a:lnTo>
                  <a:pt x="1040" y="974"/>
                </a:lnTo>
                <a:lnTo>
                  <a:pt x="1026" y="980"/>
                </a:lnTo>
                <a:lnTo>
                  <a:pt x="1011" y="988"/>
                </a:lnTo>
                <a:lnTo>
                  <a:pt x="993" y="999"/>
                </a:lnTo>
                <a:lnTo>
                  <a:pt x="974" y="1011"/>
                </a:lnTo>
                <a:lnTo>
                  <a:pt x="954" y="1026"/>
                </a:lnTo>
                <a:lnTo>
                  <a:pt x="969" y="1077"/>
                </a:lnTo>
                <a:lnTo>
                  <a:pt x="985" y="1128"/>
                </a:lnTo>
                <a:lnTo>
                  <a:pt x="1003" y="1177"/>
                </a:lnTo>
                <a:lnTo>
                  <a:pt x="1023" y="1223"/>
                </a:lnTo>
                <a:lnTo>
                  <a:pt x="1045" y="1267"/>
                </a:lnTo>
                <a:lnTo>
                  <a:pt x="1069" y="1309"/>
                </a:lnTo>
                <a:lnTo>
                  <a:pt x="1096" y="1347"/>
                </a:lnTo>
                <a:lnTo>
                  <a:pt x="1123" y="1381"/>
                </a:lnTo>
                <a:lnTo>
                  <a:pt x="1153" y="1412"/>
                </a:lnTo>
                <a:lnTo>
                  <a:pt x="1184" y="1439"/>
                </a:lnTo>
                <a:lnTo>
                  <a:pt x="1217" y="1463"/>
                </a:lnTo>
                <a:lnTo>
                  <a:pt x="1252" y="1481"/>
                </a:lnTo>
                <a:lnTo>
                  <a:pt x="1288" y="1494"/>
                </a:lnTo>
                <a:lnTo>
                  <a:pt x="1326" y="1503"/>
                </a:lnTo>
                <a:lnTo>
                  <a:pt x="1365" y="1506"/>
                </a:lnTo>
                <a:lnTo>
                  <a:pt x="1406" y="1503"/>
                </a:lnTo>
                <a:lnTo>
                  <a:pt x="1446" y="1493"/>
                </a:lnTo>
                <a:lnTo>
                  <a:pt x="1484" y="1479"/>
                </a:lnTo>
                <a:lnTo>
                  <a:pt x="1520" y="1459"/>
                </a:lnTo>
                <a:lnTo>
                  <a:pt x="1555" y="1433"/>
                </a:lnTo>
                <a:lnTo>
                  <a:pt x="1587" y="1404"/>
                </a:lnTo>
                <a:lnTo>
                  <a:pt x="1617" y="1370"/>
                </a:lnTo>
                <a:lnTo>
                  <a:pt x="1646" y="1333"/>
                </a:lnTo>
                <a:lnTo>
                  <a:pt x="1672" y="1291"/>
                </a:lnTo>
                <a:lnTo>
                  <a:pt x="1696" y="1246"/>
                </a:lnTo>
                <a:lnTo>
                  <a:pt x="1719" y="1199"/>
                </a:lnTo>
                <a:lnTo>
                  <a:pt x="1739" y="1148"/>
                </a:lnTo>
                <a:lnTo>
                  <a:pt x="1756" y="1096"/>
                </a:lnTo>
                <a:lnTo>
                  <a:pt x="1772" y="1041"/>
                </a:lnTo>
                <a:lnTo>
                  <a:pt x="1785" y="986"/>
                </a:lnTo>
                <a:lnTo>
                  <a:pt x="1796" y="929"/>
                </a:lnTo>
                <a:lnTo>
                  <a:pt x="1804" y="871"/>
                </a:lnTo>
                <a:lnTo>
                  <a:pt x="1805" y="866"/>
                </a:lnTo>
                <a:lnTo>
                  <a:pt x="1805" y="862"/>
                </a:lnTo>
                <a:lnTo>
                  <a:pt x="1806" y="859"/>
                </a:lnTo>
                <a:lnTo>
                  <a:pt x="1806" y="856"/>
                </a:lnTo>
                <a:lnTo>
                  <a:pt x="1806" y="853"/>
                </a:lnTo>
                <a:lnTo>
                  <a:pt x="1810" y="801"/>
                </a:lnTo>
                <a:lnTo>
                  <a:pt x="1778" y="790"/>
                </a:lnTo>
                <a:lnTo>
                  <a:pt x="1747" y="777"/>
                </a:lnTo>
                <a:lnTo>
                  <a:pt x="1716" y="760"/>
                </a:lnTo>
                <a:lnTo>
                  <a:pt x="1687" y="740"/>
                </a:lnTo>
                <a:lnTo>
                  <a:pt x="1658" y="717"/>
                </a:lnTo>
                <a:lnTo>
                  <a:pt x="1633" y="692"/>
                </a:lnTo>
                <a:lnTo>
                  <a:pt x="1609" y="660"/>
                </a:lnTo>
                <a:lnTo>
                  <a:pt x="1588" y="626"/>
                </a:lnTo>
                <a:close/>
                <a:moveTo>
                  <a:pt x="1370" y="0"/>
                </a:moveTo>
                <a:lnTo>
                  <a:pt x="1431" y="1"/>
                </a:lnTo>
                <a:lnTo>
                  <a:pt x="1489" y="7"/>
                </a:lnTo>
                <a:lnTo>
                  <a:pt x="1544" y="18"/>
                </a:lnTo>
                <a:lnTo>
                  <a:pt x="1598" y="35"/>
                </a:lnTo>
                <a:lnTo>
                  <a:pt x="1650" y="57"/>
                </a:lnTo>
                <a:lnTo>
                  <a:pt x="1698" y="82"/>
                </a:lnTo>
                <a:lnTo>
                  <a:pt x="1745" y="112"/>
                </a:lnTo>
                <a:lnTo>
                  <a:pt x="1788" y="146"/>
                </a:lnTo>
                <a:lnTo>
                  <a:pt x="1829" y="183"/>
                </a:lnTo>
                <a:lnTo>
                  <a:pt x="1867" y="226"/>
                </a:lnTo>
                <a:lnTo>
                  <a:pt x="1903" y="270"/>
                </a:lnTo>
                <a:lnTo>
                  <a:pt x="1935" y="319"/>
                </a:lnTo>
                <a:lnTo>
                  <a:pt x="1966" y="371"/>
                </a:lnTo>
                <a:lnTo>
                  <a:pt x="1992" y="425"/>
                </a:lnTo>
                <a:lnTo>
                  <a:pt x="2016" y="483"/>
                </a:lnTo>
                <a:lnTo>
                  <a:pt x="2039" y="542"/>
                </a:lnTo>
                <a:lnTo>
                  <a:pt x="2046" y="563"/>
                </a:lnTo>
                <a:lnTo>
                  <a:pt x="2053" y="587"/>
                </a:lnTo>
                <a:lnTo>
                  <a:pt x="2061" y="615"/>
                </a:lnTo>
                <a:lnTo>
                  <a:pt x="2068" y="647"/>
                </a:lnTo>
                <a:lnTo>
                  <a:pt x="2075" y="685"/>
                </a:lnTo>
                <a:lnTo>
                  <a:pt x="2083" y="728"/>
                </a:lnTo>
                <a:lnTo>
                  <a:pt x="2089" y="772"/>
                </a:lnTo>
                <a:lnTo>
                  <a:pt x="2094" y="818"/>
                </a:lnTo>
                <a:lnTo>
                  <a:pt x="2093" y="818"/>
                </a:lnTo>
                <a:lnTo>
                  <a:pt x="2099" y="868"/>
                </a:lnTo>
                <a:lnTo>
                  <a:pt x="2103" y="922"/>
                </a:lnTo>
                <a:lnTo>
                  <a:pt x="2106" y="981"/>
                </a:lnTo>
                <a:lnTo>
                  <a:pt x="2108" y="1044"/>
                </a:lnTo>
                <a:lnTo>
                  <a:pt x="2110" y="1114"/>
                </a:lnTo>
                <a:lnTo>
                  <a:pt x="2111" y="1188"/>
                </a:lnTo>
                <a:lnTo>
                  <a:pt x="2111" y="1268"/>
                </a:lnTo>
                <a:lnTo>
                  <a:pt x="2110" y="1353"/>
                </a:lnTo>
                <a:lnTo>
                  <a:pt x="2107" y="1446"/>
                </a:lnTo>
                <a:lnTo>
                  <a:pt x="2104" y="1543"/>
                </a:lnTo>
                <a:lnTo>
                  <a:pt x="2100" y="1648"/>
                </a:lnTo>
                <a:lnTo>
                  <a:pt x="2169" y="1673"/>
                </a:lnTo>
                <a:lnTo>
                  <a:pt x="2173" y="1675"/>
                </a:lnTo>
                <a:lnTo>
                  <a:pt x="2182" y="1679"/>
                </a:lnTo>
                <a:lnTo>
                  <a:pt x="2196" y="1686"/>
                </a:lnTo>
                <a:lnTo>
                  <a:pt x="2212" y="1696"/>
                </a:lnTo>
                <a:lnTo>
                  <a:pt x="2235" y="1709"/>
                </a:lnTo>
                <a:lnTo>
                  <a:pt x="2259" y="1725"/>
                </a:lnTo>
                <a:lnTo>
                  <a:pt x="2286" y="1743"/>
                </a:lnTo>
                <a:lnTo>
                  <a:pt x="2317" y="1765"/>
                </a:lnTo>
                <a:lnTo>
                  <a:pt x="2348" y="1791"/>
                </a:lnTo>
                <a:lnTo>
                  <a:pt x="2381" y="1819"/>
                </a:lnTo>
                <a:lnTo>
                  <a:pt x="2416" y="1850"/>
                </a:lnTo>
                <a:lnTo>
                  <a:pt x="2450" y="1885"/>
                </a:lnTo>
                <a:lnTo>
                  <a:pt x="2485" y="1923"/>
                </a:lnTo>
                <a:lnTo>
                  <a:pt x="2519" y="1965"/>
                </a:lnTo>
                <a:lnTo>
                  <a:pt x="2553" y="2010"/>
                </a:lnTo>
                <a:lnTo>
                  <a:pt x="2585" y="2059"/>
                </a:lnTo>
                <a:lnTo>
                  <a:pt x="2616" y="2111"/>
                </a:lnTo>
                <a:lnTo>
                  <a:pt x="2643" y="2167"/>
                </a:lnTo>
                <a:lnTo>
                  <a:pt x="2670" y="2227"/>
                </a:lnTo>
                <a:lnTo>
                  <a:pt x="2686" y="2275"/>
                </a:lnTo>
                <a:lnTo>
                  <a:pt x="2701" y="2326"/>
                </a:lnTo>
                <a:lnTo>
                  <a:pt x="2715" y="2380"/>
                </a:lnTo>
                <a:lnTo>
                  <a:pt x="2724" y="2436"/>
                </a:lnTo>
                <a:lnTo>
                  <a:pt x="2732" y="2494"/>
                </a:lnTo>
                <a:lnTo>
                  <a:pt x="2673" y="2561"/>
                </a:lnTo>
                <a:lnTo>
                  <a:pt x="2611" y="2625"/>
                </a:lnTo>
                <a:lnTo>
                  <a:pt x="2564" y="2669"/>
                </a:lnTo>
                <a:lnTo>
                  <a:pt x="2516" y="2710"/>
                </a:lnTo>
                <a:lnTo>
                  <a:pt x="2466" y="2751"/>
                </a:lnTo>
                <a:lnTo>
                  <a:pt x="2388" y="2809"/>
                </a:lnTo>
                <a:lnTo>
                  <a:pt x="2307" y="2861"/>
                </a:lnTo>
                <a:lnTo>
                  <a:pt x="2223" y="2911"/>
                </a:lnTo>
                <a:lnTo>
                  <a:pt x="2135" y="2956"/>
                </a:lnTo>
                <a:lnTo>
                  <a:pt x="2046" y="2995"/>
                </a:lnTo>
                <a:lnTo>
                  <a:pt x="1953" y="3031"/>
                </a:lnTo>
                <a:lnTo>
                  <a:pt x="1858" y="3061"/>
                </a:lnTo>
                <a:lnTo>
                  <a:pt x="1761" y="3086"/>
                </a:lnTo>
                <a:lnTo>
                  <a:pt x="1662" y="3104"/>
                </a:lnTo>
                <a:lnTo>
                  <a:pt x="1561" y="3119"/>
                </a:lnTo>
                <a:lnTo>
                  <a:pt x="1459" y="3126"/>
                </a:lnTo>
                <a:lnTo>
                  <a:pt x="1457" y="3127"/>
                </a:lnTo>
                <a:lnTo>
                  <a:pt x="1455" y="3127"/>
                </a:lnTo>
                <a:lnTo>
                  <a:pt x="1368" y="3129"/>
                </a:lnTo>
                <a:lnTo>
                  <a:pt x="1364" y="3129"/>
                </a:lnTo>
                <a:lnTo>
                  <a:pt x="1262" y="3126"/>
                </a:lnTo>
                <a:lnTo>
                  <a:pt x="1160" y="3118"/>
                </a:lnTo>
                <a:lnTo>
                  <a:pt x="1061" y="3103"/>
                </a:lnTo>
                <a:lnTo>
                  <a:pt x="963" y="3083"/>
                </a:lnTo>
                <a:lnTo>
                  <a:pt x="867" y="3059"/>
                </a:lnTo>
                <a:lnTo>
                  <a:pt x="773" y="3028"/>
                </a:lnTo>
                <a:lnTo>
                  <a:pt x="682" y="2994"/>
                </a:lnTo>
                <a:lnTo>
                  <a:pt x="593" y="2954"/>
                </a:lnTo>
                <a:lnTo>
                  <a:pt x="507" y="2910"/>
                </a:lnTo>
                <a:lnTo>
                  <a:pt x="423" y="2861"/>
                </a:lnTo>
                <a:lnTo>
                  <a:pt x="343" y="2809"/>
                </a:lnTo>
                <a:lnTo>
                  <a:pt x="265" y="2752"/>
                </a:lnTo>
                <a:lnTo>
                  <a:pt x="193" y="2690"/>
                </a:lnTo>
                <a:lnTo>
                  <a:pt x="122" y="2625"/>
                </a:lnTo>
                <a:lnTo>
                  <a:pt x="59" y="2562"/>
                </a:lnTo>
                <a:lnTo>
                  <a:pt x="0" y="2494"/>
                </a:lnTo>
                <a:lnTo>
                  <a:pt x="8" y="2436"/>
                </a:lnTo>
                <a:lnTo>
                  <a:pt x="18" y="2380"/>
                </a:lnTo>
                <a:lnTo>
                  <a:pt x="32" y="2326"/>
                </a:lnTo>
                <a:lnTo>
                  <a:pt x="46" y="2275"/>
                </a:lnTo>
                <a:lnTo>
                  <a:pt x="63" y="2227"/>
                </a:lnTo>
                <a:lnTo>
                  <a:pt x="89" y="2167"/>
                </a:lnTo>
                <a:lnTo>
                  <a:pt x="117" y="2111"/>
                </a:lnTo>
                <a:lnTo>
                  <a:pt x="147" y="2059"/>
                </a:lnTo>
                <a:lnTo>
                  <a:pt x="179" y="2010"/>
                </a:lnTo>
                <a:lnTo>
                  <a:pt x="213" y="1965"/>
                </a:lnTo>
                <a:lnTo>
                  <a:pt x="248" y="1923"/>
                </a:lnTo>
                <a:lnTo>
                  <a:pt x="282" y="1885"/>
                </a:lnTo>
                <a:lnTo>
                  <a:pt x="317" y="1850"/>
                </a:lnTo>
                <a:lnTo>
                  <a:pt x="351" y="1819"/>
                </a:lnTo>
                <a:lnTo>
                  <a:pt x="384" y="1791"/>
                </a:lnTo>
                <a:lnTo>
                  <a:pt x="416" y="1765"/>
                </a:lnTo>
                <a:lnTo>
                  <a:pt x="447" y="1743"/>
                </a:lnTo>
                <a:lnTo>
                  <a:pt x="474" y="1725"/>
                </a:lnTo>
                <a:lnTo>
                  <a:pt x="498" y="1709"/>
                </a:lnTo>
                <a:lnTo>
                  <a:pt x="519" y="1696"/>
                </a:lnTo>
                <a:lnTo>
                  <a:pt x="537" y="1686"/>
                </a:lnTo>
                <a:lnTo>
                  <a:pt x="551" y="1679"/>
                </a:lnTo>
                <a:lnTo>
                  <a:pt x="559" y="1675"/>
                </a:lnTo>
                <a:lnTo>
                  <a:pt x="563" y="1673"/>
                </a:lnTo>
                <a:lnTo>
                  <a:pt x="568" y="1671"/>
                </a:lnTo>
                <a:lnTo>
                  <a:pt x="618" y="1652"/>
                </a:lnTo>
                <a:lnTo>
                  <a:pt x="614" y="1545"/>
                </a:lnTo>
                <a:lnTo>
                  <a:pt x="611" y="1445"/>
                </a:lnTo>
                <a:lnTo>
                  <a:pt x="610" y="1350"/>
                </a:lnTo>
                <a:lnTo>
                  <a:pt x="610" y="1263"/>
                </a:lnTo>
                <a:lnTo>
                  <a:pt x="610" y="1181"/>
                </a:lnTo>
                <a:lnTo>
                  <a:pt x="612" y="1104"/>
                </a:lnTo>
                <a:lnTo>
                  <a:pt x="615" y="1034"/>
                </a:lnTo>
                <a:lnTo>
                  <a:pt x="618" y="968"/>
                </a:lnTo>
                <a:lnTo>
                  <a:pt x="623" y="909"/>
                </a:lnTo>
                <a:lnTo>
                  <a:pt x="627" y="853"/>
                </a:lnTo>
                <a:lnTo>
                  <a:pt x="633" y="804"/>
                </a:lnTo>
                <a:lnTo>
                  <a:pt x="633" y="791"/>
                </a:lnTo>
                <a:lnTo>
                  <a:pt x="635" y="775"/>
                </a:lnTo>
                <a:lnTo>
                  <a:pt x="637" y="755"/>
                </a:lnTo>
                <a:lnTo>
                  <a:pt x="640" y="732"/>
                </a:lnTo>
                <a:lnTo>
                  <a:pt x="644" y="707"/>
                </a:lnTo>
                <a:lnTo>
                  <a:pt x="649" y="679"/>
                </a:lnTo>
                <a:lnTo>
                  <a:pt x="654" y="649"/>
                </a:lnTo>
                <a:lnTo>
                  <a:pt x="662" y="618"/>
                </a:lnTo>
                <a:lnTo>
                  <a:pt x="670" y="585"/>
                </a:lnTo>
                <a:lnTo>
                  <a:pt x="681" y="549"/>
                </a:lnTo>
                <a:lnTo>
                  <a:pt x="692" y="514"/>
                </a:lnTo>
                <a:lnTo>
                  <a:pt x="705" y="478"/>
                </a:lnTo>
                <a:lnTo>
                  <a:pt x="721" y="441"/>
                </a:lnTo>
                <a:lnTo>
                  <a:pt x="737" y="403"/>
                </a:lnTo>
                <a:lnTo>
                  <a:pt x="756" y="367"/>
                </a:lnTo>
                <a:lnTo>
                  <a:pt x="777" y="330"/>
                </a:lnTo>
                <a:lnTo>
                  <a:pt x="801" y="293"/>
                </a:lnTo>
                <a:lnTo>
                  <a:pt x="827" y="258"/>
                </a:lnTo>
                <a:lnTo>
                  <a:pt x="855" y="224"/>
                </a:lnTo>
                <a:lnTo>
                  <a:pt x="887" y="191"/>
                </a:lnTo>
                <a:lnTo>
                  <a:pt x="921" y="159"/>
                </a:lnTo>
                <a:lnTo>
                  <a:pt x="958" y="130"/>
                </a:lnTo>
                <a:lnTo>
                  <a:pt x="998" y="103"/>
                </a:lnTo>
                <a:lnTo>
                  <a:pt x="1040" y="78"/>
                </a:lnTo>
                <a:lnTo>
                  <a:pt x="1086" y="57"/>
                </a:lnTo>
                <a:lnTo>
                  <a:pt x="1136" y="38"/>
                </a:lnTo>
                <a:lnTo>
                  <a:pt x="1188" y="22"/>
                </a:lnTo>
                <a:lnTo>
                  <a:pt x="1245" y="11"/>
                </a:lnTo>
                <a:lnTo>
                  <a:pt x="1305" y="3"/>
                </a:lnTo>
                <a:lnTo>
                  <a:pt x="137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31" name="Text Placeholder 14">
            <a:extLst>
              <a:ext uri="{FF2B5EF4-FFF2-40B4-BE49-F238E27FC236}">
                <a16:creationId xmlns:a16="http://schemas.microsoft.com/office/drawing/2014/main" id="{42E6C9DA-570B-406B-ABDF-1717CEB84E77}"/>
              </a:ext>
            </a:extLst>
          </p:cNvPr>
          <p:cNvSpPr txBox="1">
            <a:spLocks/>
          </p:cNvSpPr>
          <p:nvPr/>
        </p:nvSpPr>
        <p:spPr>
          <a:xfrm>
            <a:off x="1387014" y="4435195"/>
            <a:ext cx="2978888" cy="10311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id-ID" sz="1800" b="1" noProof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 RAD PG</a:t>
            </a:r>
            <a:r>
              <a:rPr lang="id-ID" sz="16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atau </a:t>
            </a:r>
            <a:r>
              <a:rPr lang="id-ID" sz="1800" b="1" noProof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TKPKD</a:t>
            </a:r>
            <a:r>
              <a:rPr lang="id-ID" sz="16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atau </a:t>
            </a:r>
            <a:r>
              <a:rPr lang="en-US" sz="16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 Baru </a:t>
            </a:r>
            <a:r>
              <a:rPr lang="id-ID" sz="14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yang dinilai efektif untuk mengkoordinasikan</a:t>
            </a:r>
            <a:r>
              <a:rPr lang="en-US" sz="14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14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intervensi penurunan </a:t>
            </a:r>
            <a:r>
              <a:rPr lang="id-ID" sz="1400" i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stunting</a:t>
            </a:r>
            <a:r>
              <a:rPr lang="en-US" sz="1400" i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id-ID" sz="1600" i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7894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ED2933D0-4C3B-44AF-84D3-BDDF0A0DF309}"/>
              </a:ext>
            </a:extLst>
          </p:cNvPr>
          <p:cNvSpPr txBox="1">
            <a:spLocks/>
          </p:cNvSpPr>
          <p:nvPr/>
        </p:nvSpPr>
        <p:spPr>
          <a:xfrm>
            <a:off x="1652919" y="309283"/>
            <a:ext cx="8815907" cy="53455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sz="3200" noProof="1">
                <a:solidFill>
                  <a:schemeClr val="accent1"/>
                </a:solidFill>
              </a:rPr>
              <a:t> </a:t>
            </a:r>
            <a:r>
              <a:rPr lang="en-US" sz="3200" b="1" noProof="1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Peran Kabupaten/Kota</a:t>
            </a: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DB325A8D-30F0-4444-B32E-1212AB8EAE92}"/>
              </a:ext>
            </a:extLst>
          </p:cNvPr>
          <p:cNvGrpSpPr/>
          <p:nvPr/>
        </p:nvGrpSpPr>
        <p:grpSpPr>
          <a:xfrm>
            <a:off x="2293439" y="2894719"/>
            <a:ext cx="1674392" cy="1884443"/>
            <a:chOff x="2328635" y="2259416"/>
            <a:chExt cx="1674392" cy="1884442"/>
          </a:xfrm>
        </p:grpSpPr>
        <p:sp>
          <p:nvSpPr>
            <p:cNvPr id="143" name="Hexagon 142">
              <a:extLst>
                <a:ext uri="{FF2B5EF4-FFF2-40B4-BE49-F238E27FC236}">
                  <a16:creationId xmlns:a16="http://schemas.microsoft.com/office/drawing/2014/main" id="{64438FF1-4DDF-4298-9A39-4D531281634C}"/>
                </a:ext>
              </a:extLst>
            </p:cNvPr>
            <p:cNvSpPr/>
            <p:nvPr/>
          </p:nvSpPr>
          <p:spPr>
            <a:xfrm rot="16200000">
              <a:off x="2223610" y="2364441"/>
              <a:ext cx="1884442" cy="1674392"/>
            </a:xfrm>
            <a:prstGeom prst="hexagon">
              <a:avLst>
                <a:gd name="adj" fmla="val 24450"/>
                <a:gd name="vf" fmla="val 115470"/>
              </a:avLst>
            </a:prstGeom>
            <a:solidFill>
              <a:schemeClr val="accent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36CE06B8-D5A2-4169-9AAD-8DDACE84E0E9}"/>
                </a:ext>
              </a:extLst>
            </p:cNvPr>
            <p:cNvSpPr/>
            <p:nvPr/>
          </p:nvSpPr>
          <p:spPr>
            <a:xfrm>
              <a:off x="3492312" y="3773929"/>
              <a:ext cx="262526" cy="27439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595EB1CB-F176-4CB9-A37A-58CE208BBCA6}"/>
              </a:ext>
            </a:extLst>
          </p:cNvPr>
          <p:cNvGrpSpPr/>
          <p:nvPr/>
        </p:nvGrpSpPr>
        <p:grpSpPr>
          <a:xfrm>
            <a:off x="1462587" y="4371795"/>
            <a:ext cx="1674392" cy="1884443"/>
            <a:chOff x="1497784" y="3736491"/>
            <a:chExt cx="1674392" cy="1884443"/>
          </a:xfrm>
        </p:grpSpPr>
        <p:sp>
          <p:nvSpPr>
            <p:cNvPr id="141" name="Hexagon 140">
              <a:extLst>
                <a:ext uri="{FF2B5EF4-FFF2-40B4-BE49-F238E27FC236}">
                  <a16:creationId xmlns:a16="http://schemas.microsoft.com/office/drawing/2014/main" id="{98265918-3926-4C46-8FB4-EDB6D8074092}"/>
                </a:ext>
              </a:extLst>
            </p:cNvPr>
            <p:cNvSpPr/>
            <p:nvPr/>
          </p:nvSpPr>
          <p:spPr>
            <a:xfrm rot="16200000">
              <a:off x="1392758" y="3841517"/>
              <a:ext cx="1884443" cy="1674392"/>
            </a:xfrm>
            <a:prstGeom prst="hexagon">
              <a:avLst>
                <a:gd name="adj" fmla="val 24450"/>
                <a:gd name="vf" fmla="val 115470"/>
              </a:avLst>
            </a:prstGeom>
            <a:solidFill>
              <a:schemeClr val="accent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1212369A-1D1C-45C6-A9A6-B28753B82463}"/>
                </a:ext>
              </a:extLst>
            </p:cNvPr>
            <p:cNvSpPr/>
            <p:nvPr/>
          </p:nvSpPr>
          <p:spPr>
            <a:xfrm>
              <a:off x="1752281" y="3814873"/>
              <a:ext cx="285751" cy="24148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66EE6FA8-89D6-43D7-8AC8-D27610BF4348}"/>
              </a:ext>
            </a:extLst>
          </p:cNvPr>
          <p:cNvGrpSpPr/>
          <p:nvPr/>
        </p:nvGrpSpPr>
        <p:grpSpPr>
          <a:xfrm>
            <a:off x="619041" y="2894719"/>
            <a:ext cx="1507147" cy="1696216"/>
            <a:chOff x="1504896" y="2253484"/>
            <a:chExt cx="1507147" cy="1696216"/>
          </a:xfrm>
        </p:grpSpPr>
        <p:sp>
          <p:nvSpPr>
            <p:cNvPr id="139" name="Hexagon 138">
              <a:extLst>
                <a:ext uri="{FF2B5EF4-FFF2-40B4-BE49-F238E27FC236}">
                  <a16:creationId xmlns:a16="http://schemas.microsoft.com/office/drawing/2014/main" id="{D863215B-5909-4B2C-9E52-1864FFCC13C7}"/>
                </a:ext>
              </a:extLst>
            </p:cNvPr>
            <p:cNvSpPr/>
            <p:nvPr/>
          </p:nvSpPr>
          <p:spPr>
            <a:xfrm rot="16200000">
              <a:off x="1410362" y="2348018"/>
              <a:ext cx="1696216" cy="1507147"/>
            </a:xfrm>
            <a:prstGeom prst="hexagon">
              <a:avLst>
                <a:gd name="adj" fmla="val 24450"/>
                <a:gd name="vf" fmla="val 115470"/>
              </a:avLst>
            </a:prstGeom>
            <a:solidFill>
              <a:schemeClr val="tx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23222F70-1EAD-4E17-A62D-01C4150CAE2E}"/>
                </a:ext>
              </a:extLst>
            </p:cNvPr>
            <p:cNvSpPr/>
            <p:nvPr/>
          </p:nvSpPr>
          <p:spPr>
            <a:xfrm>
              <a:off x="2485802" y="2280779"/>
              <a:ext cx="266332" cy="26798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3" name="Text Placeholder 14">
            <a:extLst>
              <a:ext uri="{FF2B5EF4-FFF2-40B4-BE49-F238E27FC236}">
                <a16:creationId xmlns:a16="http://schemas.microsoft.com/office/drawing/2014/main" id="{C92ED8A9-F739-47AA-8949-8C71ECC6148A}"/>
              </a:ext>
            </a:extLst>
          </p:cNvPr>
          <p:cNvSpPr txBox="1">
            <a:spLocks/>
          </p:cNvSpPr>
          <p:nvPr/>
        </p:nvSpPr>
        <p:spPr>
          <a:xfrm>
            <a:off x="659385" y="3370088"/>
            <a:ext cx="1404000" cy="7755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IN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Menetapkan</a:t>
            </a:r>
            <a:r>
              <a:rPr lang="en-I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target </a:t>
            </a:r>
            <a:r>
              <a:rPr lang="en-IN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penurunan</a:t>
            </a:r>
            <a:r>
              <a:rPr lang="en-I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stunting di </a:t>
            </a:r>
            <a:r>
              <a:rPr lang="en-IN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kab</a:t>
            </a:r>
            <a:r>
              <a:rPr lang="en-I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IN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kota</a:t>
            </a:r>
            <a:endParaRPr lang="en-IN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CB548001-0FB0-45BC-9384-43DDC3ACD18C}"/>
              </a:ext>
            </a:extLst>
          </p:cNvPr>
          <p:cNvGrpSpPr/>
          <p:nvPr/>
        </p:nvGrpSpPr>
        <p:grpSpPr>
          <a:xfrm>
            <a:off x="3345316" y="1594777"/>
            <a:ext cx="1362691" cy="1533640"/>
            <a:chOff x="4158879" y="2447097"/>
            <a:chExt cx="1362690" cy="1533640"/>
          </a:xfrm>
        </p:grpSpPr>
        <p:sp>
          <p:nvSpPr>
            <p:cNvPr id="137" name="Hexagon 136">
              <a:extLst>
                <a:ext uri="{FF2B5EF4-FFF2-40B4-BE49-F238E27FC236}">
                  <a16:creationId xmlns:a16="http://schemas.microsoft.com/office/drawing/2014/main" id="{B4E0C2A7-FD1D-439C-8BD3-F8CECC68B316}"/>
                </a:ext>
              </a:extLst>
            </p:cNvPr>
            <p:cNvSpPr/>
            <p:nvPr/>
          </p:nvSpPr>
          <p:spPr>
            <a:xfrm rot="16200000">
              <a:off x="4073404" y="2532572"/>
              <a:ext cx="1533640" cy="1362690"/>
            </a:xfrm>
            <a:prstGeom prst="hexagon">
              <a:avLst>
                <a:gd name="adj" fmla="val 24450"/>
                <a:gd name="vf" fmla="val 115470"/>
              </a:avLst>
            </a:prstGeom>
            <a:solidFill>
              <a:schemeClr val="accent5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B7BC08E1-2AA5-4E9E-A35F-19B55738D789}"/>
                </a:ext>
              </a:extLst>
            </p:cNvPr>
            <p:cNvSpPr/>
            <p:nvPr/>
          </p:nvSpPr>
          <p:spPr>
            <a:xfrm>
              <a:off x="5015943" y="2485708"/>
              <a:ext cx="284086" cy="24459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DEDAB14E-466C-4E18-9A5D-E649F1289B2F}"/>
              </a:ext>
            </a:extLst>
          </p:cNvPr>
          <p:cNvGrpSpPr/>
          <p:nvPr/>
        </p:nvGrpSpPr>
        <p:grpSpPr>
          <a:xfrm>
            <a:off x="4101408" y="2874231"/>
            <a:ext cx="1674392" cy="1884443"/>
            <a:chOff x="4840228" y="3742846"/>
            <a:chExt cx="1674392" cy="1884443"/>
          </a:xfrm>
        </p:grpSpPr>
        <p:sp>
          <p:nvSpPr>
            <p:cNvPr id="135" name="Hexagon 134">
              <a:extLst>
                <a:ext uri="{FF2B5EF4-FFF2-40B4-BE49-F238E27FC236}">
                  <a16:creationId xmlns:a16="http://schemas.microsoft.com/office/drawing/2014/main" id="{791F8198-3A13-4E0D-99FD-AB5D7BF75405}"/>
                </a:ext>
              </a:extLst>
            </p:cNvPr>
            <p:cNvSpPr/>
            <p:nvPr/>
          </p:nvSpPr>
          <p:spPr>
            <a:xfrm rot="16200000">
              <a:off x="4735202" y="3847872"/>
              <a:ext cx="1884443" cy="1674392"/>
            </a:xfrm>
            <a:prstGeom prst="hexagon">
              <a:avLst>
                <a:gd name="adj" fmla="val 24450"/>
                <a:gd name="vf" fmla="val 115470"/>
              </a:avLst>
            </a:prstGeom>
            <a:solidFill>
              <a:schemeClr val="accent6">
                <a:lumMod val="50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CBF85C8B-2159-4419-8A49-03301814012A}"/>
                </a:ext>
              </a:extLst>
            </p:cNvPr>
            <p:cNvSpPr/>
            <p:nvPr/>
          </p:nvSpPr>
          <p:spPr>
            <a:xfrm>
              <a:off x="5939605" y="3799378"/>
              <a:ext cx="267692" cy="27623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B603AEC7-CE52-4311-B64B-765CD03498D0}"/>
              </a:ext>
            </a:extLst>
          </p:cNvPr>
          <p:cNvGrpSpPr/>
          <p:nvPr/>
        </p:nvGrpSpPr>
        <p:grpSpPr>
          <a:xfrm>
            <a:off x="5775791" y="2874227"/>
            <a:ext cx="1674392" cy="1884443"/>
            <a:chOff x="6514610" y="3742843"/>
            <a:chExt cx="1674392" cy="1884442"/>
          </a:xfrm>
        </p:grpSpPr>
        <p:sp>
          <p:nvSpPr>
            <p:cNvPr id="133" name="Hexagon 132">
              <a:extLst>
                <a:ext uri="{FF2B5EF4-FFF2-40B4-BE49-F238E27FC236}">
                  <a16:creationId xmlns:a16="http://schemas.microsoft.com/office/drawing/2014/main" id="{F66431E1-2511-465B-BFF3-28021B2BC916}"/>
                </a:ext>
              </a:extLst>
            </p:cNvPr>
            <p:cNvSpPr/>
            <p:nvPr/>
          </p:nvSpPr>
          <p:spPr>
            <a:xfrm rot="16200000">
              <a:off x="6409585" y="3847868"/>
              <a:ext cx="1884442" cy="1674392"/>
            </a:xfrm>
            <a:prstGeom prst="hexagon">
              <a:avLst>
                <a:gd name="adj" fmla="val 24450"/>
                <a:gd name="vf" fmla="val 115470"/>
              </a:avLst>
            </a:prstGeom>
            <a:solidFill>
              <a:srgbClr val="00B050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758AAEF2-83B6-473B-96A3-7535DD9CB389}"/>
                </a:ext>
              </a:extLst>
            </p:cNvPr>
            <p:cNvSpPr/>
            <p:nvPr/>
          </p:nvSpPr>
          <p:spPr>
            <a:xfrm>
              <a:off x="6815383" y="5298297"/>
              <a:ext cx="250462" cy="23818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FECDDB8A-7EAF-4EC9-9655-49FB801AB6BA}"/>
              </a:ext>
            </a:extLst>
          </p:cNvPr>
          <p:cNvGrpSpPr/>
          <p:nvPr/>
        </p:nvGrpSpPr>
        <p:grpSpPr>
          <a:xfrm>
            <a:off x="6612991" y="4347830"/>
            <a:ext cx="1674392" cy="1884443"/>
            <a:chOff x="7351810" y="5216446"/>
            <a:chExt cx="1674392" cy="1884442"/>
          </a:xfrm>
        </p:grpSpPr>
        <p:sp>
          <p:nvSpPr>
            <p:cNvPr id="131" name="Hexagon 130">
              <a:extLst>
                <a:ext uri="{FF2B5EF4-FFF2-40B4-BE49-F238E27FC236}">
                  <a16:creationId xmlns:a16="http://schemas.microsoft.com/office/drawing/2014/main" id="{57113B25-6AFA-4301-BE7E-896FE581FB6F}"/>
                </a:ext>
              </a:extLst>
            </p:cNvPr>
            <p:cNvSpPr/>
            <p:nvPr/>
          </p:nvSpPr>
          <p:spPr>
            <a:xfrm rot="16200000">
              <a:off x="7246785" y="5321471"/>
              <a:ext cx="1884442" cy="1674392"/>
            </a:xfrm>
            <a:prstGeom prst="hexagon">
              <a:avLst>
                <a:gd name="adj" fmla="val 24450"/>
                <a:gd name="vf" fmla="val 115470"/>
              </a:avLst>
            </a:prstGeom>
            <a:solidFill>
              <a:schemeClr val="accent6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4B6C6064-8C50-4083-8C7C-0DD0BAD7B654}"/>
                </a:ext>
              </a:extLst>
            </p:cNvPr>
            <p:cNvSpPr/>
            <p:nvPr/>
          </p:nvSpPr>
          <p:spPr>
            <a:xfrm>
              <a:off x="8475169" y="5274061"/>
              <a:ext cx="250800" cy="26498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4DA23F0C-B476-4F0E-8FBB-3DE25A84787E}"/>
              </a:ext>
            </a:extLst>
          </p:cNvPr>
          <p:cNvGrpSpPr/>
          <p:nvPr/>
        </p:nvGrpSpPr>
        <p:grpSpPr>
          <a:xfrm>
            <a:off x="9124552" y="2867875"/>
            <a:ext cx="1674392" cy="1884443"/>
            <a:chOff x="9863372" y="3736491"/>
            <a:chExt cx="1674392" cy="1884442"/>
          </a:xfrm>
        </p:grpSpPr>
        <p:sp>
          <p:nvSpPr>
            <p:cNvPr id="129" name="Hexagon 128">
              <a:extLst>
                <a:ext uri="{FF2B5EF4-FFF2-40B4-BE49-F238E27FC236}">
                  <a16:creationId xmlns:a16="http://schemas.microsoft.com/office/drawing/2014/main" id="{8029EEA3-F353-4D46-A91E-E07725ED0801}"/>
                </a:ext>
              </a:extLst>
            </p:cNvPr>
            <p:cNvSpPr/>
            <p:nvPr/>
          </p:nvSpPr>
          <p:spPr>
            <a:xfrm rot="16200000">
              <a:off x="9758347" y="3841516"/>
              <a:ext cx="1884442" cy="1674392"/>
            </a:xfrm>
            <a:prstGeom prst="hexagon">
              <a:avLst>
                <a:gd name="adj" fmla="val 24450"/>
                <a:gd name="vf" fmla="val 115470"/>
              </a:avLst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C6FD4AF0-CF80-4B13-86FA-0CBEC6C18753}"/>
                </a:ext>
              </a:extLst>
            </p:cNvPr>
            <p:cNvSpPr/>
            <p:nvPr/>
          </p:nvSpPr>
          <p:spPr>
            <a:xfrm>
              <a:off x="10134954" y="5240410"/>
              <a:ext cx="249293" cy="27235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A8810D85-3099-4D30-A9D0-E423A8E1860C}"/>
              </a:ext>
            </a:extLst>
          </p:cNvPr>
          <p:cNvGrpSpPr/>
          <p:nvPr/>
        </p:nvGrpSpPr>
        <p:grpSpPr>
          <a:xfrm>
            <a:off x="8287356" y="1390799"/>
            <a:ext cx="1674392" cy="1884443"/>
            <a:chOff x="9026176" y="2259415"/>
            <a:chExt cx="1674392" cy="1884442"/>
          </a:xfrm>
        </p:grpSpPr>
        <p:sp>
          <p:nvSpPr>
            <p:cNvPr id="127" name="Hexagon 126">
              <a:extLst>
                <a:ext uri="{FF2B5EF4-FFF2-40B4-BE49-F238E27FC236}">
                  <a16:creationId xmlns:a16="http://schemas.microsoft.com/office/drawing/2014/main" id="{6818E5ED-B643-4045-8742-039B42EAD129}"/>
                </a:ext>
              </a:extLst>
            </p:cNvPr>
            <p:cNvSpPr/>
            <p:nvPr/>
          </p:nvSpPr>
          <p:spPr>
            <a:xfrm rot="16200000">
              <a:off x="8921151" y="2364440"/>
              <a:ext cx="1884442" cy="1674392"/>
            </a:xfrm>
            <a:prstGeom prst="hexagon">
              <a:avLst>
                <a:gd name="adj" fmla="val 24450"/>
                <a:gd name="vf" fmla="val 115470"/>
              </a:avLst>
            </a:prstGeom>
            <a:solidFill>
              <a:schemeClr val="accent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46D6E588-0748-4985-AE6A-34EB115490C6}"/>
                </a:ext>
              </a:extLst>
            </p:cNvPr>
            <p:cNvSpPr/>
            <p:nvPr/>
          </p:nvSpPr>
          <p:spPr>
            <a:xfrm>
              <a:off x="10134954" y="2331251"/>
              <a:ext cx="276481" cy="24349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9064E9DC-4D6C-49B5-943F-DF69882B6925}"/>
              </a:ext>
            </a:extLst>
          </p:cNvPr>
          <p:cNvGrpSpPr/>
          <p:nvPr/>
        </p:nvGrpSpPr>
        <p:grpSpPr>
          <a:xfrm>
            <a:off x="6762927" y="1559557"/>
            <a:ext cx="1374500" cy="1546928"/>
            <a:chOff x="7501746" y="2428172"/>
            <a:chExt cx="1374500" cy="1546928"/>
          </a:xfrm>
        </p:grpSpPr>
        <p:sp>
          <p:nvSpPr>
            <p:cNvPr id="125" name="Hexagon 124">
              <a:extLst>
                <a:ext uri="{FF2B5EF4-FFF2-40B4-BE49-F238E27FC236}">
                  <a16:creationId xmlns:a16="http://schemas.microsoft.com/office/drawing/2014/main" id="{0D097A6F-C8D2-4B97-BA7A-587D58AB55B9}"/>
                </a:ext>
              </a:extLst>
            </p:cNvPr>
            <p:cNvSpPr/>
            <p:nvPr/>
          </p:nvSpPr>
          <p:spPr>
            <a:xfrm rot="16200000">
              <a:off x="7415532" y="2514386"/>
              <a:ext cx="1546928" cy="1374500"/>
            </a:xfrm>
            <a:prstGeom prst="hexagon">
              <a:avLst>
                <a:gd name="adj" fmla="val 24450"/>
                <a:gd name="vf" fmla="val 115470"/>
              </a:avLst>
            </a:prstGeom>
            <a:solidFill>
              <a:srgbClr val="92D050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BEC3552F-84DD-408A-B4E5-EF1CEB7FF468}"/>
                </a:ext>
              </a:extLst>
            </p:cNvPr>
            <p:cNvSpPr/>
            <p:nvPr/>
          </p:nvSpPr>
          <p:spPr>
            <a:xfrm>
              <a:off x="7686988" y="3682561"/>
              <a:ext cx="303686" cy="25594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5C9CE117-0B0D-49AB-AC72-F25F1B4B1B88}"/>
              </a:ext>
            </a:extLst>
          </p:cNvPr>
          <p:cNvGrpSpPr/>
          <p:nvPr/>
        </p:nvGrpSpPr>
        <p:grpSpPr>
          <a:xfrm>
            <a:off x="10109286" y="1538578"/>
            <a:ext cx="1374500" cy="1546928"/>
            <a:chOff x="7501746" y="2428172"/>
            <a:chExt cx="1374500" cy="1546928"/>
          </a:xfrm>
        </p:grpSpPr>
        <p:sp>
          <p:nvSpPr>
            <p:cNvPr id="123" name="Hexagon 122">
              <a:extLst>
                <a:ext uri="{FF2B5EF4-FFF2-40B4-BE49-F238E27FC236}">
                  <a16:creationId xmlns:a16="http://schemas.microsoft.com/office/drawing/2014/main" id="{BB3CE100-E919-452B-98E5-AC0F601DAE4F}"/>
                </a:ext>
              </a:extLst>
            </p:cNvPr>
            <p:cNvSpPr/>
            <p:nvPr/>
          </p:nvSpPr>
          <p:spPr>
            <a:xfrm rot="16200000">
              <a:off x="7415532" y="2514386"/>
              <a:ext cx="1546928" cy="1374500"/>
            </a:xfrm>
            <a:prstGeom prst="hexagon">
              <a:avLst>
                <a:gd name="adj" fmla="val 24450"/>
                <a:gd name="vf" fmla="val 115470"/>
              </a:avLst>
            </a:prstGeom>
            <a:solidFill>
              <a:schemeClr val="accent4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5423542F-3F7F-4AD8-B7AC-9902861DE9BF}"/>
                </a:ext>
              </a:extLst>
            </p:cNvPr>
            <p:cNvSpPr/>
            <p:nvPr/>
          </p:nvSpPr>
          <p:spPr>
            <a:xfrm>
              <a:off x="7714285" y="3693176"/>
              <a:ext cx="265192" cy="21364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2" name="Text Placeholder 14">
            <a:extLst>
              <a:ext uri="{FF2B5EF4-FFF2-40B4-BE49-F238E27FC236}">
                <a16:creationId xmlns:a16="http://schemas.microsoft.com/office/drawing/2014/main" id="{3BFCFD20-24F8-4A7E-A125-7906B7ABE3C4}"/>
              </a:ext>
            </a:extLst>
          </p:cNvPr>
          <p:cNvSpPr txBox="1">
            <a:spLocks/>
          </p:cNvSpPr>
          <p:nvPr/>
        </p:nvSpPr>
        <p:spPr>
          <a:xfrm>
            <a:off x="1580272" y="2982984"/>
            <a:ext cx="323842" cy="1938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IN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</p:txBody>
      </p:sp>
      <p:sp>
        <p:nvSpPr>
          <p:cNvPr id="103" name="Text Placeholder 14">
            <a:extLst>
              <a:ext uri="{FF2B5EF4-FFF2-40B4-BE49-F238E27FC236}">
                <a16:creationId xmlns:a16="http://schemas.microsoft.com/office/drawing/2014/main" id="{184F65CD-8A96-4925-97FD-7A58D372AE9C}"/>
              </a:ext>
            </a:extLst>
          </p:cNvPr>
          <p:cNvSpPr txBox="1">
            <a:spLocks/>
          </p:cNvSpPr>
          <p:nvPr/>
        </p:nvSpPr>
        <p:spPr>
          <a:xfrm>
            <a:off x="1580272" y="4972368"/>
            <a:ext cx="1404000" cy="7755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IN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Mengembangkan</a:t>
            </a:r>
            <a:r>
              <a:rPr lang="en-I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kebijakan</a:t>
            </a:r>
            <a:r>
              <a:rPr lang="en-I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IN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mendukung</a:t>
            </a:r>
            <a:r>
              <a:rPr lang="en-I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Stranas</a:t>
            </a:r>
            <a:endParaRPr lang="en-IN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Text Placeholder 14">
            <a:extLst>
              <a:ext uri="{FF2B5EF4-FFF2-40B4-BE49-F238E27FC236}">
                <a16:creationId xmlns:a16="http://schemas.microsoft.com/office/drawing/2014/main" id="{8727A937-6B83-4850-AD8E-FD5479230012}"/>
              </a:ext>
            </a:extLst>
          </p:cNvPr>
          <p:cNvSpPr txBox="1">
            <a:spLocks/>
          </p:cNvSpPr>
          <p:nvPr/>
        </p:nvSpPr>
        <p:spPr>
          <a:xfrm>
            <a:off x="1707182" y="4485302"/>
            <a:ext cx="323842" cy="1938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IN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</a:p>
        </p:txBody>
      </p:sp>
      <p:sp>
        <p:nvSpPr>
          <p:cNvPr id="105" name="Text Placeholder 14">
            <a:extLst>
              <a:ext uri="{FF2B5EF4-FFF2-40B4-BE49-F238E27FC236}">
                <a16:creationId xmlns:a16="http://schemas.microsoft.com/office/drawing/2014/main" id="{EC084D1C-0A2A-4084-8C1C-E6FAA1E69696}"/>
              </a:ext>
            </a:extLst>
          </p:cNvPr>
          <p:cNvSpPr txBox="1">
            <a:spLocks/>
          </p:cNvSpPr>
          <p:nvPr/>
        </p:nvSpPr>
        <p:spPr>
          <a:xfrm>
            <a:off x="2416793" y="3415228"/>
            <a:ext cx="1404000" cy="7755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IN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Menetapkan</a:t>
            </a:r>
            <a:r>
              <a:rPr lang="en-I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program dan </a:t>
            </a:r>
            <a:r>
              <a:rPr lang="en-IN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kegiatan</a:t>
            </a:r>
            <a:r>
              <a:rPr lang="en-I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sesuai</a:t>
            </a:r>
            <a:r>
              <a:rPr lang="en-I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konteks</a:t>
            </a:r>
            <a:r>
              <a:rPr lang="en-I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lokal</a:t>
            </a:r>
            <a:endParaRPr lang="en-IN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Text Placeholder 14">
            <a:extLst>
              <a:ext uri="{FF2B5EF4-FFF2-40B4-BE49-F238E27FC236}">
                <a16:creationId xmlns:a16="http://schemas.microsoft.com/office/drawing/2014/main" id="{029E65A4-3D32-4D70-8FCD-AB3544633E99}"/>
              </a:ext>
            </a:extLst>
          </p:cNvPr>
          <p:cNvSpPr txBox="1">
            <a:spLocks/>
          </p:cNvSpPr>
          <p:nvPr/>
        </p:nvSpPr>
        <p:spPr>
          <a:xfrm>
            <a:off x="3444659" y="4473971"/>
            <a:ext cx="323842" cy="1938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IN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</a:p>
        </p:txBody>
      </p:sp>
      <p:sp>
        <p:nvSpPr>
          <p:cNvPr id="107" name="Text Placeholder 14">
            <a:extLst>
              <a:ext uri="{FF2B5EF4-FFF2-40B4-BE49-F238E27FC236}">
                <a16:creationId xmlns:a16="http://schemas.microsoft.com/office/drawing/2014/main" id="{01D602BE-D21A-4A3E-8E68-1E5861CCB1CC}"/>
              </a:ext>
            </a:extLst>
          </p:cNvPr>
          <p:cNvSpPr txBox="1">
            <a:spLocks/>
          </p:cNvSpPr>
          <p:nvPr/>
        </p:nvSpPr>
        <p:spPr>
          <a:xfrm>
            <a:off x="3333076" y="2065684"/>
            <a:ext cx="1362692" cy="5816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IN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Mengadakan</a:t>
            </a:r>
            <a:r>
              <a:rPr lang="en-I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rapat</a:t>
            </a:r>
            <a:r>
              <a:rPr lang="en-I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koordinasi</a:t>
            </a:r>
            <a:r>
              <a:rPr lang="en-I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tahunan</a:t>
            </a:r>
            <a:endParaRPr lang="en-IN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Text Placeholder 14">
            <a:extLst>
              <a:ext uri="{FF2B5EF4-FFF2-40B4-BE49-F238E27FC236}">
                <a16:creationId xmlns:a16="http://schemas.microsoft.com/office/drawing/2014/main" id="{A72898A9-32E6-4414-9204-80413B10B388}"/>
              </a:ext>
            </a:extLst>
          </p:cNvPr>
          <p:cNvSpPr txBox="1">
            <a:spLocks/>
          </p:cNvSpPr>
          <p:nvPr/>
        </p:nvSpPr>
        <p:spPr>
          <a:xfrm>
            <a:off x="4192906" y="1663427"/>
            <a:ext cx="323842" cy="1938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IN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</a:p>
        </p:txBody>
      </p:sp>
      <p:sp>
        <p:nvSpPr>
          <p:cNvPr id="109" name="Text Placeholder 14">
            <a:extLst>
              <a:ext uri="{FF2B5EF4-FFF2-40B4-BE49-F238E27FC236}">
                <a16:creationId xmlns:a16="http://schemas.microsoft.com/office/drawing/2014/main" id="{DFB6FD7D-D77F-4041-ABF9-D765E04D5AD1}"/>
              </a:ext>
            </a:extLst>
          </p:cNvPr>
          <p:cNvSpPr txBox="1">
            <a:spLocks/>
          </p:cNvSpPr>
          <p:nvPr/>
        </p:nvSpPr>
        <p:spPr>
          <a:xfrm>
            <a:off x="4155348" y="3553757"/>
            <a:ext cx="1552845" cy="5816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IN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Mengintegrasikan</a:t>
            </a:r>
            <a:r>
              <a:rPr lang="en-I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Stranas</a:t>
            </a:r>
            <a:r>
              <a:rPr lang="en-I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en-I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I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RAD-PG</a:t>
            </a:r>
          </a:p>
        </p:txBody>
      </p:sp>
      <p:sp>
        <p:nvSpPr>
          <p:cNvPr id="110" name="Text Placeholder 14">
            <a:extLst>
              <a:ext uri="{FF2B5EF4-FFF2-40B4-BE49-F238E27FC236}">
                <a16:creationId xmlns:a16="http://schemas.microsoft.com/office/drawing/2014/main" id="{75988998-CAC7-46A5-B641-0F4454B4E93A}"/>
              </a:ext>
            </a:extLst>
          </p:cNvPr>
          <p:cNvSpPr txBox="1">
            <a:spLocks/>
          </p:cNvSpPr>
          <p:nvPr/>
        </p:nvSpPr>
        <p:spPr>
          <a:xfrm>
            <a:off x="5195272" y="2976237"/>
            <a:ext cx="323842" cy="1938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IN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</a:p>
        </p:txBody>
      </p:sp>
      <p:sp>
        <p:nvSpPr>
          <p:cNvPr id="111" name="Text Placeholder 14">
            <a:extLst>
              <a:ext uri="{FF2B5EF4-FFF2-40B4-BE49-F238E27FC236}">
                <a16:creationId xmlns:a16="http://schemas.microsoft.com/office/drawing/2014/main" id="{6D8124F4-2809-4B7D-BC41-4F20DE78AC01}"/>
              </a:ext>
            </a:extLst>
          </p:cNvPr>
          <p:cNvSpPr txBox="1">
            <a:spLocks/>
          </p:cNvSpPr>
          <p:nvPr/>
        </p:nvSpPr>
        <p:spPr>
          <a:xfrm>
            <a:off x="5829716" y="3446051"/>
            <a:ext cx="1552845" cy="7755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IN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Meningkatkan</a:t>
            </a:r>
            <a:r>
              <a:rPr lang="en-I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kapasitas</a:t>
            </a:r>
            <a:r>
              <a:rPr lang="en-I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pelaksanaan</a:t>
            </a:r>
            <a:r>
              <a:rPr lang="en-I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IN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Aksi</a:t>
            </a:r>
            <a:r>
              <a:rPr lang="en-I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Konvergensi</a:t>
            </a:r>
            <a:endParaRPr lang="en-IN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Text Placeholder 14">
            <a:extLst>
              <a:ext uri="{FF2B5EF4-FFF2-40B4-BE49-F238E27FC236}">
                <a16:creationId xmlns:a16="http://schemas.microsoft.com/office/drawing/2014/main" id="{46D53C6A-D3FD-493A-AFAF-EA4BD0E1F729}"/>
              </a:ext>
            </a:extLst>
          </p:cNvPr>
          <p:cNvSpPr txBox="1">
            <a:spLocks/>
          </p:cNvSpPr>
          <p:nvPr/>
        </p:nvSpPr>
        <p:spPr>
          <a:xfrm>
            <a:off x="6057180" y="4453278"/>
            <a:ext cx="323842" cy="1938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IN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</a:t>
            </a:r>
          </a:p>
        </p:txBody>
      </p:sp>
      <p:sp>
        <p:nvSpPr>
          <p:cNvPr id="113" name="Text Placeholder 14">
            <a:extLst>
              <a:ext uri="{FF2B5EF4-FFF2-40B4-BE49-F238E27FC236}">
                <a16:creationId xmlns:a16="http://schemas.microsoft.com/office/drawing/2014/main" id="{97595BD8-47FC-4E31-8954-6E2E31D9BEDF}"/>
              </a:ext>
            </a:extLst>
          </p:cNvPr>
          <p:cNvSpPr txBox="1">
            <a:spLocks/>
          </p:cNvSpPr>
          <p:nvPr/>
        </p:nvSpPr>
        <p:spPr>
          <a:xfrm>
            <a:off x="6673737" y="4805304"/>
            <a:ext cx="1552845" cy="9694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IN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Melakukan</a:t>
            </a:r>
            <a:r>
              <a:rPr lang="en-I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pembinaan</a:t>
            </a:r>
            <a:r>
              <a:rPr lang="en-I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IN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tingkat</a:t>
            </a:r>
            <a:r>
              <a:rPr lang="en-I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kab</a:t>
            </a:r>
            <a:r>
              <a:rPr lang="en-I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IN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kota</a:t>
            </a:r>
            <a:r>
              <a:rPr lang="en-I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N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kecamatan</a:t>
            </a:r>
            <a:r>
              <a:rPr lang="en-I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dan </a:t>
            </a:r>
            <a:r>
              <a:rPr lang="en-IN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</a:t>
            </a:r>
            <a:r>
              <a:rPr lang="en-I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IN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kelurahan</a:t>
            </a:r>
            <a:endParaRPr lang="en-IN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Text Placeholder 14">
            <a:extLst>
              <a:ext uri="{FF2B5EF4-FFF2-40B4-BE49-F238E27FC236}">
                <a16:creationId xmlns:a16="http://schemas.microsoft.com/office/drawing/2014/main" id="{F5E03CE5-6C29-494A-835D-123CDEC61756}"/>
              </a:ext>
            </a:extLst>
          </p:cNvPr>
          <p:cNvSpPr txBox="1">
            <a:spLocks/>
          </p:cNvSpPr>
          <p:nvPr/>
        </p:nvSpPr>
        <p:spPr>
          <a:xfrm>
            <a:off x="7731548" y="4459284"/>
            <a:ext cx="323842" cy="1938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IN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</a:t>
            </a:r>
          </a:p>
        </p:txBody>
      </p:sp>
      <p:sp>
        <p:nvSpPr>
          <p:cNvPr id="115" name="Text Placeholder 14">
            <a:extLst>
              <a:ext uri="{FF2B5EF4-FFF2-40B4-BE49-F238E27FC236}">
                <a16:creationId xmlns:a16="http://schemas.microsoft.com/office/drawing/2014/main" id="{FE2E6506-40E4-48C2-A7CC-6E20ADE441D7}"/>
              </a:ext>
            </a:extLst>
          </p:cNvPr>
          <p:cNvSpPr txBox="1">
            <a:spLocks/>
          </p:cNvSpPr>
          <p:nvPr/>
        </p:nvSpPr>
        <p:spPr>
          <a:xfrm>
            <a:off x="6673736" y="1912980"/>
            <a:ext cx="1552845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IN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Meningkatkan</a:t>
            </a:r>
            <a:r>
              <a:rPr lang="en-I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efektivitas</a:t>
            </a:r>
            <a:r>
              <a:rPr lang="en-I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penggunaan</a:t>
            </a:r>
            <a:r>
              <a:rPr lang="en-I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I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dana </a:t>
            </a:r>
            <a:r>
              <a:rPr lang="en-IN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</a:t>
            </a:r>
            <a:r>
              <a:rPr lang="en-I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I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penurunan</a:t>
            </a:r>
            <a:r>
              <a:rPr lang="en-I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stunting</a:t>
            </a:r>
          </a:p>
        </p:txBody>
      </p:sp>
      <p:sp>
        <p:nvSpPr>
          <p:cNvPr id="116" name="Text Placeholder 14">
            <a:extLst>
              <a:ext uri="{FF2B5EF4-FFF2-40B4-BE49-F238E27FC236}">
                <a16:creationId xmlns:a16="http://schemas.microsoft.com/office/drawing/2014/main" id="{5EF8FC3E-98D8-4049-8AE4-807C664E134D}"/>
              </a:ext>
            </a:extLst>
          </p:cNvPr>
          <p:cNvSpPr txBox="1">
            <a:spLocks/>
          </p:cNvSpPr>
          <p:nvPr/>
        </p:nvSpPr>
        <p:spPr>
          <a:xfrm>
            <a:off x="6972590" y="2850621"/>
            <a:ext cx="323842" cy="1938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IN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</a:t>
            </a:r>
          </a:p>
        </p:txBody>
      </p:sp>
      <p:sp>
        <p:nvSpPr>
          <p:cNvPr id="117" name="Text Placeholder 14">
            <a:extLst>
              <a:ext uri="{FF2B5EF4-FFF2-40B4-BE49-F238E27FC236}">
                <a16:creationId xmlns:a16="http://schemas.microsoft.com/office/drawing/2014/main" id="{0C094D38-3980-4BD8-A302-3DB1ACFD9BE3}"/>
              </a:ext>
            </a:extLst>
          </p:cNvPr>
          <p:cNvSpPr txBox="1">
            <a:spLocks/>
          </p:cNvSpPr>
          <p:nvPr/>
        </p:nvSpPr>
        <p:spPr>
          <a:xfrm>
            <a:off x="8348129" y="1836377"/>
            <a:ext cx="1552845" cy="9694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I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Menyusun </a:t>
            </a:r>
            <a:r>
              <a:rPr lang="en-IN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kebijakan</a:t>
            </a:r>
            <a:r>
              <a:rPr lang="en-I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kampanye</a:t>
            </a:r>
            <a:r>
              <a:rPr lang="en-I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publik</a:t>
            </a:r>
            <a:r>
              <a:rPr lang="en-I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IN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komunikasi</a:t>
            </a:r>
            <a:r>
              <a:rPr lang="en-I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perubahan</a:t>
            </a:r>
            <a:r>
              <a:rPr lang="en-I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perilaku</a:t>
            </a:r>
            <a:endParaRPr lang="en-IN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Text Placeholder 14">
            <a:extLst>
              <a:ext uri="{FF2B5EF4-FFF2-40B4-BE49-F238E27FC236}">
                <a16:creationId xmlns:a16="http://schemas.microsoft.com/office/drawing/2014/main" id="{A97ACAE3-6035-4783-A978-0C4E4BFB2F32}"/>
              </a:ext>
            </a:extLst>
          </p:cNvPr>
          <p:cNvSpPr txBox="1">
            <a:spLocks/>
          </p:cNvSpPr>
          <p:nvPr/>
        </p:nvSpPr>
        <p:spPr>
          <a:xfrm>
            <a:off x="9399749" y="1501096"/>
            <a:ext cx="323842" cy="1938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IN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</a:t>
            </a:r>
          </a:p>
        </p:txBody>
      </p:sp>
      <p:sp>
        <p:nvSpPr>
          <p:cNvPr id="119" name="Text Placeholder 14">
            <a:extLst>
              <a:ext uri="{FF2B5EF4-FFF2-40B4-BE49-F238E27FC236}">
                <a16:creationId xmlns:a16="http://schemas.microsoft.com/office/drawing/2014/main" id="{69EA6360-5551-474B-97AF-936FEA25A25D}"/>
              </a:ext>
            </a:extLst>
          </p:cNvPr>
          <p:cNvSpPr txBox="1">
            <a:spLocks/>
          </p:cNvSpPr>
          <p:nvPr/>
        </p:nvSpPr>
        <p:spPr>
          <a:xfrm>
            <a:off x="9185325" y="3560840"/>
            <a:ext cx="1552845" cy="5816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IN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Melakukan</a:t>
            </a:r>
            <a:r>
              <a:rPr lang="en-I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pemantauan</a:t>
            </a:r>
            <a:r>
              <a:rPr lang="en-I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IN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evaluasi</a:t>
            </a:r>
            <a:endParaRPr lang="en-IN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Text Placeholder 14">
            <a:extLst>
              <a:ext uri="{FF2B5EF4-FFF2-40B4-BE49-F238E27FC236}">
                <a16:creationId xmlns:a16="http://schemas.microsoft.com/office/drawing/2014/main" id="{80311186-7EF6-4509-A53B-C0E8DFA9012D}"/>
              </a:ext>
            </a:extLst>
          </p:cNvPr>
          <p:cNvSpPr txBox="1">
            <a:spLocks/>
          </p:cNvSpPr>
          <p:nvPr/>
        </p:nvSpPr>
        <p:spPr>
          <a:xfrm>
            <a:off x="10020113" y="2011513"/>
            <a:ext cx="1552845" cy="5816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IN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Melibatkan</a:t>
            </a:r>
            <a:r>
              <a:rPr lang="en-I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IN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institusi</a:t>
            </a:r>
            <a:r>
              <a:rPr lang="en-I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non-</a:t>
            </a:r>
            <a:r>
              <a:rPr lang="en-IN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pemerintah</a:t>
            </a:r>
            <a:endParaRPr lang="en-IN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Text Placeholder 14">
            <a:extLst>
              <a:ext uri="{FF2B5EF4-FFF2-40B4-BE49-F238E27FC236}">
                <a16:creationId xmlns:a16="http://schemas.microsoft.com/office/drawing/2014/main" id="{094D4D19-AB3F-417D-94AC-07576A21C3F7}"/>
              </a:ext>
            </a:extLst>
          </p:cNvPr>
          <p:cNvSpPr txBox="1">
            <a:spLocks/>
          </p:cNvSpPr>
          <p:nvPr/>
        </p:nvSpPr>
        <p:spPr>
          <a:xfrm>
            <a:off x="9368838" y="4434683"/>
            <a:ext cx="323842" cy="1938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IN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</a:t>
            </a:r>
          </a:p>
        </p:txBody>
      </p:sp>
      <p:sp>
        <p:nvSpPr>
          <p:cNvPr id="122" name="Text Placeholder 14">
            <a:extLst>
              <a:ext uri="{FF2B5EF4-FFF2-40B4-BE49-F238E27FC236}">
                <a16:creationId xmlns:a16="http://schemas.microsoft.com/office/drawing/2014/main" id="{0CFD4143-A7EB-4E4D-8D2B-39FC86050A69}"/>
              </a:ext>
            </a:extLst>
          </p:cNvPr>
          <p:cNvSpPr txBox="1">
            <a:spLocks/>
          </p:cNvSpPr>
          <p:nvPr/>
        </p:nvSpPr>
        <p:spPr>
          <a:xfrm>
            <a:off x="10310534" y="2823282"/>
            <a:ext cx="323842" cy="1938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IN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</a:t>
            </a:r>
          </a:p>
        </p:txBody>
      </p:sp>
      <p:sp>
        <p:nvSpPr>
          <p:cNvPr id="145" name="Slide Number Placeholder 1">
            <a:extLst>
              <a:ext uri="{FF2B5EF4-FFF2-40B4-BE49-F238E27FC236}">
                <a16:creationId xmlns:a16="http://schemas.microsoft.com/office/drawing/2014/main" id="{0631307A-DAD1-4BEE-A735-63D028745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98594" y="6422072"/>
            <a:ext cx="408317" cy="365125"/>
          </a:xfrm>
        </p:spPr>
        <p:txBody>
          <a:bodyPr/>
          <a:lstStyle/>
          <a:p>
            <a:fld id="{E17EDC4F-3708-4609-99B3-60F3412AB3F1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0560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4D448B26-E5E9-41E3-B090-03EBB9043E0B}"/>
              </a:ext>
            </a:extLst>
          </p:cNvPr>
          <p:cNvSpPr txBox="1">
            <a:spLocks/>
          </p:cNvSpPr>
          <p:nvPr/>
        </p:nvSpPr>
        <p:spPr>
          <a:xfrm>
            <a:off x="2598048" y="250527"/>
            <a:ext cx="6675063" cy="48556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sz="3200" noProof="1">
                <a:solidFill>
                  <a:schemeClr val="accent1"/>
                </a:solidFill>
              </a:rPr>
              <a:t> </a:t>
            </a:r>
            <a:r>
              <a:rPr lang="en-US" sz="3200" b="1" noProof="1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Peran Kecamatan dan Desa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AB059C0-D7B8-46A2-902F-4F96E647D68D}"/>
              </a:ext>
            </a:extLst>
          </p:cNvPr>
          <p:cNvSpPr/>
          <p:nvPr/>
        </p:nvSpPr>
        <p:spPr>
          <a:xfrm>
            <a:off x="6329532" y="2000084"/>
            <a:ext cx="1637553" cy="1610045"/>
          </a:xfrm>
          <a:prstGeom prst="rect">
            <a:avLst/>
          </a:prstGeom>
          <a:solidFill>
            <a:srgbClr val="92D050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IN" sz="1600" dirty="0" err="1"/>
              <a:t>Melakukan</a:t>
            </a:r>
            <a:r>
              <a:rPr lang="en-IN" sz="1600" dirty="0"/>
              <a:t> </a:t>
            </a:r>
            <a:r>
              <a:rPr lang="en-IN" sz="1600" dirty="0" err="1"/>
              <a:t>sinkronisasi</a:t>
            </a:r>
            <a:r>
              <a:rPr lang="en-IN" sz="1600" dirty="0"/>
              <a:t> </a:t>
            </a:r>
            <a:r>
              <a:rPr lang="en-IN" sz="1600" dirty="0" err="1"/>
              <a:t>perencanaan</a:t>
            </a:r>
            <a:r>
              <a:rPr lang="en-IN" sz="1600" dirty="0"/>
              <a:t> &amp; </a:t>
            </a:r>
            <a:r>
              <a:rPr lang="en-IN" sz="1600" dirty="0" err="1"/>
              <a:t>penganggaran</a:t>
            </a:r>
            <a:endParaRPr lang="en-IN" sz="16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FD14DBB-C8BB-404F-A76F-9674EA9F9642}"/>
              </a:ext>
            </a:extLst>
          </p:cNvPr>
          <p:cNvSpPr/>
          <p:nvPr/>
        </p:nvSpPr>
        <p:spPr>
          <a:xfrm>
            <a:off x="7967085" y="2000084"/>
            <a:ext cx="1637553" cy="1610045"/>
          </a:xfrm>
          <a:prstGeom prst="rect">
            <a:avLst/>
          </a:prstGeom>
          <a:solidFill>
            <a:srgbClr val="00B050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IN" sz="1600" dirty="0" err="1"/>
              <a:t>Mengoptimalkan</a:t>
            </a:r>
            <a:r>
              <a:rPr lang="en-IN" sz="1600" dirty="0"/>
              <a:t> </a:t>
            </a:r>
            <a:r>
              <a:rPr lang="en-IN" sz="1600" dirty="0" err="1"/>
              <a:t>penggunaan</a:t>
            </a:r>
            <a:r>
              <a:rPr lang="en-IN" sz="1600" dirty="0"/>
              <a:t> dana </a:t>
            </a:r>
            <a:r>
              <a:rPr lang="en-IN" sz="1600" dirty="0" err="1"/>
              <a:t>desa</a:t>
            </a:r>
            <a:endParaRPr lang="en-IN" sz="16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283C68E-7EB6-45BE-B737-D6944A7FA69D}"/>
              </a:ext>
            </a:extLst>
          </p:cNvPr>
          <p:cNvSpPr/>
          <p:nvPr/>
        </p:nvSpPr>
        <p:spPr>
          <a:xfrm>
            <a:off x="9604637" y="2000084"/>
            <a:ext cx="1637553" cy="1610045"/>
          </a:xfrm>
          <a:prstGeom prst="rect">
            <a:avLst/>
          </a:prstGeom>
          <a:solidFill>
            <a:srgbClr val="92D050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IN" sz="1600" dirty="0" err="1"/>
              <a:t>Memastikan</a:t>
            </a:r>
            <a:r>
              <a:rPr lang="en-IN" sz="1600" dirty="0"/>
              <a:t> </a:t>
            </a:r>
            <a:r>
              <a:rPr lang="en-IN" sz="1600" dirty="0" err="1"/>
              <a:t>sasaran</a:t>
            </a:r>
            <a:r>
              <a:rPr lang="en-IN" sz="1600" dirty="0"/>
              <a:t> </a:t>
            </a:r>
            <a:r>
              <a:rPr lang="en-IN" sz="1600" dirty="0" err="1"/>
              <a:t>prioritas</a:t>
            </a:r>
            <a:r>
              <a:rPr lang="en-IN" sz="1600" dirty="0"/>
              <a:t> </a:t>
            </a:r>
            <a:r>
              <a:rPr lang="en-IN" sz="1600" dirty="0" err="1"/>
              <a:t>menerima</a:t>
            </a:r>
            <a:r>
              <a:rPr lang="en-IN" sz="1600" dirty="0"/>
              <a:t> </a:t>
            </a:r>
            <a:r>
              <a:rPr lang="en-IN" sz="1600" dirty="0" err="1"/>
              <a:t>intervensi</a:t>
            </a:r>
            <a:endParaRPr lang="en-IN" sz="16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A2C91B6-C798-4228-9AF4-8A95D1D87A2F}"/>
              </a:ext>
            </a:extLst>
          </p:cNvPr>
          <p:cNvSpPr/>
          <p:nvPr/>
        </p:nvSpPr>
        <p:spPr>
          <a:xfrm>
            <a:off x="6329532" y="3601033"/>
            <a:ext cx="1637553" cy="1610045"/>
          </a:xfrm>
          <a:prstGeom prst="rect">
            <a:avLst/>
          </a:prstGeom>
          <a:solidFill>
            <a:srgbClr val="00B050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IN" sz="1600" dirty="0" err="1"/>
              <a:t>Mengoordinasikan</a:t>
            </a:r>
            <a:r>
              <a:rPr lang="en-IN" sz="1600" dirty="0"/>
              <a:t> </a:t>
            </a:r>
            <a:r>
              <a:rPr lang="en-IN" sz="1600" dirty="0" err="1"/>
              <a:t>pendataan</a:t>
            </a:r>
            <a:r>
              <a:rPr lang="en-IN" sz="1600" dirty="0"/>
              <a:t> </a:t>
            </a:r>
            <a:r>
              <a:rPr lang="en-IN" sz="1600" dirty="0" err="1"/>
              <a:t>sasaran</a:t>
            </a:r>
            <a:r>
              <a:rPr lang="en-IN" sz="1600" dirty="0"/>
              <a:t> </a:t>
            </a:r>
            <a:r>
              <a:rPr lang="en-IN" sz="1600" dirty="0" err="1"/>
              <a:t>secara</a:t>
            </a:r>
            <a:r>
              <a:rPr lang="en-IN" sz="1600" dirty="0"/>
              <a:t> </a:t>
            </a:r>
            <a:r>
              <a:rPr lang="en-IN" sz="1600" dirty="0" err="1"/>
              <a:t>rutin</a:t>
            </a:r>
            <a:endParaRPr lang="en-IN" sz="16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9ABC532-5664-457E-B487-5DD2EC815305}"/>
              </a:ext>
            </a:extLst>
          </p:cNvPr>
          <p:cNvSpPr/>
          <p:nvPr/>
        </p:nvSpPr>
        <p:spPr>
          <a:xfrm>
            <a:off x="7967085" y="3601033"/>
            <a:ext cx="1637553" cy="1610045"/>
          </a:xfrm>
          <a:prstGeom prst="rect">
            <a:avLst/>
          </a:prstGeom>
          <a:solidFill>
            <a:srgbClr val="92D050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IN" sz="1600" dirty="0" err="1"/>
              <a:t>Meningkatkan</a:t>
            </a:r>
            <a:r>
              <a:rPr lang="en-IN" sz="1600" dirty="0"/>
              <a:t> </a:t>
            </a:r>
            <a:r>
              <a:rPr lang="en-IN" sz="1600" dirty="0" err="1"/>
              <a:t>kapasitas</a:t>
            </a:r>
            <a:r>
              <a:rPr lang="en-IN" sz="1600" dirty="0"/>
              <a:t> apparat </a:t>
            </a:r>
            <a:r>
              <a:rPr lang="en-IN" sz="1600" dirty="0" err="1"/>
              <a:t>desa</a:t>
            </a:r>
            <a:r>
              <a:rPr lang="en-IN" sz="1600" dirty="0"/>
              <a:t>, </a:t>
            </a:r>
            <a:r>
              <a:rPr lang="en-IN" sz="1600" dirty="0" err="1"/>
              <a:t>kader</a:t>
            </a:r>
            <a:r>
              <a:rPr lang="en-IN" sz="1600" dirty="0"/>
              <a:t>, dan </a:t>
            </a:r>
            <a:r>
              <a:rPr lang="en-IN" sz="1600" dirty="0" err="1"/>
              <a:t>masyarakat</a:t>
            </a:r>
            <a:endParaRPr lang="en-IN" sz="16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C6636A4-B062-44DD-9148-17918A0FC9A9}"/>
              </a:ext>
            </a:extLst>
          </p:cNvPr>
          <p:cNvSpPr/>
          <p:nvPr/>
        </p:nvSpPr>
        <p:spPr>
          <a:xfrm>
            <a:off x="9604637" y="3601033"/>
            <a:ext cx="1637553" cy="1610045"/>
          </a:xfrm>
          <a:prstGeom prst="rect">
            <a:avLst/>
          </a:prstGeom>
          <a:solidFill>
            <a:srgbClr val="00B050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IN" sz="1600" dirty="0" err="1"/>
              <a:t>Memperkuat</a:t>
            </a:r>
            <a:r>
              <a:rPr lang="en-IN" sz="1600" dirty="0"/>
              <a:t> </a:t>
            </a:r>
            <a:r>
              <a:rPr lang="en-IN" sz="1600" dirty="0" err="1"/>
              <a:t>pemantauan</a:t>
            </a:r>
            <a:r>
              <a:rPr lang="en-IN" sz="1600" dirty="0"/>
              <a:t> dan </a:t>
            </a:r>
            <a:r>
              <a:rPr lang="en-IN" sz="1600" dirty="0" err="1"/>
              <a:t>evaluasi</a:t>
            </a:r>
            <a:endParaRPr lang="en-IN" sz="1600" dirty="0"/>
          </a:p>
        </p:txBody>
      </p:sp>
      <p:sp>
        <p:nvSpPr>
          <p:cNvPr id="27" name="Flowchart: Connector 26">
            <a:extLst>
              <a:ext uri="{FF2B5EF4-FFF2-40B4-BE49-F238E27FC236}">
                <a16:creationId xmlns:a16="http://schemas.microsoft.com/office/drawing/2014/main" id="{D48E73AE-8888-4FD5-835C-BBB69D6E467C}"/>
              </a:ext>
            </a:extLst>
          </p:cNvPr>
          <p:cNvSpPr/>
          <p:nvPr/>
        </p:nvSpPr>
        <p:spPr>
          <a:xfrm>
            <a:off x="949810" y="1989177"/>
            <a:ext cx="595792" cy="596762"/>
          </a:xfrm>
          <a:prstGeom prst="flowChartConnecto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>
            <a:normAutofit/>
          </a:bodyPr>
          <a:lstStyle/>
          <a:p>
            <a:pPr algn="ctr"/>
            <a:r>
              <a:rPr lang="en-IN" sz="2400" dirty="0">
                <a:solidFill>
                  <a:schemeClr val="bg1"/>
                </a:solidFill>
                <a:latin typeface="+mj-lt"/>
              </a:rPr>
              <a:t>A</a:t>
            </a:r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346B9643-1C19-486B-BED8-240A75A3D6E4}"/>
              </a:ext>
            </a:extLst>
          </p:cNvPr>
          <p:cNvSpPr txBox="1">
            <a:spLocks/>
          </p:cNvSpPr>
          <p:nvPr/>
        </p:nvSpPr>
        <p:spPr>
          <a:xfrm>
            <a:off x="1710554" y="2000084"/>
            <a:ext cx="3631792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IN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Melakukan</a:t>
            </a:r>
            <a:r>
              <a:rPr lang="en-IN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koordinasi</a:t>
            </a:r>
            <a:r>
              <a:rPr lang="en-IN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IN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tingkat</a:t>
            </a:r>
            <a:r>
              <a:rPr lang="en-IN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kecamatan</a:t>
            </a:r>
            <a:r>
              <a:rPr lang="en-IN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IN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pertemuan</a:t>
            </a:r>
            <a:r>
              <a:rPr lang="en-IN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berkala</a:t>
            </a:r>
            <a:r>
              <a:rPr lang="en-IN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IN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apparat </a:t>
            </a:r>
            <a:r>
              <a:rPr lang="en-IN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</a:t>
            </a:r>
            <a:r>
              <a:rPr lang="en-IN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IN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masyarakat</a:t>
            </a:r>
            <a:endParaRPr lang="en-IN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Flowchart: Connector 28">
            <a:extLst>
              <a:ext uri="{FF2B5EF4-FFF2-40B4-BE49-F238E27FC236}">
                <a16:creationId xmlns:a16="http://schemas.microsoft.com/office/drawing/2014/main" id="{7F7FF715-63A1-47D8-A3FD-0FC268116495}"/>
              </a:ext>
            </a:extLst>
          </p:cNvPr>
          <p:cNvSpPr/>
          <p:nvPr/>
        </p:nvSpPr>
        <p:spPr>
          <a:xfrm>
            <a:off x="949810" y="3430318"/>
            <a:ext cx="595792" cy="596762"/>
          </a:xfrm>
          <a:prstGeom prst="flowChartConnector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>
            <a:normAutofit/>
          </a:bodyPr>
          <a:lstStyle/>
          <a:p>
            <a:pPr algn="ctr"/>
            <a:r>
              <a:rPr lang="en-IN" sz="2400" dirty="0">
                <a:solidFill>
                  <a:schemeClr val="bg1"/>
                </a:solidFill>
                <a:latin typeface="+mj-lt"/>
              </a:rPr>
              <a:t>B</a:t>
            </a:r>
          </a:p>
        </p:txBody>
      </p:sp>
      <p:sp>
        <p:nvSpPr>
          <p:cNvPr id="30" name="Flowchart: Connector 29">
            <a:extLst>
              <a:ext uri="{FF2B5EF4-FFF2-40B4-BE49-F238E27FC236}">
                <a16:creationId xmlns:a16="http://schemas.microsoft.com/office/drawing/2014/main" id="{56FF4F44-BF6E-478F-B47F-E853E2134B48}"/>
              </a:ext>
            </a:extLst>
          </p:cNvPr>
          <p:cNvSpPr/>
          <p:nvPr/>
        </p:nvSpPr>
        <p:spPr>
          <a:xfrm>
            <a:off x="949810" y="4833262"/>
            <a:ext cx="595792" cy="596762"/>
          </a:xfrm>
          <a:prstGeom prst="flowChartConnector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>
            <a:normAutofit/>
          </a:bodyPr>
          <a:lstStyle/>
          <a:p>
            <a:pPr algn="ctr"/>
            <a:r>
              <a:rPr lang="en-IN" sz="2400" dirty="0">
                <a:solidFill>
                  <a:schemeClr val="bg1"/>
                </a:solidFill>
                <a:latin typeface="+mj-lt"/>
              </a:rPr>
              <a:t>C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6FDF5A5-5848-4AF7-9536-878EB3D37993}"/>
              </a:ext>
            </a:extLst>
          </p:cNvPr>
          <p:cNvCxnSpPr>
            <a:cxnSpLocks/>
            <a:endCxn id="29" idx="0"/>
          </p:cNvCxnSpPr>
          <p:nvPr/>
        </p:nvCxnSpPr>
        <p:spPr>
          <a:xfrm>
            <a:off x="1247706" y="2617827"/>
            <a:ext cx="0" cy="81249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D7C83DD-4215-434A-B121-F4332EFE319B}"/>
              </a:ext>
            </a:extLst>
          </p:cNvPr>
          <p:cNvCxnSpPr>
            <a:cxnSpLocks/>
            <a:stCxn id="29" idx="4"/>
          </p:cNvCxnSpPr>
          <p:nvPr/>
        </p:nvCxnSpPr>
        <p:spPr>
          <a:xfrm>
            <a:off x="1247706" y="4027080"/>
            <a:ext cx="0" cy="80618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24D85ED-6C8D-4BD1-ACAC-23A2533DA322}"/>
              </a:ext>
            </a:extLst>
          </p:cNvPr>
          <p:cNvCxnSpPr/>
          <p:nvPr/>
        </p:nvCxnSpPr>
        <p:spPr>
          <a:xfrm>
            <a:off x="5782235" y="1398136"/>
            <a:ext cx="0" cy="478702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Placeholder 14">
            <a:extLst>
              <a:ext uri="{FF2B5EF4-FFF2-40B4-BE49-F238E27FC236}">
                <a16:creationId xmlns:a16="http://schemas.microsoft.com/office/drawing/2014/main" id="{03899642-4179-4ED6-B591-A66C9AF52C40}"/>
              </a:ext>
            </a:extLst>
          </p:cNvPr>
          <p:cNvSpPr txBox="1">
            <a:spLocks/>
          </p:cNvSpPr>
          <p:nvPr/>
        </p:nvSpPr>
        <p:spPr>
          <a:xfrm>
            <a:off x="1710554" y="3530695"/>
            <a:ext cx="3631792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IN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Memberikan</a:t>
            </a:r>
            <a:r>
              <a:rPr lang="en-IN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dukungan</a:t>
            </a:r>
            <a:r>
              <a:rPr lang="en-IN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IN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pemantauan</a:t>
            </a:r>
            <a:r>
              <a:rPr lang="en-IN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IN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verifikasi</a:t>
            </a:r>
            <a:r>
              <a:rPr lang="en-IN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 di </a:t>
            </a:r>
            <a:r>
              <a:rPr lang="en-IN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tingkat</a:t>
            </a:r>
            <a:r>
              <a:rPr lang="en-IN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</a:t>
            </a:r>
            <a:endParaRPr lang="en-IN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 Placeholder 14">
            <a:extLst>
              <a:ext uri="{FF2B5EF4-FFF2-40B4-BE49-F238E27FC236}">
                <a16:creationId xmlns:a16="http://schemas.microsoft.com/office/drawing/2014/main" id="{CD166791-1DED-47E4-9982-78B5797D7052}"/>
              </a:ext>
            </a:extLst>
          </p:cNvPr>
          <p:cNvSpPr txBox="1">
            <a:spLocks/>
          </p:cNvSpPr>
          <p:nvPr/>
        </p:nvSpPr>
        <p:spPr>
          <a:xfrm>
            <a:off x="1710554" y="4916200"/>
            <a:ext cx="3631792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IN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Melakukan</a:t>
            </a:r>
            <a:r>
              <a:rPr lang="en-IN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pendampingan</a:t>
            </a:r>
            <a:r>
              <a:rPr lang="en-IN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pelaksanaan</a:t>
            </a:r>
            <a:r>
              <a:rPr lang="en-IN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kegiatan</a:t>
            </a:r>
            <a:r>
              <a:rPr lang="en-IN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IN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tingkat</a:t>
            </a:r>
            <a:r>
              <a:rPr lang="en-IN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</a:t>
            </a:r>
            <a:endParaRPr lang="en-IN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itle 3">
            <a:extLst>
              <a:ext uri="{FF2B5EF4-FFF2-40B4-BE49-F238E27FC236}">
                <a16:creationId xmlns:a16="http://schemas.microsoft.com/office/drawing/2014/main" id="{369B8339-C3F3-4D8A-96D9-E69F166D62C8}"/>
              </a:ext>
            </a:extLst>
          </p:cNvPr>
          <p:cNvSpPr txBox="1">
            <a:spLocks/>
          </p:cNvSpPr>
          <p:nvPr/>
        </p:nvSpPr>
        <p:spPr>
          <a:xfrm>
            <a:off x="1630593" y="1285804"/>
            <a:ext cx="2950194" cy="485561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sz="1800" noProof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noProof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Peran Kecamatan</a:t>
            </a:r>
          </a:p>
        </p:txBody>
      </p:sp>
      <p:sp>
        <p:nvSpPr>
          <p:cNvPr id="37" name="Title 3">
            <a:extLst>
              <a:ext uri="{FF2B5EF4-FFF2-40B4-BE49-F238E27FC236}">
                <a16:creationId xmlns:a16="http://schemas.microsoft.com/office/drawing/2014/main" id="{A70E5F4A-7034-4C88-9789-35FD3500DB83}"/>
              </a:ext>
            </a:extLst>
          </p:cNvPr>
          <p:cNvSpPr txBox="1">
            <a:spLocks/>
          </p:cNvSpPr>
          <p:nvPr/>
        </p:nvSpPr>
        <p:spPr>
          <a:xfrm>
            <a:off x="7148308" y="1285803"/>
            <a:ext cx="2950194" cy="485561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sz="1800" noProof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noProof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Peran Desa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39DC5CE-C9C6-493D-B2F5-85D9D29DA87C}"/>
              </a:ext>
            </a:extLst>
          </p:cNvPr>
          <p:cNvSpPr/>
          <p:nvPr/>
        </p:nvSpPr>
        <p:spPr>
          <a:xfrm>
            <a:off x="7012567" y="1863523"/>
            <a:ext cx="271481" cy="305037"/>
          </a:xfrm>
          <a:prstGeom prst="ellipse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ID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0549A29-26C4-4D9C-8D91-F63AD9FF7C58}"/>
              </a:ext>
            </a:extLst>
          </p:cNvPr>
          <p:cNvSpPr/>
          <p:nvPr/>
        </p:nvSpPr>
        <p:spPr>
          <a:xfrm>
            <a:off x="10277487" y="5031610"/>
            <a:ext cx="271481" cy="305037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ID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0ACC3DAA-D6FE-4027-9439-7CB94CC2D793}"/>
              </a:ext>
            </a:extLst>
          </p:cNvPr>
          <p:cNvSpPr/>
          <p:nvPr/>
        </p:nvSpPr>
        <p:spPr>
          <a:xfrm>
            <a:off x="8648906" y="5058559"/>
            <a:ext cx="271481" cy="305037"/>
          </a:xfrm>
          <a:prstGeom prst="ellipse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ID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577C8F8A-535F-4620-BE56-6E519DC2C3A6}"/>
              </a:ext>
            </a:extLst>
          </p:cNvPr>
          <p:cNvSpPr/>
          <p:nvPr/>
        </p:nvSpPr>
        <p:spPr>
          <a:xfrm>
            <a:off x="7014734" y="5058559"/>
            <a:ext cx="271481" cy="305037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ID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EEA41CD1-B894-4099-BFE9-B80EB4C48A77}"/>
              </a:ext>
            </a:extLst>
          </p:cNvPr>
          <p:cNvSpPr/>
          <p:nvPr/>
        </p:nvSpPr>
        <p:spPr>
          <a:xfrm>
            <a:off x="10278158" y="1873922"/>
            <a:ext cx="271481" cy="305037"/>
          </a:xfrm>
          <a:prstGeom prst="ellipse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ID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AC843047-C0D9-46A0-9F0B-C5F185126B41}"/>
              </a:ext>
            </a:extLst>
          </p:cNvPr>
          <p:cNvSpPr/>
          <p:nvPr/>
        </p:nvSpPr>
        <p:spPr>
          <a:xfrm>
            <a:off x="8648907" y="1873922"/>
            <a:ext cx="271481" cy="305037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ID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Slide Number Placeholder 1">
            <a:extLst>
              <a:ext uri="{FF2B5EF4-FFF2-40B4-BE49-F238E27FC236}">
                <a16:creationId xmlns:a16="http://schemas.microsoft.com/office/drawing/2014/main" id="{1F2CCA9B-6A2B-47E9-B213-103553822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98594" y="6422072"/>
            <a:ext cx="408317" cy="365125"/>
          </a:xfrm>
        </p:spPr>
        <p:txBody>
          <a:bodyPr/>
          <a:lstStyle/>
          <a:p>
            <a:fld id="{E17EDC4F-3708-4609-99B3-60F3412AB3F1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4104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EE3488-F9D1-460B-887A-135CCBA57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EDC4F-3708-4609-99B3-60F3412AB3F1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0F216B4-6D79-4D15-A727-124C3078FE7A}"/>
              </a:ext>
            </a:extLst>
          </p:cNvPr>
          <p:cNvSpPr txBox="1">
            <a:spLocks/>
          </p:cNvSpPr>
          <p:nvPr/>
        </p:nvSpPr>
        <p:spPr>
          <a:xfrm>
            <a:off x="2664846" y="109132"/>
            <a:ext cx="6844113" cy="44561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200" b="1" noProof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Pentingnya K</a:t>
            </a:r>
            <a:r>
              <a:rPr lang="id-ID" sz="2200" b="1" noProof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onvergensi </a:t>
            </a:r>
            <a:r>
              <a:rPr lang="en-US" sz="2200" b="1" noProof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</a:t>
            </a:r>
            <a:r>
              <a:rPr lang="id-ID" sz="2200" b="1" noProof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ntervensi pada </a:t>
            </a:r>
            <a:endParaRPr lang="en-US" sz="2200" b="1" noProof="1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ctr"/>
            <a:r>
              <a:rPr lang="en-US" sz="2200" b="1" noProof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</a:t>
            </a:r>
            <a:r>
              <a:rPr lang="id-ID" sz="2200" b="1" noProof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umah </a:t>
            </a:r>
            <a:r>
              <a:rPr lang="en-US" sz="2200" b="1" noProof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</a:t>
            </a:r>
            <a:r>
              <a:rPr lang="id-ID" sz="2200" b="1" noProof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angga 1000 HPK</a:t>
            </a:r>
            <a:endParaRPr lang="id-ID" sz="2200" b="1" noProof="1">
              <a:solidFill>
                <a:schemeClr val="accent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A2ECAAB-EE31-4218-B5F4-2887BB977463}"/>
              </a:ext>
            </a:extLst>
          </p:cNvPr>
          <p:cNvCxnSpPr>
            <a:stCxn id="19" idx="5"/>
          </p:cNvCxnSpPr>
          <p:nvPr/>
        </p:nvCxnSpPr>
        <p:spPr>
          <a:xfrm>
            <a:off x="3254585" y="2365687"/>
            <a:ext cx="2506343" cy="146167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85EE2EF-BF13-4023-BDBC-28CEB2EED7B0}"/>
              </a:ext>
            </a:extLst>
          </p:cNvPr>
          <p:cNvCxnSpPr>
            <a:stCxn id="21" idx="5"/>
          </p:cNvCxnSpPr>
          <p:nvPr/>
        </p:nvCxnSpPr>
        <p:spPr>
          <a:xfrm>
            <a:off x="4704809" y="2168347"/>
            <a:ext cx="1137051" cy="112246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A2F84E4-C715-4174-A734-9B4C95548EDA}"/>
              </a:ext>
            </a:extLst>
          </p:cNvPr>
          <p:cNvCxnSpPr>
            <a:stCxn id="28" idx="6"/>
          </p:cNvCxnSpPr>
          <p:nvPr/>
        </p:nvCxnSpPr>
        <p:spPr>
          <a:xfrm>
            <a:off x="1936833" y="2861388"/>
            <a:ext cx="3824095" cy="92415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755561D-2A08-4EDE-BF34-D35430EDC511}"/>
              </a:ext>
            </a:extLst>
          </p:cNvPr>
          <p:cNvCxnSpPr>
            <a:stCxn id="18" idx="6"/>
          </p:cNvCxnSpPr>
          <p:nvPr/>
        </p:nvCxnSpPr>
        <p:spPr>
          <a:xfrm flipV="1">
            <a:off x="3474481" y="3903711"/>
            <a:ext cx="1630891" cy="15998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6F916EF-02C0-457F-8885-0A0A648957B8}"/>
              </a:ext>
            </a:extLst>
          </p:cNvPr>
          <p:cNvCxnSpPr>
            <a:stCxn id="17" idx="6"/>
          </p:cNvCxnSpPr>
          <p:nvPr/>
        </p:nvCxnSpPr>
        <p:spPr>
          <a:xfrm flipV="1">
            <a:off x="1960387" y="4097856"/>
            <a:ext cx="3446675" cy="129449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13B7E9C-FC28-449A-B836-210155A4D9D9}"/>
              </a:ext>
            </a:extLst>
          </p:cNvPr>
          <p:cNvCxnSpPr>
            <a:cxnSpLocks/>
            <a:stCxn id="22" idx="7"/>
          </p:cNvCxnSpPr>
          <p:nvPr/>
        </p:nvCxnSpPr>
        <p:spPr>
          <a:xfrm flipV="1">
            <a:off x="4837255" y="3779562"/>
            <a:ext cx="923672" cy="158545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E85F2A2-CB37-44A0-8424-7695C72B685E}"/>
              </a:ext>
            </a:extLst>
          </p:cNvPr>
          <p:cNvCxnSpPr/>
          <p:nvPr/>
        </p:nvCxnSpPr>
        <p:spPr>
          <a:xfrm flipH="1" flipV="1">
            <a:off x="5843033" y="3808862"/>
            <a:ext cx="1138793" cy="184079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78D5C1B-B8D4-49D9-B4DD-8B9C34717CBD}"/>
              </a:ext>
            </a:extLst>
          </p:cNvPr>
          <p:cNvCxnSpPr>
            <a:stCxn id="26" idx="3"/>
          </p:cNvCxnSpPr>
          <p:nvPr/>
        </p:nvCxnSpPr>
        <p:spPr>
          <a:xfrm flipH="1">
            <a:off x="5780211" y="1978013"/>
            <a:ext cx="1524504" cy="178808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A392CB8-FA34-4B02-BBCE-C123CA9E1122}"/>
              </a:ext>
            </a:extLst>
          </p:cNvPr>
          <p:cNvCxnSpPr>
            <a:stCxn id="27" idx="2"/>
          </p:cNvCxnSpPr>
          <p:nvPr/>
        </p:nvCxnSpPr>
        <p:spPr>
          <a:xfrm flipH="1">
            <a:off x="5967736" y="2870750"/>
            <a:ext cx="2289421" cy="82531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526836B-D3A2-4EB6-BCA1-94D188A8EB59}"/>
              </a:ext>
            </a:extLst>
          </p:cNvPr>
          <p:cNvCxnSpPr>
            <a:cxnSpLocks/>
            <a:stCxn id="20" idx="2"/>
          </p:cNvCxnSpPr>
          <p:nvPr/>
        </p:nvCxnSpPr>
        <p:spPr>
          <a:xfrm flipH="1">
            <a:off x="5869110" y="3367158"/>
            <a:ext cx="3599012" cy="45836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3302C94-FA5E-4D12-A963-E03180BBA137}"/>
              </a:ext>
            </a:extLst>
          </p:cNvPr>
          <p:cNvCxnSpPr>
            <a:stCxn id="23" idx="2"/>
          </p:cNvCxnSpPr>
          <p:nvPr/>
        </p:nvCxnSpPr>
        <p:spPr>
          <a:xfrm flipH="1" flipV="1">
            <a:off x="6202155" y="3678094"/>
            <a:ext cx="3976788" cy="80176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9D5D38F-E8C6-4D50-8F91-AFA88DCAD914}"/>
              </a:ext>
            </a:extLst>
          </p:cNvPr>
          <p:cNvCxnSpPr>
            <a:stCxn id="24" idx="2"/>
          </p:cNvCxnSpPr>
          <p:nvPr/>
        </p:nvCxnSpPr>
        <p:spPr>
          <a:xfrm flipH="1" flipV="1">
            <a:off x="5869110" y="3807248"/>
            <a:ext cx="2144533" cy="127051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7E329DAF-D380-477F-88FC-1675DB95FDB3}"/>
              </a:ext>
            </a:extLst>
          </p:cNvPr>
          <p:cNvSpPr/>
          <p:nvPr/>
        </p:nvSpPr>
        <p:spPr>
          <a:xfrm rot="20492386">
            <a:off x="1072774" y="5081061"/>
            <a:ext cx="911055" cy="91105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9A2F6DA-2FDA-4159-A6D5-DBC7631F99C8}"/>
              </a:ext>
            </a:extLst>
          </p:cNvPr>
          <p:cNvSpPr/>
          <p:nvPr/>
        </p:nvSpPr>
        <p:spPr>
          <a:xfrm rot="21076913">
            <a:off x="2169344" y="3506820"/>
            <a:ext cx="1312720" cy="13127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9DE8CE3-4439-459A-8B19-DCE01A5A659E}"/>
              </a:ext>
            </a:extLst>
          </p:cNvPr>
          <p:cNvSpPr/>
          <p:nvPr/>
        </p:nvSpPr>
        <p:spPr>
          <a:xfrm>
            <a:off x="2350207" y="1461310"/>
            <a:ext cx="1059543" cy="10595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13074A6-5358-4A31-B477-067C6D6A4B92}"/>
              </a:ext>
            </a:extLst>
          </p:cNvPr>
          <p:cNvSpPr/>
          <p:nvPr/>
        </p:nvSpPr>
        <p:spPr>
          <a:xfrm rot="20849392">
            <a:off x="9449507" y="2413312"/>
            <a:ext cx="1568035" cy="156803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92340DB-27DC-4210-948F-D9E198BE944F}"/>
              </a:ext>
            </a:extLst>
          </p:cNvPr>
          <p:cNvSpPr/>
          <p:nvPr/>
        </p:nvSpPr>
        <p:spPr>
          <a:xfrm>
            <a:off x="4269538" y="1733077"/>
            <a:ext cx="509953" cy="50995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A44FFEA-F718-442B-B2D9-E2B5B5E2CDB6}"/>
              </a:ext>
            </a:extLst>
          </p:cNvPr>
          <p:cNvSpPr/>
          <p:nvPr/>
        </p:nvSpPr>
        <p:spPr>
          <a:xfrm rot="20555941">
            <a:off x="4441464" y="5334239"/>
            <a:ext cx="540963" cy="54096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BCBB8FA-60EE-4520-B38E-655C71F9EFEB}"/>
              </a:ext>
            </a:extLst>
          </p:cNvPr>
          <p:cNvSpPr/>
          <p:nvPr/>
        </p:nvSpPr>
        <p:spPr>
          <a:xfrm rot="1052720">
            <a:off x="10163138" y="4242522"/>
            <a:ext cx="679527" cy="67952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58357D1-2CD4-4D3C-B1FE-87842A97D30D}"/>
              </a:ext>
            </a:extLst>
          </p:cNvPr>
          <p:cNvSpPr/>
          <p:nvPr/>
        </p:nvSpPr>
        <p:spPr>
          <a:xfrm rot="1550164">
            <a:off x="7960952" y="4780352"/>
            <a:ext cx="1054269" cy="105426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FF7341F-CA52-4B50-8B92-42F18E037280}"/>
              </a:ext>
            </a:extLst>
          </p:cNvPr>
          <p:cNvSpPr/>
          <p:nvPr/>
        </p:nvSpPr>
        <p:spPr>
          <a:xfrm>
            <a:off x="6784426" y="5649653"/>
            <a:ext cx="679527" cy="67952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355EEF7-A1D3-4AA7-8106-A49D53DC1673}"/>
              </a:ext>
            </a:extLst>
          </p:cNvPr>
          <p:cNvSpPr/>
          <p:nvPr/>
        </p:nvSpPr>
        <p:spPr>
          <a:xfrm>
            <a:off x="7205202" y="1398000"/>
            <a:ext cx="679527" cy="67952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D7D2212-C352-49DC-AFCA-909C878BE55A}"/>
              </a:ext>
            </a:extLst>
          </p:cNvPr>
          <p:cNvSpPr/>
          <p:nvPr/>
        </p:nvSpPr>
        <p:spPr>
          <a:xfrm rot="20135578">
            <a:off x="8234953" y="2519641"/>
            <a:ext cx="496891" cy="49689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36A3EC2-AB06-4E64-87E7-270FB1CB1C46}"/>
              </a:ext>
            </a:extLst>
          </p:cNvPr>
          <p:cNvSpPr/>
          <p:nvPr/>
        </p:nvSpPr>
        <p:spPr>
          <a:xfrm rot="650036">
            <a:off x="1189251" y="2413343"/>
            <a:ext cx="754304" cy="75430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462250A9-9B6F-491A-8A05-554514CE9C4F}"/>
              </a:ext>
            </a:extLst>
          </p:cNvPr>
          <p:cNvSpPr txBox="1">
            <a:spLocks/>
          </p:cNvSpPr>
          <p:nvPr/>
        </p:nvSpPr>
        <p:spPr>
          <a:xfrm>
            <a:off x="2309549" y="1146995"/>
            <a:ext cx="1404000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6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Pengasuhan</a:t>
            </a:r>
            <a:endParaRPr lang="id-ID" sz="16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Arc 29">
            <a:extLst>
              <a:ext uri="{FF2B5EF4-FFF2-40B4-BE49-F238E27FC236}">
                <a16:creationId xmlns:a16="http://schemas.microsoft.com/office/drawing/2014/main" id="{24F8F23C-3E67-4F65-8B00-CE03428D7A0D}"/>
              </a:ext>
            </a:extLst>
          </p:cNvPr>
          <p:cNvSpPr/>
          <p:nvPr/>
        </p:nvSpPr>
        <p:spPr>
          <a:xfrm>
            <a:off x="5016164" y="2971162"/>
            <a:ext cx="1604237" cy="1614371"/>
          </a:xfrm>
          <a:prstGeom prst="arc">
            <a:avLst>
              <a:gd name="adj1" fmla="val 16200000"/>
              <a:gd name="adj2" fmla="val 10637959"/>
            </a:avLst>
          </a:prstGeom>
          <a:ln w="42862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04E608EC-199B-403B-81DF-1E413CC155A0}"/>
              </a:ext>
            </a:extLst>
          </p:cNvPr>
          <p:cNvSpPr/>
          <p:nvPr/>
        </p:nvSpPr>
        <p:spPr>
          <a:xfrm>
            <a:off x="3784531" y="1749663"/>
            <a:ext cx="4083644" cy="4083644"/>
          </a:xfrm>
          <a:prstGeom prst="arc">
            <a:avLst>
              <a:gd name="adj1" fmla="val 16200000"/>
              <a:gd name="adj2" fmla="val 1401699"/>
            </a:avLst>
          </a:prstGeom>
          <a:ln w="428625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Arc 31">
            <a:extLst>
              <a:ext uri="{FF2B5EF4-FFF2-40B4-BE49-F238E27FC236}">
                <a16:creationId xmlns:a16="http://schemas.microsoft.com/office/drawing/2014/main" id="{3AC21363-6EB6-4FF1-8CCD-8ACCDF115519}"/>
              </a:ext>
            </a:extLst>
          </p:cNvPr>
          <p:cNvSpPr/>
          <p:nvPr/>
        </p:nvSpPr>
        <p:spPr>
          <a:xfrm>
            <a:off x="4213154" y="2178286"/>
            <a:ext cx="3226396" cy="3226396"/>
          </a:xfrm>
          <a:prstGeom prst="arc">
            <a:avLst>
              <a:gd name="adj1" fmla="val 16200000"/>
              <a:gd name="adj2" fmla="val 4829072"/>
            </a:avLst>
          </a:prstGeom>
          <a:ln w="4286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Arc 32">
            <a:extLst>
              <a:ext uri="{FF2B5EF4-FFF2-40B4-BE49-F238E27FC236}">
                <a16:creationId xmlns:a16="http://schemas.microsoft.com/office/drawing/2014/main" id="{A9189FAF-1C19-4E75-B0A0-64907B85FD0F}"/>
              </a:ext>
            </a:extLst>
          </p:cNvPr>
          <p:cNvSpPr/>
          <p:nvPr/>
        </p:nvSpPr>
        <p:spPr>
          <a:xfrm>
            <a:off x="4614767" y="2579899"/>
            <a:ext cx="2423169" cy="2423169"/>
          </a:xfrm>
          <a:prstGeom prst="arc">
            <a:avLst>
              <a:gd name="adj1" fmla="val 16200000"/>
              <a:gd name="adj2" fmla="val 7709660"/>
            </a:avLst>
          </a:prstGeom>
          <a:ln w="428625" cap="rnd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 Placeholder 14">
            <a:extLst>
              <a:ext uri="{FF2B5EF4-FFF2-40B4-BE49-F238E27FC236}">
                <a16:creationId xmlns:a16="http://schemas.microsoft.com/office/drawing/2014/main" id="{DD29DFB6-EC26-424D-AD52-0B11CE83F3E8}"/>
              </a:ext>
            </a:extLst>
          </p:cNvPr>
          <p:cNvSpPr txBox="1">
            <a:spLocks/>
          </p:cNvSpPr>
          <p:nvPr/>
        </p:nvSpPr>
        <p:spPr>
          <a:xfrm rot="905683">
            <a:off x="5802436" y="2934709"/>
            <a:ext cx="65538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id-ID" sz="1600" b="1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</a:t>
            </a:r>
          </a:p>
        </p:txBody>
      </p:sp>
      <p:sp>
        <p:nvSpPr>
          <p:cNvPr id="35" name="Text Placeholder 14">
            <a:extLst>
              <a:ext uri="{FF2B5EF4-FFF2-40B4-BE49-F238E27FC236}">
                <a16:creationId xmlns:a16="http://schemas.microsoft.com/office/drawing/2014/main" id="{1F0D54A5-A9FF-4E66-B0F7-7B079DB9F4E7}"/>
              </a:ext>
            </a:extLst>
          </p:cNvPr>
          <p:cNvSpPr txBox="1">
            <a:spLocks/>
          </p:cNvSpPr>
          <p:nvPr/>
        </p:nvSpPr>
        <p:spPr>
          <a:xfrm rot="908173">
            <a:off x="5703435" y="2556892"/>
            <a:ext cx="120769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id-ID" sz="1600" b="1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Kecamatan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7C122F4F-B141-4F01-8480-BAA7E2DBC449}"/>
              </a:ext>
            </a:extLst>
          </p:cNvPr>
          <p:cNvSpPr txBox="1">
            <a:spLocks/>
          </p:cNvSpPr>
          <p:nvPr/>
        </p:nvSpPr>
        <p:spPr>
          <a:xfrm rot="1056103">
            <a:off x="5569923" y="2171874"/>
            <a:ext cx="1498156" cy="2469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id-ID" sz="1600" b="1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Kab/Kota</a:t>
            </a:r>
          </a:p>
        </p:txBody>
      </p:sp>
      <p:sp>
        <p:nvSpPr>
          <p:cNvPr id="37" name="Text Placeholder 14">
            <a:extLst>
              <a:ext uri="{FF2B5EF4-FFF2-40B4-BE49-F238E27FC236}">
                <a16:creationId xmlns:a16="http://schemas.microsoft.com/office/drawing/2014/main" id="{A7D10A3A-C7F8-40BC-A812-F9F3AB37AA14}"/>
              </a:ext>
            </a:extLst>
          </p:cNvPr>
          <p:cNvSpPr txBox="1">
            <a:spLocks/>
          </p:cNvSpPr>
          <p:nvPr/>
        </p:nvSpPr>
        <p:spPr>
          <a:xfrm rot="862627">
            <a:off x="5854569" y="1719388"/>
            <a:ext cx="108137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id-ID" sz="1600" b="1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Provinsi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D7F7FB4D-CE49-4F69-8243-C3F10B111D82}"/>
              </a:ext>
            </a:extLst>
          </p:cNvPr>
          <p:cNvSpPr/>
          <p:nvPr/>
        </p:nvSpPr>
        <p:spPr>
          <a:xfrm>
            <a:off x="5260349" y="3219325"/>
            <a:ext cx="1143470" cy="114347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b="1" noProof="1">
                <a:latin typeface="Arial" panose="020B0604020202020204" pitchFamily="34" charset="0"/>
                <a:cs typeface="Arial" panose="020B0604020202020204" pitchFamily="34" charset="0"/>
              </a:rPr>
              <a:t>Rumah Tangga 1000 HPK</a:t>
            </a:r>
          </a:p>
        </p:txBody>
      </p:sp>
      <p:sp>
        <p:nvSpPr>
          <p:cNvPr id="39" name="Text Placeholder 14">
            <a:extLst>
              <a:ext uri="{FF2B5EF4-FFF2-40B4-BE49-F238E27FC236}">
                <a16:creationId xmlns:a16="http://schemas.microsoft.com/office/drawing/2014/main" id="{EB51C980-C0C4-4E3C-9A4F-DF3A1D035616}"/>
              </a:ext>
            </a:extLst>
          </p:cNvPr>
          <p:cNvSpPr txBox="1">
            <a:spLocks/>
          </p:cNvSpPr>
          <p:nvPr/>
        </p:nvSpPr>
        <p:spPr>
          <a:xfrm>
            <a:off x="7879281" y="5885565"/>
            <a:ext cx="1404000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id-ID" sz="16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 Bersih &amp; Sanitasi</a:t>
            </a:r>
          </a:p>
        </p:txBody>
      </p:sp>
      <p:sp>
        <p:nvSpPr>
          <p:cNvPr id="40" name="Text Placeholder 14">
            <a:extLst>
              <a:ext uri="{FF2B5EF4-FFF2-40B4-BE49-F238E27FC236}">
                <a16:creationId xmlns:a16="http://schemas.microsoft.com/office/drawing/2014/main" id="{C0380849-C434-40FD-923F-65746834AD01}"/>
              </a:ext>
            </a:extLst>
          </p:cNvPr>
          <p:cNvSpPr txBox="1">
            <a:spLocks/>
          </p:cNvSpPr>
          <p:nvPr/>
        </p:nvSpPr>
        <p:spPr>
          <a:xfrm>
            <a:off x="8369616" y="2292213"/>
            <a:ext cx="1404000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id-ID" sz="16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KRPL</a:t>
            </a:r>
          </a:p>
        </p:txBody>
      </p:sp>
      <p:sp>
        <p:nvSpPr>
          <p:cNvPr id="41" name="Text Placeholder 14">
            <a:extLst>
              <a:ext uri="{FF2B5EF4-FFF2-40B4-BE49-F238E27FC236}">
                <a16:creationId xmlns:a16="http://schemas.microsoft.com/office/drawing/2014/main" id="{40FFDF2D-5F39-46E8-9DCB-80956632E1B8}"/>
              </a:ext>
            </a:extLst>
          </p:cNvPr>
          <p:cNvSpPr txBox="1">
            <a:spLocks/>
          </p:cNvSpPr>
          <p:nvPr/>
        </p:nvSpPr>
        <p:spPr>
          <a:xfrm>
            <a:off x="7388641" y="1138560"/>
            <a:ext cx="1404000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id-ID" sz="16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BPNT</a:t>
            </a:r>
          </a:p>
        </p:txBody>
      </p:sp>
      <p:sp>
        <p:nvSpPr>
          <p:cNvPr id="42" name="Text Placeholder 14">
            <a:extLst>
              <a:ext uri="{FF2B5EF4-FFF2-40B4-BE49-F238E27FC236}">
                <a16:creationId xmlns:a16="http://schemas.microsoft.com/office/drawing/2014/main" id="{0FAA5C5B-3FFC-4C34-ADE2-806A8DEE5E81}"/>
              </a:ext>
            </a:extLst>
          </p:cNvPr>
          <p:cNvSpPr txBox="1">
            <a:spLocks/>
          </p:cNvSpPr>
          <p:nvPr/>
        </p:nvSpPr>
        <p:spPr>
          <a:xfrm>
            <a:off x="6229805" y="6028514"/>
            <a:ext cx="1404000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id-ID" sz="16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PKH</a:t>
            </a:r>
          </a:p>
        </p:txBody>
      </p:sp>
      <p:sp>
        <p:nvSpPr>
          <p:cNvPr id="43" name="Text Placeholder 14">
            <a:extLst>
              <a:ext uri="{FF2B5EF4-FFF2-40B4-BE49-F238E27FC236}">
                <a16:creationId xmlns:a16="http://schemas.microsoft.com/office/drawing/2014/main" id="{63245E53-35F2-4333-B958-1E4C4093A96D}"/>
              </a:ext>
            </a:extLst>
          </p:cNvPr>
          <p:cNvSpPr txBox="1">
            <a:spLocks/>
          </p:cNvSpPr>
          <p:nvPr/>
        </p:nvSpPr>
        <p:spPr>
          <a:xfrm>
            <a:off x="4308228" y="1411966"/>
            <a:ext cx="1404000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id-ID" sz="16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PAUD</a:t>
            </a:r>
          </a:p>
        </p:txBody>
      </p:sp>
      <p:sp>
        <p:nvSpPr>
          <p:cNvPr id="44" name="Text Placeholder 14">
            <a:extLst>
              <a:ext uri="{FF2B5EF4-FFF2-40B4-BE49-F238E27FC236}">
                <a16:creationId xmlns:a16="http://schemas.microsoft.com/office/drawing/2014/main" id="{9B002A28-508E-445E-AE7F-F2D5DF8AFB06}"/>
              </a:ext>
            </a:extLst>
          </p:cNvPr>
          <p:cNvSpPr txBox="1">
            <a:spLocks/>
          </p:cNvSpPr>
          <p:nvPr/>
        </p:nvSpPr>
        <p:spPr>
          <a:xfrm>
            <a:off x="10275057" y="1758711"/>
            <a:ext cx="1848578" cy="6647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id-ID" sz="16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Suplementasi Gizi (Makro &amp; Mikronutrien)</a:t>
            </a:r>
          </a:p>
        </p:txBody>
      </p:sp>
      <p:sp>
        <p:nvSpPr>
          <p:cNvPr id="45" name="Text Placeholder 14">
            <a:extLst>
              <a:ext uri="{FF2B5EF4-FFF2-40B4-BE49-F238E27FC236}">
                <a16:creationId xmlns:a16="http://schemas.microsoft.com/office/drawing/2014/main" id="{8E8C3EE5-5F3E-4CCB-939D-2E7DC3028C49}"/>
              </a:ext>
            </a:extLst>
          </p:cNvPr>
          <p:cNvSpPr txBox="1">
            <a:spLocks/>
          </p:cNvSpPr>
          <p:nvPr/>
        </p:nvSpPr>
        <p:spPr>
          <a:xfrm>
            <a:off x="1366883" y="6092330"/>
            <a:ext cx="1404000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id-ID" sz="16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Imunisasi</a:t>
            </a:r>
          </a:p>
        </p:txBody>
      </p:sp>
      <p:sp>
        <p:nvSpPr>
          <p:cNvPr id="46" name="Text Placeholder 14">
            <a:extLst>
              <a:ext uri="{FF2B5EF4-FFF2-40B4-BE49-F238E27FC236}">
                <a16:creationId xmlns:a16="http://schemas.microsoft.com/office/drawing/2014/main" id="{28382B5D-0E10-4E0D-9192-20F9BB162536}"/>
              </a:ext>
            </a:extLst>
          </p:cNvPr>
          <p:cNvSpPr txBox="1">
            <a:spLocks/>
          </p:cNvSpPr>
          <p:nvPr/>
        </p:nvSpPr>
        <p:spPr>
          <a:xfrm>
            <a:off x="528189" y="1912817"/>
            <a:ext cx="1404000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id-ID" sz="16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Pemantauan Pertumbuhan</a:t>
            </a:r>
          </a:p>
        </p:txBody>
      </p:sp>
      <p:sp>
        <p:nvSpPr>
          <p:cNvPr id="47" name="Text Placeholder 14">
            <a:extLst>
              <a:ext uri="{FF2B5EF4-FFF2-40B4-BE49-F238E27FC236}">
                <a16:creationId xmlns:a16="http://schemas.microsoft.com/office/drawing/2014/main" id="{95586272-6583-4C85-90C3-38C4B74CC21A}"/>
              </a:ext>
            </a:extLst>
          </p:cNvPr>
          <p:cNvSpPr txBox="1">
            <a:spLocks/>
          </p:cNvSpPr>
          <p:nvPr/>
        </p:nvSpPr>
        <p:spPr>
          <a:xfrm>
            <a:off x="341873" y="3901072"/>
            <a:ext cx="1678848" cy="6647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id-ID" sz="16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Promosi &amp; Konseling Menyusui </a:t>
            </a:r>
          </a:p>
        </p:txBody>
      </p:sp>
      <p:sp>
        <p:nvSpPr>
          <p:cNvPr id="48" name="Text Placeholder 14">
            <a:extLst>
              <a:ext uri="{FF2B5EF4-FFF2-40B4-BE49-F238E27FC236}">
                <a16:creationId xmlns:a16="http://schemas.microsoft.com/office/drawing/2014/main" id="{0685D547-791E-41D3-A401-449A3CA9D550}"/>
              </a:ext>
            </a:extLst>
          </p:cNvPr>
          <p:cNvSpPr txBox="1">
            <a:spLocks/>
          </p:cNvSpPr>
          <p:nvPr/>
        </p:nvSpPr>
        <p:spPr>
          <a:xfrm>
            <a:off x="9795346" y="4981972"/>
            <a:ext cx="1404000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id-ID" sz="16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Tata Laksana Gizi Buruk</a:t>
            </a:r>
          </a:p>
        </p:txBody>
      </p:sp>
      <p:sp>
        <p:nvSpPr>
          <p:cNvPr id="49" name="Text Placeholder 14">
            <a:extLst>
              <a:ext uri="{FF2B5EF4-FFF2-40B4-BE49-F238E27FC236}">
                <a16:creationId xmlns:a16="http://schemas.microsoft.com/office/drawing/2014/main" id="{27047D7F-B0F8-452F-889A-E0BBA8636FD4}"/>
              </a:ext>
            </a:extLst>
          </p:cNvPr>
          <p:cNvSpPr txBox="1">
            <a:spLocks/>
          </p:cNvSpPr>
          <p:nvPr/>
        </p:nvSpPr>
        <p:spPr>
          <a:xfrm>
            <a:off x="3668316" y="5994775"/>
            <a:ext cx="2079995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id-ID" sz="16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Manajemen Terpadu Balita Sakit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8D44F9D-1F30-4D3B-BAD0-5D000CECCEDA}"/>
              </a:ext>
            </a:extLst>
          </p:cNvPr>
          <p:cNvGrpSpPr/>
          <p:nvPr/>
        </p:nvGrpSpPr>
        <p:grpSpPr>
          <a:xfrm>
            <a:off x="2595376" y="1662964"/>
            <a:ext cx="558785" cy="625922"/>
            <a:chOff x="4886259" y="3916188"/>
            <a:chExt cx="593589" cy="664907"/>
          </a:xfrm>
          <a:solidFill>
            <a:schemeClr val="bg1"/>
          </a:solidFill>
        </p:grpSpPr>
        <p:sp>
          <p:nvSpPr>
            <p:cNvPr id="51" name="Freeform 68">
              <a:extLst>
                <a:ext uri="{FF2B5EF4-FFF2-40B4-BE49-F238E27FC236}">
                  <a16:creationId xmlns:a16="http://schemas.microsoft.com/office/drawing/2014/main" id="{6CBA4C46-668E-42D7-A27C-A30BB4B3C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6259" y="3916188"/>
              <a:ext cx="275649" cy="664907"/>
            </a:xfrm>
            <a:custGeom>
              <a:avLst/>
              <a:gdLst>
                <a:gd name="connsiteX0" fmla="*/ 693738 w 1463675"/>
                <a:gd name="connsiteY0" fmla="*/ 727075 h 3530600"/>
                <a:gd name="connsiteX1" fmla="*/ 738981 w 1463675"/>
                <a:gd name="connsiteY1" fmla="*/ 727075 h 3530600"/>
                <a:gd name="connsiteX2" fmla="*/ 782638 w 1463675"/>
                <a:gd name="connsiteY2" fmla="*/ 730250 h 3530600"/>
                <a:gd name="connsiteX3" fmla="*/ 827088 w 1463675"/>
                <a:gd name="connsiteY3" fmla="*/ 736600 h 3530600"/>
                <a:gd name="connsiteX4" fmla="*/ 886619 w 1463675"/>
                <a:gd name="connsiteY4" fmla="*/ 742950 h 3530600"/>
                <a:gd name="connsiteX5" fmla="*/ 943769 w 1463675"/>
                <a:gd name="connsiteY5" fmla="*/ 755650 h 3530600"/>
                <a:gd name="connsiteX6" fmla="*/ 996156 w 1463675"/>
                <a:gd name="connsiteY6" fmla="*/ 773113 h 3530600"/>
                <a:gd name="connsiteX7" fmla="*/ 1046163 w 1463675"/>
                <a:gd name="connsiteY7" fmla="*/ 793750 h 3530600"/>
                <a:gd name="connsiteX8" fmla="*/ 1092200 w 1463675"/>
                <a:gd name="connsiteY8" fmla="*/ 819150 h 3530600"/>
                <a:gd name="connsiteX9" fmla="*/ 1136650 w 1463675"/>
                <a:gd name="connsiteY9" fmla="*/ 848519 h 3530600"/>
                <a:gd name="connsiteX10" fmla="*/ 1177925 w 1463675"/>
                <a:gd name="connsiteY10" fmla="*/ 881856 h 3530600"/>
                <a:gd name="connsiteX11" fmla="*/ 1215231 w 1463675"/>
                <a:gd name="connsiteY11" fmla="*/ 917575 h 3530600"/>
                <a:gd name="connsiteX12" fmla="*/ 1250156 w 1463675"/>
                <a:gd name="connsiteY12" fmla="*/ 957263 h 3530600"/>
                <a:gd name="connsiteX13" fmla="*/ 1281906 w 1463675"/>
                <a:gd name="connsiteY13" fmla="*/ 1000125 h 3530600"/>
                <a:gd name="connsiteX14" fmla="*/ 1311275 w 1463675"/>
                <a:gd name="connsiteY14" fmla="*/ 1045369 h 3530600"/>
                <a:gd name="connsiteX15" fmla="*/ 1337469 w 1463675"/>
                <a:gd name="connsiteY15" fmla="*/ 1092994 h 3530600"/>
                <a:gd name="connsiteX16" fmla="*/ 1362075 w 1463675"/>
                <a:gd name="connsiteY16" fmla="*/ 1143000 h 3530600"/>
                <a:gd name="connsiteX17" fmla="*/ 1382713 w 1463675"/>
                <a:gd name="connsiteY17" fmla="*/ 1193800 h 3530600"/>
                <a:gd name="connsiteX18" fmla="*/ 1400969 w 1463675"/>
                <a:gd name="connsiteY18" fmla="*/ 1247775 h 3530600"/>
                <a:gd name="connsiteX19" fmla="*/ 1416844 w 1463675"/>
                <a:gd name="connsiteY19" fmla="*/ 1301750 h 3530600"/>
                <a:gd name="connsiteX20" fmla="*/ 1431131 w 1463675"/>
                <a:gd name="connsiteY20" fmla="*/ 1357313 h 3530600"/>
                <a:gd name="connsiteX21" fmla="*/ 1441450 w 1463675"/>
                <a:gd name="connsiteY21" fmla="*/ 1413669 h 3530600"/>
                <a:gd name="connsiteX22" fmla="*/ 1450181 w 1463675"/>
                <a:gd name="connsiteY22" fmla="*/ 1469231 h 3530600"/>
                <a:gd name="connsiteX23" fmla="*/ 1456531 w 1463675"/>
                <a:gd name="connsiteY23" fmla="*/ 1526381 h 3530600"/>
                <a:gd name="connsiteX24" fmla="*/ 1461294 w 1463675"/>
                <a:gd name="connsiteY24" fmla="*/ 1583531 h 3530600"/>
                <a:gd name="connsiteX25" fmla="*/ 1463675 w 1463675"/>
                <a:gd name="connsiteY25" fmla="*/ 1639888 h 3530600"/>
                <a:gd name="connsiteX26" fmla="*/ 1463675 w 1463675"/>
                <a:gd name="connsiteY26" fmla="*/ 1695450 h 3530600"/>
                <a:gd name="connsiteX27" fmla="*/ 1461294 w 1463675"/>
                <a:gd name="connsiteY27" fmla="*/ 1751013 h 3530600"/>
                <a:gd name="connsiteX28" fmla="*/ 1455738 w 1463675"/>
                <a:gd name="connsiteY28" fmla="*/ 1804988 h 3530600"/>
                <a:gd name="connsiteX29" fmla="*/ 1451769 w 1463675"/>
                <a:gd name="connsiteY29" fmla="*/ 1833563 h 3530600"/>
                <a:gd name="connsiteX30" fmla="*/ 1441450 w 1463675"/>
                <a:gd name="connsiteY30" fmla="*/ 1858169 h 3530600"/>
                <a:gd name="connsiteX31" fmla="*/ 1428750 w 1463675"/>
                <a:gd name="connsiteY31" fmla="*/ 1880394 h 3530600"/>
                <a:gd name="connsiteX32" fmla="*/ 1413669 w 1463675"/>
                <a:gd name="connsiteY32" fmla="*/ 1899444 h 3530600"/>
                <a:gd name="connsiteX33" fmla="*/ 1395413 w 1463675"/>
                <a:gd name="connsiteY33" fmla="*/ 1914525 h 3530600"/>
                <a:gd name="connsiteX34" fmla="*/ 1374775 w 1463675"/>
                <a:gd name="connsiteY34" fmla="*/ 1928019 h 3530600"/>
                <a:gd name="connsiteX35" fmla="*/ 1353344 w 1463675"/>
                <a:gd name="connsiteY35" fmla="*/ 1936750 h 3530600"/>
                <a:gd name="connsiteX36" fmla="*/ 1331119 w 1463675"/>
                <a:gd name="connsiteY36" fmla="*/ 1943100 h 3530600"/>
                <a:gd name="connsiteX37" fmla="*/ 1307306 w 1463675"/>
                <a:gd name="connsiteY37" fmla="*/ 1946275 h 3530600"/>
                <a:gd name="connsiteX38" fmla="*/ 1284288 w 1463675"/>
                <a:gd name="connsiteY38" fmla="*/ 1946275 h 3530600"/>
                <a:gd name="connsiteX39" fmla="*/ 1262063 w 1463675"/>
                <a:gd name="connsiteY39" fmla="*/ 1943100 h 3530600"/>
                <a:gd name="connsiteX40" fmla="*/ 1241425 w 1463675"/>
                <a:gd name="connsiteY40" fmla="*/ 1937544 h 3530600"/>
                <a:gd name="connsiteX41" fmla="*/ 1220788 w 1463675"/>
                <a:gd name="connsiteY41" fmla="*/ 1928019 h 3530600"/>
                <a:gd name="connsiteX42" fmla="*/ 1203325 w 1463675"/>
                <a:gd name="connsiteY42" fmla="*/ 1915319 h 3530600"/>
                <a:gd name="connsiteX43" fmla="*/ 1188244 w 1463675"/>
                <a:gd name="connsiteY43" fmla="*/ 1900238 h 3530600"/>
                <a:gd name="connsiteX44" fmla="*/ 1176338 w 1463675"/>
                <a:gd name="connsiteY44" fmla="*/ 1880394 h 3530600"/>
                <a:gd name="connsiteX45" fmla="*/ 1167606 w 1463675"/>
                <a:gd name="connsiteY45" fmla="*/ 1858169 h 3530600"/>
                <a:gd name="connsiteX46" fmla="*/ 1164431 w 1463675"/>
                <a:gd name="connsiteY46" fmla="*/ 1833563 h 3530600"/>
                <a:gd name="connsiteX47" fmla="*/ 1164431 w 1463675"/>
                <a:gd name="connsiteY47" fmla="*/ 1804988 h 3530600"/>
                <a:gd name="connsiteX48" fmla="*/ 1169194 w 1463675"/>
                <a:gd name="connsiteY48" fmla="*/ 1760538 h 3530600"/>
                <a:gd name="connsiteX49" fmla="*/ 1170781 w 1463675"/>
                <a:gd name="connsiteY49" fmla="*/ 1713706 h 3530600"/>
                <a:gd name="connsiteX50" fmla="*/ 1172369 w 1463675"/>
                <a:gd name="connsiteY50" fmla="*/ 1663700 h 3530600"/>
                <a:gd name="connsiteX51" fmla="*/ 1170781 w 1463675"/>
                <a:gd name="connsiteY51" fmla="*/ 1612106 h 3530600"/>
                <a:gd name="connsiteX52" fmla="*/ 1167606 w 1463675"/>
                <a:gd name="connsiteY52" fmla="*/ 1558131 h 3530600"/>
                <a:gd name="connsiteX53" fmla="*/ 1162844 w 1463675"/>
                <a:gd name="connsiteY53" fmla="*/ 1504950 h 3530600"/>
                <a:gd name="connsiteX54" fmla="*/ 1155700 w 1463675"/>
                <a:gd name="connsiteY54" fmla="*/ 1450975 h 3530600"/>
                <a:gd name="connsiteX55" fmla="*/ 1145381 w 1463675"/>
                <a:gd name="connsiteY55" fmla="*/ 1397794 h 3530600"/>
                <a:gd name="connsiteX56" fmla="*/ 1132681 w 1463675"/>
                <a:gd name="connsiteY56" fmla="*/ 1345406 h 3530600"/>
                <a:gd name="connsiteX57" fmla="*/ 1116013 w 1463675"/>
                <a:gd name="connsiteY57" fmla="*/ 1296194 h 3530600"/>
                <a:gd name="connsiteX58" fmla="*/ 1096963 w 1463675"/>
                <a:gd name="connsiteY58" fmla="*/ 1247775 h 3530600"/>
                <a:gd name="connsiteX59" fmla="*/ 1073944 w 1463675"/>
                <a:gd name="connsiteY59" fmla="*/ 1203325 h 3530600"/>
                <a:gd name="connsiteX60" fmla="*/ 1073944 w 1463675"/>
                <a:gd name="connsiteY60" fmla="*/ 1417638 h 3530600"/>
                <a:gd name="connsiteX61" fmla="*/ 1077119 w 1463675"/>
                <a:gd name="connsiteY61" fmla="*/ 1631156 h 3530600"/>
                <a:gd name="connsiteX62" fmla="*/ 1079500 w 1463675"/>
                <a:gd name="connsiteY62" fmla="*/ 1845469 h 3530600"/>
                <a:gd name="connsiteX63" fmla="*/ 1083469 w 1463675"/>
                <a:gd name="connsiteY63" fmla="*/ 1866106 h 3530600"/>
                <a:gd name="connsiteX64" fmla="*/ 1085056 w 1463675"/>
                <a:gd name="connsiteY64" fmla="*/ 1888331 h 3530600"/>
                <a:gd name="connsiteX65" fmla="*/ 1085850 w 1463675"/>
                <a:gd name="connsiteY65" fmla="*/ 2258219 h 3530600"/>
                <a:gd name="connsiteX66" fmla="*/ 1088231 w 1463675"/>
                <a:gd name="connsiteY66" fmla="*/ 2627313 h 3530600"/>
                <a:gd name="connsiteX67" fmla="*/ 1093788 w 1463675"/>
                <a:gd name="connsiteY67" fmla="*/ 2996406 h 3530600"/>
                <a:gd name="connsiteX68" fmla="*/ 1105694 w 1463675"/>
                <a:gd name="connsiteY68" fmla="*/ 3367088 h 3530600"/>
                <a:gd name="connsiteX69" fmla="*/ 1104106 w 1463675"/>
                <a:gd name="connsiteY69" fmla="*/ 3398044 h 3530600"/>
                <a:gd name="connsiteX70" fmla="*/ 1098550 w 1463675"/>
                <a:gd name="connsiteY70" fmla="*/ 3426619 h 3530600"/>
                <a:gd name="connsiteX71" fmla="*/ 1089025 w 1463675"/>
                <a:gd name="connsiteY71" fmla="*/ 3450431 h 3530600"/>
                <a:gd name="connsiteX72" fmla="*/ 1075531 w 1463675"/>
                <a:gd name="connsiteY72" fmla="*/ 3471069 h 3530600"/>
                <a:gd name="connsiteX73" fmla="*/ 1058863 w 1463675"/>
                <a:gd name="connsiteY73" fmla="*/ 3490119 h 3530600"/>
                <a:gd name="connsiteX74" fmla="*/ 1039813 w 1463675"/>
                <a:gd name="connsiteY74" fmla="*/ 3504406 h 3530600"/>
                <a:gd name="connsiteX75" fmla="*/ 1018381 w 1463675"/>
                <a:gd name="connsiteY75" fmla="*/ 3516313 h 3530600"/>
                <a:gd name="connsiteX76" fmla="*/ 994569 w 1463675"/>
                <a:gd name="connsiteY76" fmla="*/ 3524250 h 3530600"/>
                <a:gd name="connsiteX77" fmla="*/ 970756 w 1463675"/>
                <a:gd name="connsiteY77" fmla="*/ 3529806 h 3530600"/>
                <a:gd name="connsiteX78" fmla="*/ 945356 w 1463675"/>
                <a:gd name="connsiteY78" fmla="*/ 3530600 h 3530600"/>
                <a:gd name="connsiteX79" fmla="*/ 920750 w 1463675"/>
                <a:gd name="connsiteY79" fmla="*/ 3528219 h 3530600"/>
                <a:gd name="connsiteX80" fmla="*/ 896144 w 1463675"/>
                <a:gd name="connsiteY80" fmla="*/ 3524250 h 3530600"/>
                <a:gd name="connsiteX81" fmla="*/ 872331 w 1463675"/>
                <a:gd name="connsiteY81" fmla="*/ 3515519 h 3530600"/>
                <a:gd name="connsiteX82" fmla="*/ 850106 w 1463675"/>
                <a:gd name="connsiteY82" fmla="*/ 3504406 h 3530600"/>
                <a:gd name="connsiteX83" fmla="*/ 829469 w 1463675"/>
                <a:gd name="connsiteY83" fmla="*/ 3490119 h 3530600"/>
                <a:gd name="connsiteX84" fmla="*/ 811213 w 1463675"/>
                <a:gd name="connsiteY84" fmla="*/ 3471069 h 3530600"/>
                <a:gd name="connsiteX85" fmla="*/ 796131 w 1463675"/>
                <a:gd name="connsiteY85" fmla="*/ 3450431 h 3530600"/>
                <a:gd name="connsiteX86" fmla="*/ 784225 w 1463675"/>
                <a:gd name="connsiteY86" fmla="*/ 3425031 h 3530600"/>
                <a:gd name="connsiteX87" fmla="*/ 776288 w 1463675"/>
                <a:gd name="connsiteY87" fmla="*/ 3398044 h 3530600"/>
                <a:gd name="connsiteX88" fmla="*/ 772319 w 1463675"/>
                <a:gd name="connsiteY88" fmla="*/ 3367088 h 3530600"/>
                <a:gd name="connsiteX89" fmla="*/ 760413 w 1463675"/>
                <a:gd name="connsiteY89" fmla="*/ 2980531 h 3530600"/>
                <a:gd name="connsiteX90" fmla="*/ 754063 w 1463675"/>
                <a:gd name="connsiteY90" fmla="*/ 2594769 h 3530600"/>
                <a:gd name="connsiteX91" fmla="*/ 751681 w 1463675"/>
                <a:gd name="connsiteY91" fmla="*/ 2208213 h 3530600"/>
                <a:gd name="connsiteX92" fmla="*/ 704056 w 1463675"/>
                <a:gd name="connsiteY92" fmla="*/ 2208213 h 3530600"/>
                <a:gd name="connsiteX93" fmla="*/ 701675 w 1463675"/>
                <a:gd name="connsiteY93" fmla="*/ 2594769 h 3530600"/>
                <a:gd name="connsiteX94" fmla="*/ 696913 w 1463675"/>
                <a:gd name="connsiteY94" fmla="*/ 2980531 h 3530600"/>
                <a:gd name="connsiteX95" fmla="*/ 683419 w 1463675"/>
                <a:gd name="connsiteY95" fmla="*/ 3367088 h 3530600"/>
                <a:gd name="connsiteX96" fmla="*/ 680244 w 1463675"/>
                <a:gd name="connsiteY96" fmla="*/ 3398044 h 3530600"/>
                <a:gd name="connsiteX97" fmla="*/ 671513 w 1463675"/>
                <a:gd name="connsiteY97" fmla="*/ 3425031 h 3530600"/>
                <a:gd name="connsiteX98" fmla="*/ 659606 w 1463675"/>
                <a:gd name="connsiteY98" fmla="*/ 3450431 h 3530600"/>
                <a:gd name="connsiteX99" fmla="*/ 644525 w 1463675"/>
                <a:gd name="connsiteY99" fmla="*/ 3471069 h 3530600"/>
                <a:gd name="connsiteX100" fmla="*/ 626269 w 1463675"/>
                <a:gd name="connsiteY100" fmla="*/ 3490119 h 3530600"/>
                <a:gd name="connsiteX101" fmla="*/ 606425 w 1463675"/>
                <a:gd name="connsiteY101" fmla="*/ 3504406 h 3530600"/>
                <a:gd name="connsiteX102" fmla="*/ 584200 w 1463675"/>
                <a:gd name="connsiteY102" fmla="*/ 3515519 h 3530600"/>
                <a:gd name="connsiteX103" fmla="*/ 560388 w 1463675"/>
                <a:gd name="connsiteY103" fmla="*/ 3524250 h 3530600"/>
                <a:gd name="connsiteX104" fmla="*/ 535781 w 1463675"/>
                <a:gd name="connsiteY104" fmla="*/ 3528219 h 3530600"/>
                <a:gd name="connsiteX105" fmla="*/ 511175 w 1463675"/>
                <a:gd name="connsiteY105" fmla="*/ 3530600 h 3530600"/>
                <a:gd name="connsiteX106" fmla="*/ 486569 w 1463675"/>
                <a:gd name="connsiteY106" fmla="*/ 3529806 h 3530600"/>
                <a:gd name="connsiteX107" fmla="*/ 461169 w 1463675"/>
                <a:gd name="connsiteY107" fmla="*/ 3524250 h 3530600"/>
                <a:gd name="connsiteX108" fmla="*/ 438944 w 1463675"/>
                <a:gd name="connsiteY108" fmla="*/ 3516313 h 3530600"/>
                <a:gd name="connsiteX109" fmla="*/ 417513 w 1463675"/>
                <a:gd name="connsiteY109" fmla="*/ 3504406 h 3530600"/>
                <a:gd name="connsiteX110" fmla="*/ 397669 w 1463675"/>
                <a:gd name="connsiteY110" fmla="*/ 3490119 h 3530600"/>
                <a:gd name="connsiteX111" fmla="*/ 381000 w 1463675"/>
                <a:gd name="connsiteY111" fmla="*/ 3471069 h 3530600"/>
                <a:gd name="connsiteX112" fmla="*/ 367506 w 1463675"/>
                <a:gd name="connsiteY112" fmla="*/ 3450431 h 3530600"/>
                <a:gd name="connsiteX113" fmla="*/ 357981 w 1463675"/>
                <a:gd name="connsiteY113" fmla="*/ 3426619 h 3530600"/>
                <a:gd name="connsiteX114" fmla="*/ 351631 w 1463675"/>
                <a:gd name="connsiteY114" fmla="*/ 3398044 h 3530600"/>
                <a:gd name="connsiteX115" fmla="*/ 350838 w 1463675"/>
                <a:gd name="connsiteY115" fmla="*/ 3367088 h 3530600"/>
                <a:gd name="connsiteX116" fmla="*/ 361950 w 1463675"/>
                <a:gd name="connsiteY116" fmla="*/ 2996406 h 3530600"/>
                <a:gd name="connsiteX117" fmla="*/ 369094 w 1463675"/>
                <a:gd name="connsiteY117" fmla="*/ 2627313 h 3530600"/>
                <a:gd name="connsiteX118" fmla="*/ 370681 w 1463675"/>
                <a:gd name="connsiteY118" fmla="*/ 2258219 h 3530600"/>
                <a:gd name="connsiteX119" fmla="*/ 372269 w 1463675"/>
                <a:gd name="connsiteY119" fmla="*/ 1888331 h 3530600"/>
                <a:gd name="connsiteX120" fmla="*/ 372269 w 1463675"/>
                <a:gd name="connsiteY120" fmla="*/ 1883569 h 3530600"/>
                <a:gd name="connsiteX121" fmla="*/ 372269 w 1463675"/>
                <a:gd name="connsiteY121" fmla="*/ 1878013 h 3530600"/>
                <a:gd name="connsiteX122" fmla="*/ 372269 w 1463675"/>
                <a:gd name="connsiteY122" fmla="*/ 1857375 h 3530600"/>
                <a:gd name="connsiteX123" fmla="*/ 372269 w 1463675"/>
                <a:gd name="connsiteY123" fmla="*/ 1235075 h 3530600"/>
                <a:gd name="connsiteX124" fmla="*/ 350838 w 1463675"/>
                <a:gd name="connsiteY124" fmla="*/ 1283494 h 3530600"/>
                <a:gd name="connsiteX125" fmla="*/ 333375 w 1463675"/>
                <a:gd name="connsiteY125" fmla="*/ 1335088 h 3530600"/>
                <a:gd name="connsiteX126" fmla="*/ 320675 w 1463675"/>
                <a:gd name="connsiteY126" fmla="*/ 1388269 h 3530600"/>
                <a:gd name="connsiteX127" fmla="*/ 308769 w 1463675"/>
                <a:gd name="connsiteY127" fmla="*/ 1442244 h 3530600"/>
                <a:gd name="connsiteX128" fmla="*/ 300831 w 1463675"/>
                <a:gd name="connsiteY128" fmla="*/ 1497013 h 3530600"/>
                <a:gd name="connsiteX129" fmla="*/ 295275 w 1463675"/>
                <a:gd name="connsiteY129" fmla="*/ 1553369 h 3530600"/>
                <a:gd name="connsiteX130" fmla="*/ 292100 w 1463675"/>
                <a:gd name="connsiteY130" fmla="*/ 1606550 h 3530600"/>
                <a:gd name="connsiteX131" fmla="*/ 291306 w 1463675"/>
                <a:gd name="connsiteY131" fmla="*/ 1660525 h 3530600"/>
                <a:gd name="connsiteX132" fmla="*/ 292100 w 1463675"/>
                <a:gd name="connsiteY132" fmla="*/ 1711325 h 3530600"/>
                <a:gd name="connsiteX133" fmla="*/ 294481 w 1463675"/>
                <a:gd name="connsiteY133" fmla="*/ 1759744 h 3530600"/>
                <a:gd name="connsiteX134" fmla="*/ 297656 w 1463675"/>
                <a:gd name="connsiteY134" fmla="*/ 1804988 h 3530600"/>
                <a:gd name="connsiteX135" fmla="*/ 298450 w 1463675"/>
                <a:gd name="connsiteY135" fmla="*/ 1833563 h 3530600"/>
                <a:gd name="connsiteX136" fmla="*/ 294481 w 1463675"/>
                <a:gd name="connsiteY136" fmla="*/ 1858169 h 3530600"/>
                <a:gd name="connsiteX137" fmla="*/ 285750 w 1463675"/>
                <a:gd name="connsiteY137" fmla="*/ 1880394 h 3530600"/>
                <a:gd name="connsiteX138" fmla="*/ 274638 w 1463675"/>
                <a:gd name="connsiteY138" fmla="*/ 1900238 h 3530600"/>
                <a:gd name="connsiteX139" fmla="*/ 259556 w 1463675"/>
                <a:gd name="connsiteY139" fmla="*/ 1915319 h 3530600"/>
                <a:gd name="connsiteX140" fmla="*/ 241300 w 1463675"/>
                <a:gd name="connsiteY140" fmla="*/ 1928019 h 3530600"/>
                <a:gd name="connsiteX141" fmla="*/ 222250 w 1463675"/>
                <a:gd name="connsiteY141" fmla="*/ 1937544 h 3530600"/>
                <a:gd name="connsiteX142" fmla="*/ 200819 w 1463675"/>
                <a:gd name="connsiteY142" fmla="*/ 1943894 h 3530600"/>
                <a:gd name="connsiteX143" fmla="*/ 177800 w 1463675"/>
                <a:gd name="connsiteY143" fmla="*/ 1947069 h 3530600"/>
                <a:gd name="connsiteX144" fmla="*/ 155575 w 1463675"/>
                <a:gd name="connsiteY144" fmla="*/ 1946275 h 3530600"/>
                <a:gd name="connsiteX145" fmla="*/ 132556 w 1463675"/>
                <a:gd name="connsiteY145" fmla="*/ 1943894 h 3530600"/>
                <a:gd name="connsiteX146" fmla="*/ 110331 w 1463675"/>
                <a:gd name="connsiteY146" fmla="*/ 1937544 h 3530600"/>
                <a:gd name="connsiteX147" fmla="*/ 88106 w 1463675"/>
                <a:gd name="connsiteY147" fmla="*/ 1928019 h 3530600"/>
                <a:gd name="connsiteX148" fmla="*/ 68263 w 1463675"/>
                <a:gd name="connsiteY148" fmla="*/ 1915319 h 3530600"/>
                <a:gd name="connsiteX149" fmla="*/ 49213 w 1463675"/>
                <a:gd name="connsiteY149" fmla="*/ 1899444 h 3530600"/>
                <a:gd name="connsiteX150" fmla="*/ 33338 w 1463675"/>
                <a:gd name="connsiteY150" fmla="*/ 1880394 h 3530600"/>
                <a:gd name="connsiteX151" fmla="*/ 21431 w 1463675"/>
                <a:gd name="connsiteY151" fmla="*/ 1858169 h 3530600"/>
                <a:gd name="connsiteX152" fmla="*/ 11906 w 1463675"/>
                <a:gd name="connsiteY152" fmla="*/ 1833563 h 3530600"/>
                <a:gd name="connsiteX153" fmla="*/ 6350 w 1463675"/>
                <a:gd name="connsiteY153" fmla="*/ 1804988 h 3530600"/>
                <a:gd name="connsiteX154" fmla="*/ 2381 w 1463675"/>
                <a:gd name="connsiteY154" fmla="*/ 1751806 h 3530600"/>
                <a:gd name="connsiteX155" fmla="*/ 0 w 1463675"/>
                <a:gd name="connsiteY155" fmla="*/ 1697831 h 3530600"/>
                <a:gd name="connsiteX156" fmla="*/ 0 w 1463675"/>
                <a:gd name="connsiteY156" fmla="*/ 1643063 h 3530600"/>
                <a:gd name="connsiteX157" fmla="*/ 794 w 1463675"/>
                <a:gd name="connsiteY157" fmla="*/ 1588294 h 3530600"/>
                <a:gd name="connsiteX158" fmla="*/ 5556 w 1463675"/>
                <a:gd name="connsiteY158" fmla="*/ 1531938 h 3530600"/>
                <a:gd name="connsiteX159" fmla="*/ 11113 w 1463675"/>
                <a:gd name="connsiteY159" fmla="*/ 1477169 h 3530600"/>
                <a:gd name="connsiteX160" fmla="*/ 19050 w 1463675"/>
                <a:gd name="connsiteY160" fmla="*/ 1420813 h 3530600"/>
                <a:gd name="connsiteX161" fmla="*/ 30163 w 1463675"/>
                <a:gd name="connsiteY161" fmla="*/ 1366044 h 3530600"/>
                <a:gd name="connsiteX162" fmla="*/ 42863 w 1463675"/>
                <a:gd name="connsiteY162" fmla="*/ 1312069 h 3530600"/>
                <a:gd name="connsiteX163" fmla="*/ 57944 w 1463675"/>
                <a:gd name="connsiteY163" fmla="*/ 1258888 h 3530600"/>
                <a:gd name="connsiteX164" fmla="*/ 75406 w 1463675"/>
                <a:gd name="connsiteY164" fmla="*/ 1205706 h 3530600"/>
                <a:gd name="connsiteX165" fmla="*/ 96044 w 1463675"/>
                <a:gd name="connsiteY165" fmla="*/ 1154906 h 3530600"/>
                <a:gd name="connsiteX166" fmla="*/ 118269 w 1463675"/>
                <a:gd name="connsiteY166" fmla="*/ 1105694 h 3530600"/>
                <a:gd name="connsiteX167" fmla="*/ 143669 w 1463675"/>
                <a:gd name="connsiteY167" fmla="*/ 1058863 h 3530600"/>
                <a:gd name="connsiteX168" fmla="*/ 171450 w 1463675"/>
                <a:gd name="connsiteY168" fmla="*/ 1014413 h 3530600"/>
                <a:gd name="connsiteX169" fmla="*/ 202406 w 1463675"/>
                <a:gd name="connsiteY169" fmla="*/ 971550 h 3530600"/>
                <a:gd name="connsiteX170" fmla="*/ 234950 w 1463675"/>
                <a:gd name="connsiteY170" fmla="*/ 931863 h 3530600"/>
                <a:gd name="connsiteX171" fmla="*/ 271463 w 1463675"/>
                <a:gd name="connsiteY171" fmla="*/ 894556 h 3530600"/>
                <a:gd name="connsiteX172" fmla="*/ 310356 w 1463675"/>
                <a:gd name="connsiteY172" fmla="*/ 860425 h 3530600"/>
                <a:gd name="connsiteX173" fmla="*/ 351631 w 1463675"/>
                <a:gd name="connsiteY173" fmla="*/ 831056 h 3530600"/>
                <a:gd name="connsiteX174" fmla="*/ 396875 w 1463675"/>
                <a:gd name="connsiteY174" fmla="*/ 803275 h 3530600"/>
                <a:gd name="connsiteX175" fmla="*/ 444500 w 1463675"/>
                <a:gd name="connsiteY175" fmla="*/ 781844 h 3530600"/>
                <a:gd name="connsiteX176" fmla="*/ 493713 w 1463675"/>
                <a:gd name="connsiteY176" fmla="*/ 762794 h 3530600"/>
                <a:gd name="connsiteX177" fmla="*/ 547688 w 1463675"/>
                <a:gd name="connsiteY177" fmla="*/ 748506 h 3530600"/>
                <a:gd name="connsiteX178" fmla="*/ 604838 w 1463675"/>
                <a:gd name="connsiteY178" fmla="*/ 739775 h 3530600"/>
                <a:gd name="connsiteX179" fmla="*/ 648494 w 1463675"/>
                <a:gd name="connsiteY179" fmla="*/ 731044 h 3530600"/>
                <a:gd name="connsiteX180" fmla="*/ 725884 w 1463675"/>
                <a:gd name="connsiteY180" fmla="*/ 0 h 3530600"/>
                <a:gd name="connsiteX181" fmla="*/ 769600 w 1463675"/>
                <a:gd name="connsiteY181" fmla="*/ 3183 h 3530600"/>
                <a:gd name="connsiteX182" fmla="*/ 810137 w 1463675"/>
                <a:gd name="connsiteY182" fmla="*/ 12734 h 3530600"/>
                <a:gd name="connsiteX183" fmla="*/ 849083 w 1463675"/>
                <a:gd name="connsiteY183" fmla="*/ 27060 h 3530600"/>
                <a:gd name="connsiteX184" fmla="*/ 884851 w 1463675"/>
                <a:gd name="connsiteY184" fmla="*/ 48548 h 3530600"/>
                <a:gd name="connsiteX185" fmla="*/ 917439 w 1463675"/>
                <a:gd name="connsiteY185" fmla="*/ 73220 h 3530600"/>
                <a:gd name="connsiteX186" fmla="*/ 946053 w 1463675"/>
                <a:gd name="connsiteY186" fmla="*/ 101872 h 3530600"/>
                <a:gd name="connsiteX187" fmla="*/ 971488 w 1463675"/>
                <a:gd name="connsiteY187" fmla="*/ 135298 h 3530600"/>
                <a:gd name="connsiteX188" fmla="*/ 990564 w 1463675"/>
                <a:gd name="connsiteY188" fmla="*/ 172704 h 3530600"/>
                <a:gd name="connsiteX189" fmla="*/ 1005666 w 1463675"/>
                <a:gd name="connsiteY189" fmla="*/ 212498 h 3530600"/>
                <a:gd name="connsiteX190" fmla="*/ 1015204 w 1463675"/>
                <a:gd name="connsiteY190" fmla="*/ 253883 h 3530600"/>
                <a:gd name="connsiteX191" fmla="*/ 1017588 w 1463675"/>
                <a:gd name="connsiteY191" fmla="*/ 298452 h 3530600"/>
                <a:gd name="connsiteX192" fmla="*/ 1015204 w 1463675"/>
                <a:gd name="connsiteY192" fmla="*/ 342225 h 3530600"/>
                <a:gd name="connsiteX193" fmla="*/ 1005666 w 1463675"/>
                <a:gd name="connsiteY193" fmla="*/ 384407 h 3530600"/>
                <a:gd name="connsiteX194" fmla="*/ 990564 w 1463675"/>
                <a:gd name="connsiteY194" fmla="*/ 424200 h 3530600"/>
                <a:gd name="connsiteX195" fmla="*/ 971488 w 1463675"/>
                <a:gd name="connsiteY195" fmla="*/ 460014 h 3530600"/>
                <a:gd name="connsiteX196" fmla="*/ 946053 w 1463675"/>
                <a:gd name="connsiteY196" fmla="*/ 493441 h 3530600"/>
                <a:gd name="connsiteX197" fmla="*/ 917439 w 1463675"/>
                <a:gd name="connsiteY197" fmla="*/ 522888 h 3530600"/>
                <a:gd name="connsiteX198" fmla="*/ 884851 w 1463675"/>
                <a:gd name="connsiteY198" fmla="*/ 548356 h 3530600"/>
                <a:gd name="connsiteX199" fmla="*/ 849083 w 1463675"/>
                <a:gd name="connsiteY199" fmla="*/ 568253 h 3530600"/>
                <a:gd name="connsiteX200" fmla="*/ 810137 w 1463675"/>
                <a:gd name="connsiteY200" fmla="*/ 583375 h 3530600"/>
                <a:gd name="connsiteX201" fmla="*/ 769600 w 1463675"/>
                <a:gd name="connsiteY201" fmla="*/ 592129 h 3530600"/>
                <a:gd name="connsiteX202" fmla="*/ 725884 w 1463675"/>
                <a:gd name="connsiteY202" fmla="*/ 595313 h 3530600"/>
                <a:gd name="connsiteX203" fmla="*/ 682963 w 1463675"/>
                <a:gd name="connsiteY203" fmla="*/ 592129 h 3530600"/>
                <a:gd name="connsiteX204" fmla="*/ 641632 w 1463675"/>
                <a:gd name="connsiteY204" fmla="*/ 583375 h 3530600"/>
                <a:gd name="connsiteX205" fmla="*/ 602685 w 1463675"/>
                <a:gd name="connsiteY205" fmla="*/ 568253 h 3530600"/>
                <a:gd name="connsiteX206" fmla="*/ 567712 w 1463675"/>
                <a:gd name="connsiteY206" fmla="*/ 548356 h 3530600"/>
                <a:gd name="connsiteX207" fmla="*/ 535124 w 1463675"/>
                <a:gd name="connsiteY207" fmla="*/ 522888 h 3530600"/>
                <a:gd name="connsiteX208" fmla="*/ 505715 w 1463675"/>
                <a:gd name="connsiteY208" fmla="*/ 493441 h 3530600"/>
                <a:gd name="connsiteX209" fmla="*/ 481075 w 1463675"/>
                <a:gd name="connsiteY209" fmla="*/ 460014 h 3530600"/>
                <a:gd name="connsiteX210" fmla="*/ 461205 w 1463675"/>
                <a:gd name="connsiteY210" fmla="*/ 424200 h 3530600"/>
                <a:gd name="connsiteX211" fmla="*/ 446103 w 1463675"/>
                <a:gd name="connsiteY211" fmla="*/ 384407 h 3530600"/>
                <a:gd name="connsiteX212" fmla="*/ 438154 w 1463675"/>
                <a:gd name="connsiteY212" fmla="*/ 342225 h 3530600"/>
                <a:gd name="connsiteX213" fmla="*/ 434975 w 1463675"/>
                <a:gd name="connsiteY213" fmla="*/ 298452 h 3530600"/>
                <a:gd name="connsiteX214" fmla="*/ 438154 w 1463675"/>
                <a:gd name="connsiteY214" fmla="*/ 253883 h 3530600"/>
                <a:gd name="connsiteX215" fmla="*/ 446103 w 1463675"/>
                <a:gd name="connsiteY215" fmla="*/ 212498 h 3530600"/>
                <a:gd name="connsiteX216" fmla="*/ 461205 w 1463675"/>
                <a:gd name="connsiteY216" fmla="*/ 172704 h 3530600"/>
                <a:gd name="connsiteX217" fmla="*/ 481075 w 1463675"/>
                <a:gd name="connsiteY217" fmla="*/ 135298 h 3530600"/>
                <a:gd name="connsiteX218" fmla="*/ 505715 w 1463675"/>
                <a:gd name="connsiteY218" fmla="*/ 101872 h 3530600"/>
                <a:gd name="connsiteX219" fmla="*/ 535124 w 1463675"/>
                <a:gd name="connsiteY219" fmla="*/ 73220 h 3530600"/>
                <a:gd name="connsiteX220" fmla="*/ 567712 w 1463675"/>
                <a:gd name="connsiteY220" fmla="*/ 48548 h 3530600"/>
                <a:gd name="connsiteX221" fmla="*/ 602685 w 1463675"/>
                <a:gd name="connsiteY221" fmla="*/ 27060 h 3530600"/>
                <a:gd name="connsiteX222" fmla="*/ 641632 w 1463675"/>
                <a:gd name="connsiteY222" fmla="*/ 12734 h 3530600"/>
                <a:gd name="connsiteX223" fmla="*/ 682963 w 1463675"/>
                <a:gd name="connsiteY223" fmla="*/ 3183 h 353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</a:cxnLst>
              <a:rect l="l" t="t" r="r" b="b"/>
              <a:pathLst>
                <a:path w="1463675" h="3530600">
                  <a:moveTo>
                    <a:pt x="693738" y="727075"/>
                  </a:moveTo>
                  <a:lnTo>
                    <a:pt x="738981" y="727075"/>
                  </a:lnTo>
                  <a:lnTo>
                    <a:pt x="782638" y="730250"/>
                  </a:lnTo>
                  <a:lnTo>
                    <a:pt x="827088" y="736600"/>
                  </a:lnTo>
                  <a:lnTo>
                    <a:pt x="886619" y="742950"/>
                  </a:lnTo>
                  <a:lnTo>
                    <a:pt x="943769" y="755650"/>
                  </a:lnTo>
                  <a:lnTo>
                    <a:pt x="996156" y="773113"/>
                  </a:lnTo>
                  <a:lnTo>
                    <a:pt x="1046163" y="793750"/>
                  </a:lnTo>
                  <a:lnTo>
                    <a:pt x="1092200" y="819150"/>
                  </a:lnTo>
                  <a:lnTo>
                    <a:pt x="1136650" y="848519"/>
                  </a:lnTo>
                  <a:lnTo>
                    <a:pt x="1177925" y="881856"/>
                  </a:lnTo>
                  <a:lnTo>
                    <a:pt x="1215231" y="917575"/>
                  </a:lnTo>
                  <a:lnTo>
                    <a:pt x="1250156" y="957263"/>
                  </a:lnTo>
                  <a:lnTo>
                    <a:pt x="1281906" y="1000125"/>
                  </a:lnTo>
                  <a:lnTo>
                    <a:pt x="1311275" y="1045369"/>
                  </a:lnTo>
                  <a:lnTo>
                    <a:pt x="1337469" y="1092994"/>
                  </a:lnTo>
                  <a:lnTo>
                    <a:pt x="1362075" y="1143000"/>
                  </a:lnTo>
                  <a:lnTo>
                    <a:pt x="1382713" y="1193800"/>
                  </a:lnTo>
                  <a:lnTo>
                    <a:pt x="1400969" y="1247775"/>
                  </a:lnTo>
                  <a:lnTo>
                    <a:pt x="1416844" y="1301750"/>
                  </a:lnTo>
                  <a:lnTo>
                    <a:pt x="1431131" y="1357313"/>
                  </a:lnTo>
                  <a:lnTo>
                    <a:pt x="1441450" y="1413669"/>
                  </a:lnTo>
                  <a:lnTo>
                    <a:pt x="1450181" y="1469231"/>
                  </a:lnTo>
                  <a:lnTo>
                    <a:pt x="1456531" y="1526381"/>
                  </a:lnTo>
                  <a:lnTo>
                    <a:pt x="1461294" y="1583531"/>
                  </a:lnTo>
                  <a:lnTo>
                    <a:pt x="1463675" y="1639888"/>
                  </a:lnTo>
                  <a:lnTo>
                    <a:pt x="1463675" y="1695450"/>
                  </a:lnTo>
                  <a:lnTo>
                    <a:pt x="1461294" y="1751013"/>
                  </a:lnTo>
                  <a:lnTo>
                    <a:pt x="1455738" y="1804988"/>
                  </a:lnTo>
                  <a:lnTo>
                    <a:pt x="1451769" y="1833563"/>
                  </a:lnTo>
                  <a:lnTo>
                    <a:pt x="1441450" y="1858169"/>
                  </a:lnTo>
                  <a:lnTo>
                    <a:pt x="1428750" y="1880394"/>
                  </a:lnTo>
                  <a:lnTo>
                    <a:pt x="1413669" y="1899444"/>
                  </a:lnTo>
                  <a:lnTo>
                    <a:pt x="1395413" y="1914525"/>
                  </a:lnTo>
                  <a:lnTo>
                    <a:pt x="1374775" y="1928019"/>
                  </a:lnTo>
                  <a:lnTo>
                    <a:pt x="1353344" y="1936750"/>
                  </a:lnTo>
                  <a:lnTo>
                    <a:pt x="1331119" y="1943100"/>
                  </a:lnTo>
                  <a:lnTo>
                    <a:pt x="1307306" y="1946275"/>
                  </a:lnTo>
                  <a:lnTo>
                    <a:pt x="1284288" y="1946275"/>
                  </a:lnTo>
                  <a:lnTo>
                    <a:pt x="1262063" y="1943100"/>
                  </a:lnTo>
                  <a:lnTo>
                    <a:pt x="1241425" y="1937544"/>
                  </a:lnTo>
                  <a:lnTo>
                    <a:pt x="1220788" y="1928019"/>
                  </a:lnTo>
                  <a:lnTo>
                    <a:pt x="1203325" y="1915319"/>
                  </a:lnTo>
                  <a:lnTo>
                    <a:pt x="1188244" y="1900238"/>
                  </a:lnTo>
                  <a:lnTo>
                    <a:pt x="1176338" y="1880394"/>
                  </a:lnTo>
                  <a:lnTo>
                    <a:pt x="1167606" y="1858169"/>
                  </a:lnTo>
                  <a:lnTo>
                    <a:pt x="1164431" y="1833563"/>
                  </a:lnTo>
                  <a:lnTo>
                    <a:pt x="1164431" y="1804988"/>
                  </a:lnTo>
                  <a:lnTo>
                    <a:pt x="1169194" y="1760538"/>
                  </a:lnTo>
                  <a:lnTo>
                    <a:pt x="1170781" y="1713706"/>
                  </a:lnTo>
                  <a:lnTo>
                    <a:pt x="1172369" y="1663700"/>
                  </a:lnTo>
                  <a:lnTo>
                    <a:pt x="1170781" y="1612106"/>
                  </a:lnTo>
                  <a:lnTo>
                    <a:pt x="1167606" y="1558131"/>
                  </a:lnTo>
                  <a:lnTo>
                    <a:pt x="1162844" y="1504950"/>
                  </a:lnTo>
                  <a:lnTo>
                    <a:pt x="1155700" y="1450975"/>
                  </a:lnTo>
                  <a:lnTo>
                    <a:pt x="1145381" y="1397794"/>
                  </a:lnTo>
                  <a:lnTo>
                    <a:pt x="1132681" y="1345406"/>
                  </a:lnTo>
                  <a:lnTo>
                    <a:pt x="1116013" y="1296194"/>
                  </a:lnTo>
                  <a:lnTo>
                    <a:pt x="1096963" y="1247775"/>
                  </a:lnTo>
                  <a:lnTo>
                    <a:pt x="1073944" y="1203325"/>
                  </a:lnTo>
                  <a:lnTo>
                    <a:pt x="1073944" y="1417638"/>
                  </a:lnTo>
                  <a:lnTo>
                    <a:pt x="1077119" y="1631156"/>
                  </a:lnTo>
                  <a:lnTo>
                    <a:pt x="1079500" y="1845469"/>
                  </a:lnTo>
                  <a:lnTo>
                    <a:pt x="1083469" y="1866106"/>
                  </a:lnTo>
                  <a:lnTo>
                    <a:pt x="1085056" y="1888331"/>
                  </a:lnTo>
                  <a:lnTo>
                    <a:pt x="1085850" y="2258219"/>
                  </a:lnTo>
                  <a:lnTo>
                    <a:pt x="1088231" y="2627313"/>
                  </a:lnTo>
                  <a:lnTo>
                    <a:pt x="1093788" y="2996406"/>
                  </a:lnTo>
                  <a:lnTo>
                    <a:pt x="1105694" y="3367088"/>
                  </a:lnTo>
                  <a:lnTo>
                    <a:pt x="1104106" y="3398044"/>
                  </a:lnTo>
                  <a:lnTo>
                    <a:pt x="1098550" y="3426619"/>
                  </a:lnTo>
                  <a:lnTo>
                    <a:pt x="1089025" y="3450431"/>
                  </a:lnTo>
                  <a:lnTo>
                    <a:pt x="1075531" y="3471069"/>
                  </a:lnTo>
                  <a:lnTo>
                    <a:pt x="1058863" y="3490119"/>
                  </a:lnTo>
                  <a:lnTo>
                    <a:pt x="1039813" y="3504406"/>
                  </a:lnTo>
                  <a:lnTo>
                    <a:pt x="1018381" y="3516313"/>
                  </a:lnTo>
                  <a:lnTo>
                    <a:pt x="994569" y="3524250"/>
                  </a:lnTo>
                  <a:lnTo>
                    <a:pt x="970756" y="3529806"/>
                  </a:lnTo>
                  <a:lnTo>
                    <a:pt x="945356" y="3530600"/>
                  </a:lnTo>
                  <a:lnTo>
                    <a:pt x="920750" y="3528219"/>
                  </a:lnTo>
                  <a:lnTo>
                    <a:pt x="896144" y="3524250"/>
                  </a:lnTo>
                  <a:lnTo>
                    <a:pt x="872331" y="3515519"/>
                  </a:lnTo>
                  <a:lnTo>
                    <a:pt x="850106" y="3504406"/>
                  </a:lnTo>
                  <a:lnTo>
                    <a:pt x="829469" y="3490119"/>
                  </a:lnTo>
                  <a:lnTo>
                    <a:pt x="811213" y="3471069"/>
                  </a:lnTo>
                  <a:lnTo>
                    <a:pt x="796131" y="3450431"/>
                  </a:lnTo>
                  <a:lnTo>
                    <a:pt x="784225" y="3425031"/>
                  </a:lnTo>
                  <a:lnTo>
                    <a:pt x="776288" y="3398044"/>
                  </a:lnTo>
                  <a:lnTo>
                    <a:pt x="772319" y="3367088"/>
                  </a:lnTo>
                  <a:lnTo>
                    <a:pt x="760413" y="2980531"/>
                  </a:lnTo>
                  <a:lnTo>
                    <a:pt x="754063" y="2594769"/>
                  </a:lnTo>
                  <a:lnTo>
                    <a:pt x="751681" y="2208213"/>
                  </a:lnTo>
                  <a:lnTo>
                    <a:pt x="704056" y="2208213"/>
                  </a:lnTo>
                  <a:lnTo>
                    <a:pt x="701675" y="2594769"/>
                  </a:lnTo>
                  <a:lnTo>
                    <a:pt x="696913" y="2980531"/>
                  </a:lnTo>
                  <a:lnTo>
                    <a:pt x="683419" y="3367088"/>
                  </a:lnTo>
                  <a:lnTo>
                    <a:pt x="680244" y="3398044"/>
                  </a:lnTo>
                  <a:lnTo>
                    <a:pt x="671513" y="3425031"/>
                  </a:lnTo>
                  <a:lnTo>
                    <a:pt x="659606" y="3450431"/>
                  </a:lnTo>
                  <a:lnTo>
                    <a:pt x="644525" y="3471069"/>
                  </a:lnTo>
                  <a:lnTo>
                    <a:pt x="626269" y="3490119"/>
                  </a:lnTo>
                  <a:lnTo>
                    <a:pt x="606425" y="3504406"/>
                  </a:lnTo>
                  <a:lnTo>
                    <a:pt x="584200" y="3515519"/>
                  </a:lnTo>
                  <a:lnTo>
                    <a:pt x="560388" y="3524250"/>
                  </a:lnTo>
                  <a:lnTo>
                    <a:pt x="535781" y="3528219"/>
                  </a:lnTo>
                  <a:lnTo>
                    <a:pt x="511175" y="3530600"/>
                  </a:lnTo>
                  <a:lnTo>
                    <a:pt x="486569" y="3529806"/>
                  </a:lnTo>
                  <a:lnTo>
                    <a:pt x="461169" y="3524250"/>
                  </a:lnTo>
                  <a:lnTo>
                    <a:pt x="438944" y="3516313"/>
                  </a:lnTo>
                  <a:lnTo>
                    <a:pt x="417513" y="3504406"/>
                  </a:lnTo>
                  <a:lnTo>
                    <a:pt x="397669" y="3490119"/>
                  </a:lnTo>
                  <a:lnTo>
                    <a:pt x="381000" y="3471069"/>
                  </a:lnTo>
                  <a:lnTo>
                    <a:pt x="367506" y="3450431"/>
                  </a:lnTo>
                  <a:lnTo>
                    <a:pt x="357981" y="3426619"/>
                  </a:lnTo>
                  <a:lnTo>
                    <a:pt x="351631" y="3398044"/>
                  </a:lnTo>
                  <a:lnTo>
                    <a:pt x="350838" y="3367088"/>
                  </a:lnTo>
                  <a:lnTo>
                    <a:pt x="361950" y="2996406"/>
                  </a:lnTo>
                  <a:lnTo>
                    <a:pt x="369094" y="2627313"/>
                  </a:lnTo>
                  <a:lnTo>
                    <a:pt x="370681" y="2258219"/>
                  </a:lnTo>
                  <a:lnTo>
                    <a:pt x="372269" y="1888331"/>
                  </a:lnTo>
                  <a:lnTo>
                    <a:pt x="372269" y="1883569"/>
                  </a:lnTo>
                  <a:lnTo>
                    <a:pt x="372269" y="1878013"/>
                  </a:lnTo>
                  <a:lnTo>
                    <a:pt x="372269" y="1857375"/>
                  </a:lnTo>
                  <a:lnTo>
                    <a:pt x="372269" y="1235075"/>
                  </a:lnTo>
                  <a:lnTo>
                    <a:pt x="350838" y="1283494"/>
                  </a:lnTo>
                  <a:lnTo>
                    <a:pt x="333375" y="1335088"/>
                  </a:lnTo>
                  <a:lnTo>
                    <a:pt x="320675" y="1388269"/>
                  </a:lnTo>
                  <a:lnTo>
                    <a:pt x="308769" y="1442244"/>
                  </a:lnTo>
                  <a:lnTo>
                    <a:pt x="300831" y="1497013"/>
                  </a:lnTo>
                  <a:lnTo>
                    <a:pt x="295275" y="1553369"/>
                  </a:lnTo>
                  <a:lnTo>
                    <a:pt x="292100" y="1606550"/>
                  </a:lnTo>
                  <a:lnTo>
                    <a:pt x="291306" y="1660525"/>
                  </a:lnTo>
                  <a:lnTo>
                    <a:pt x="292100" y="1711325"/>
                  </a:lnTo>
                  <a:lnTo>
                    <a:pt x="294481" y="1759744"/>
                  </a:lnTo>
                  <a:lnTo>
                    <a:pt x="297656" y="1804988"/>
                  </a:lnTo>
                  <a:lnTo>
                    <a:pt x="298450" y="1833563"/>
                  </a:lnTo>
                  <a:lnTo>
                    <a:pt x="294481" y="1858169"/>
                  </a:lnTo>
                  <a:lnTo>
                    <a:pt x="285750" y="1880394"/>
                  </a:lnTo>
                  <a:lnTo>
                    <a:pt x="274638" y="1900238"/>
                  </a:lnTo>
                  <a:lnTo>
                    <a:pt x="259556" y="1915319"/>
                  </a:lnTo>
                  <a:lnTo>
                    <a:pt x="241300" y="1928019"/>
                  </a:lnTo>
                  <a:lnTo>
                    <a:pt x="222250" y="1937544"/>
                  </a:lnTo>
                  <a:lnTo>
                    <a:pt x="200819" y="1943894"/>
                  </a:lnTo>
                  <a:lnTo>
                    <a:pt x="177800" y="1947069"/>
                  </a:lnTo>
                  <a:lnTo>
                    <a:pt x="155575" y="1946275"/>
                  </a:lnTo>
                  <a:lnTo>
                    <a:pt x="132556" y="1943894"/>
                  </a:lnTo>
                  <a:lnTo>
                    <a:pt x="110331" y="1937544"/>
                  </a:lnTo>
                  <a:lnTo>
                    <a:pt x="88106" y="1928019"/>
                  </a:lnTo>
                  <a:lnTo>
                    <a:pt x="68263" y="1915319"/>
                  </a:lnTo>
                  <a:lnTo>
                    <a:pt x="49213" y="1899444"/>
                  </a:lnTo>
                  <a:lnTo>
                    <a:pt x="33338" y="1880394"/>
                  </a:lnTo>
                  <a:lnTo>
                    <a:pt x="21431" y="1858169"/>
                  </a:lnTo>
                  <a:lnTo>
                    <a:pt x="11906" y="1833563"/>
                  </a:lnTo>
                  <a:lnTo>
                    <a:pt x="6350" y="1804988"/>
                  </a:lnTo>
                  <a:lnTo>
                    <a:pt x="2381" y="1751806"/>
                  </a:lnTo>
                  <a:lnTo>
                    <a:pt x="0" y="1697831"/>
                  </a:lnTo>
                  <a:lnTo>
                    <a:pt x="0" y="1643063"/>
                  </a:lnTo>
                  <a:lnTo>
                    <a:pt x="794" y="1588294"/>
                  </a:lnTo>
                  <a:lnTo>
                    <a:pt x="5556" y="1531938"/>
                  </a:lnTo>
                  <a:lnTo>
                    <a:pt x="11113" y="1477169"/>
                  </a:lnTo>
                  <a:lnTo>
                    <a:pt x="19050" y="1420813"/>
                  </a:lnTo>
                  <a:lnTo>
                    <a:pt x="30163" y="1366044"/>
                  </a:lnTo>
                  <a:lnTo>
                    <a:pt x="42863" y="1312069"/>
                  </a:lnTo>
                  <a:lnTo>
                    <a:pt x="57944" y="1258888"/>
                  </a:lnTo>
                  <a:lnTo>
                    <a:pt x="75406" y="1205706"/>
                  </a:lnTo>
                  <a:lnTo>
                    <a:pt x="96044" y="1154906"/>
                  </a:lnTo>
                  <a:lnTo>
                    <a:pt x="118269" y="1105694"/>
                  </a:lnTo>
                  <a:lnTo>
                    <a:pt x="143669" y="1058863"/>
                  </a:lnTo>
                  <a:lnTo>
                    <a:pt x="171450" y="1014413"/>
                  </a:lnTo>
                  <a:lnTo>
                    <a:pt x="202406" y="971550"/>
                  </a:lnTo>
                  <a:lnTo>
                    <a:pt x="234950" y="931863"/>
                  </a:lnTo>
                  <a:lnTo>
                    <a:pt x="271463" y="894556"/>
                  </a:lnTo>
                  <a:lnTo>
                    <a:pt x="310356" y="860425"/>
                  </a:lnTo>
                  <a:lnTo>
                    <a:pt x="351631" y="831056"/>
                  </a:lnTo>
                  <a:lnTo>
                    <a:pt x="396875" y="803275"/>
                  </a:lnTo>
                  <a:lnTo>
                    <a:pt x="444500" y="781844"/>
                  </a:lnTo>
                  <a:lnTo>
                    <a:pt x="493713" y="762794"/>
                  </a:lnTo>
                  <a:lnTo>
                    <a:pt x="547688" y="748506"/>
                  </a:lnTo>
                  <a:lnTo>
                    <a:pt x="604838" y="739775"/>
                  </a:lnTo>
                  <a:lnTo>
                    <a:pt x="648494" y="731044"/>
                  </a:lnTo>
                  <a:close/>
                  <a:moveTo>
                    <a:pt x="725884" y="0"/>
                  </a:moveTo>
                  <a:lnTo>
                    <a:pt x="769600" y="3183"/>
                  </a:lnTo>
                  <a:lnTo>
                    <a:pt x="810137" y="12734"/>
                  </a:lnTo>
                  <a:lnTo>
                    <a:pt x="849083" y="27060"/>
                  </a:lnTo>
                  <a:lnTo>
                    <a:pt x="884851" y="48548"/>
                  </a:lnTo>
                  <a:lnTo>
                    <a:pt x="917439" y="73220"/>
                  </a:lnTo>
                  <a:lnTo>
                    <a:pt x="946053" y="101872"/>
                  </a:lnTo>
                  <a:lnTo>
                    <a:pt x="971488" y="135298"/>
                  </a:lnTo>
                  <a:lnTo>
                    <a:pt x="990564" y="172704"/>
                  </a:lnTo>
                  <a:lnTo>
                    <a:pt x="1005666" y="212498"/>
                  </a:lnTo>
                  <a:lnTo>
                    <a:pt x="1015204" y="253883"/>
                  </a:lnTo>
                  <a:lnTo>
                    <a:pt x="1017588" y="298452"/>
                  </a:lnTo>
                  <a:lnTo>
                    <a:pt x="1015204" y="342225"/>
                  </a:lnTo>
                  <a:lnTo>
                    <a:pt x="1005666" y="384407"/>
                  </a:lnTo>
                  <a:lnTo>
                    <a:pt x="990564" y="424200"/>
                  </a:lnTo>
                  <a:lnTo>
                    <a:pt x="971488" y="460014"/>
                  </a:lnTo>
                  <a:lnTo>
                    <a:pt x="946053" y="493441"/>
                  </a:lnTo>
                  <a:lnTo>
                    <a:pt x="917439" y="522888"/>
                  </a:lnTo>
                  <a:lnTo>
                    <a:pt x="884851" y="548356"/>
                  </a:lnTo>
                  <a:lnTo>
                    <a:pt x="849083" y="568253"/>
                  </a:lnTo>
                  <a:lnTo>
                    <a:pt x="810137" y="583375"/>
                  </a:lnTo>
                  <a:lnTo>
                    <a:pt x="769600" y="592129"/>
                  </a:lnTo>
                  <a:lnTo>
                    <a:pt x="725884" y="595313"/>
                  </a:lnTo>
                  <a:lnTo>
                    <a:pt x="682963" y="592129"/>
                  </a:lnTo>
                  <a:lnTo>
                    <a:pt x="641632" y="583375"/>
                  </a:lnTo>
                  <a:lnTo>
                    <a:pt x="602685" y="568253"/>
                  </a:lnTo>
                  <a:lnTo>
                    <a:pt x="567712" y="548356"/>
                  </a:lnTo>
                  <a:lnTo>
                    <a:pt x="535124" y="522888"/>
                  </a:lnTo>
                  <a:lnTo>
                    <a:pt x="505715" y="493441"/>
                  </a:lnTo>
                  <a:lnTo>
                    <a:pt x="481075" y="460014"/>
                  </a:lnTo>
                  <a:lnTo>
                    <a:pt x="461205" y="424200"/>
                  </a:lnTo>
                  <a:lnTo>
                    <a:pt x="446103" y="384407"/>
                  </a:lnTo>
                  <a:lnTo>
                    <a:pt x="438154" y="342225"/>
                  </a:lnTo>
                  <a:lnTo>
                    <a:pt x="434975" y="298452"/>
                  </a:lnTo>
                  <a:lnTo>
                    <a:pt x="438154" y="253883"/>
                  </a:lnTo>
                  <a:lnTo>
                    <a:pt x="446103" y="212498"/>
                  </a:lnTo>
                  <a:lnTo>
                    <a:pt x="461205" y="172704"/>
                  </a:lnTo>
                  <a:lnTo>
                    <a:pt x="481075" y="135298"/>
                  </a:lnTo>
                  <a:lnTo>
                    <a:pt x="505715" y="101872"/>
                  </a:lnTo>
                  <a:lnTo>
                    <a:pt x="535124" y="73220"/>
                  </a:lnTo>
                  <a:lnTo>
                    <a:pt x="567712" y="48548"/>
                  </a:lnTo>
                  <a:lnTo>
                    <a:pt x="602685" y="27060"/>
                  </a:lnTo>
                  <a:lnTo>
                    <a:pt x="641632" y="12734"/>
                  </a:lnTo>
                  <a:lnTo>
                    <a:pt x="682963" y="318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id-ID" noProof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Freeform 69">
              <a:extLst>
                <a:ext uri="{FF2B5EF4-FFF2-40B4-BE49-F238E27FC236}">
                  <a16:creationId xmlns:a16="http://schemas.microsoft.com/office/drawing/2014/main" id="{0F384100-A652-44E6-B827-8F09267FA9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2782" y="3919112"/>
              <a:ext cx="247066" cy="661983"/>
            </a:xfrm>
            <a:custGeom>
              <a:avLst/>
              <a:gdLst>
                <a:gd name="connsiteX0" fmla="*/ 460904 w 708025"/>
                <a:gd name="connsiteY0" fmla="*/ 360362 h 1897062"/>
                <a:gd name="connsiteX1" fmla="*/ 485246 w 708025"/>
                <a:gd name="connsiteY1" fmla="*/ 361420 h 1897062"/>
                <a:gd name="connsiteX2" fmla="*/ 506942 w 708025"/>
                <a:gd name="connsiteY2" fmla="*/ 364592 h 1897062"/>
                <a:gd name="connsiteX3" fmla="*/ 527050 w 708025"/>
                <a:gd name="connsiteY3" fmla="*/ 369881 h 1897062"/>
                <a:gd name="connsiteX4" fmla="*/ 544513 w 708025"/>
                <a:gd name="connsiteY4" fmla="*/ 375169 h 1897062"/>
                <a:gd name="connsiteX5" fmla="*/ 559859 w 708025"/>
                <a:gd name="connsiteY5" fmla="*/ 382572 h 1897062"/>
                <a:gd name="connsiteX6" fmla="*/ 573617 w 708025"/>
                <a:gd name="connsiteY6" fmla="*/ 390504 h 1897062"/>
                <a:gd name="connsiteX7" fmla="*/ 585788 w 708025"/>
                <a:gd name="connsiteY7" fmla="*/ 399493 h 1897062"/>
                <a:gd name="connsiteX8" fmla="*/ 596900 w 708025"/>
                <a:gd name="connsiteY8" fmla="*/ 407954 h 1897062"/>
                <a:gd name="connsiteX9" fmla="*/ 605367 w 708025"/>
                <a:gd name="connsiteY9" fmla="*/ 417473 h 1897062"/>
                <a:gd name="connsiteX10" fmla="*/ 612775 w 708025"/>
                <a:gd name="connsiteY10" fmla="*/ 425934 h 1897062"/>
                <a:gd name="connsiteX11" fmla="*/ 619125 w 708025"/>
                <a:gd name="connsiteY11" fmla="*/ 434394 h 1897062"/>
                <a:gd name="connsiteX12" fmla="*/ 623359 w 708025"/>
                <a:gd name="connsiteY12" fmla="*/ 441798 h 1897062"/>
                <a:gd name="connsiteX13" fmla="*/ 627063 w 708025"/>
                <a:gd name="connsiteY13" fmla="*/ 448672 h 1897062"/>
                <a:gd name="connsiteX14" fmla="*/ 629179 w 708025"/>
                <a:gd name="connsiteY14" fmla="*/ 455018 h 1897062"/>
                <a:gd name="connsiteX15" fmla="*/ 629709 w 708025"/>
                <a:gd name="connsiteY15" fmla="*/ 456075 h 1897062"/>
                <a:gd name="connsiteX16" fmla="*/ 631825 w 708025"/>
                <a:gd name="connsiteY16" fmla="*/ 461892 h 1897062"/>
                <a:gd name="connsiteX17" fmla="*/ 633942 w 708025"/>
                <a:gd name="connsiteY17" fmla="*/ 469824 h 1897062"/>
                <a:gd name="connsiteX18" fmla="*/ 637117 w 708025"/>
                <a:gd name="connsiteY18" fmla="*/ 480400 h 1897062"/>
                <a:gd name="connsiteX19" fmla="*/ 641350 w 708025"/>
                <a:gd name="connsiteY19" fmla="*/ 494149 h 1897062"/>
                <a:gd name="connsiteX20" fmla="*/ 646113 w 708025"/>
                <a:gd name="connsiteY20" fmla="*/ 509484 h 1897062"/>
                <a:gd name="connsiteX21" fmla="*/ 650875 w 708025"/>
                <a:gd name="connsiteY21" fmla="*/ 525877 h 1897062"/>
                <a:gd name="connsiteX22" fmla="*/ 655638 w 708025"/>
                <a:gd name="connsiteY22" fmla="*/ 544385 h 1897062"/>
                <a:gd name="connsiteX23" fmla="*/ 661459 w 708025"/>
                <a:gd name="connsiteY23" fmla="*/ 563951 h 1897062"/>
                <a:gd name="connsiteX24" fmla="*/ 666750 w 708025"/>
                <a:gd name="connsiteY24" fmla="*/ 584046 h 1897062"/>
                <a:gd name="connsiteX25" fmla="*/ 672042 w 708025"/>
                <a:gd name="connsiteY25" fmla="*/ 605198 h 1897062"/>
                <a:gd name="connsiteX26" fmla="*/ 677334 w 708025"/>
                <a:gd name="connsiteY26" fmla="*/ 625821 h 1897062"/>
                <a:gd name="connsiteX27" fmla="*/ 681567 w 708025"/>
                <a:gd name="connsiteY27" fmla="*/ 646444 h 1897062"/>
                <a:gd name="connsiteX28" fmla="*/ 686329 w 708025"/>
                <a:gd name="connsiteY28" fmla="*/ 666539 h 1897062"/>
                <a:gd name="connsiteX29" fmla="*/ 690034 w 708025"/>
                <a:gd name="connsiteY29" fmla="*/ 686104 h 1897062"/>
                <a:gd name="connsiteX30" fmla="*/ 692679 w 708025"/>
                <a:gd name="connsiteY30" fmla="*/ 704084 h 1897062"/>
                <a:gd name="connsiteX31" fmla="*/ 694796 w 708025"/>
                <a:gd name="connsiteY31" fmla="*/ 721005 h 1897062"/>
                <a:gd name="connsiteX32" fmla="*/ 695854 w 708025"/>
                <a:gd name="connsiteY32" fmla="*/ 735812 h 1897062"/>
                <a:gd name="connsiteX33" fmla="*/ 695854 w 708025"/>
                <a:gd name="connsiteY33" fmla="*/ 747974 h 1897062"/>
                <a:gd name="connsiteX34" fmla="*/ 694267 w 708025"/>
                <a:gd name="connsiteY34" fmla="*/ 758550 h 1897062"/>
                <a:gd name="connsiteX35" fmla="*/ 690034 w 708025"/>
                <a:gd name="connsiteY35" fmla="*/ 769655 h 1897062"/>
                <a:gd name="connsiteX36" fmla="*/ 683154 w 708025"/>
                <a:gd name="connsiteY36" fmla="*/ 781289 h 1897062"/>
                <a:gd name="connsiteX37" fmla="*/ 673100 w 708025"/>
                <a:gd name="connsiteY37" fmla="*/ 792923 h 1897062"/>
                <a:gd name="connsiteX38" fmla="*/ 661459 w 708025"/>
                <a:gd name="connsiteY38" fmla="*/ 805085 h 1897062"/>
                <a:gd name="connsiteX39" fmla="*/ 646642 w 708025"/>
                <a:gd name="connsiteY39" fmla="*/ 817247 h 1897062"/>
                <a:gd name="connsiteX40" fmla="*/ 630767 w 708025"/>
                <a:gd name="connsiteY40" fmla="*/ 828881 h 1897062"/>
                <a:gd name="connsiteX41" fmla="*/ 612775 w 708025"/>
                <a:gd name="connsiteY41" fmla="*/ 839986 h 1897062"/>
                <a:gd name="connsiteX42" fmla="*/ 594254 w 708025"/>
                <a:gd name="connsiteY42" fmla="*/ 851620 h 1897062"/>
                <a:gd name="connsiteX43" fmla="*/ 575204 w 708025"/>
                <a:gd name="connsiteY43" fmla="*/ 862196 h 1897062"/>
                <a:gd name="connsiteX44" fmla="*/ 708025 w 708025"/>
                <a:gd name="connsiteY44" fmla="*/ 1309563 h 1897062"/>
                <a:gd name="connsiteX45" fmla="*/ 489479 w 708025"/>
                <a:gd name="connsiteY45" fmla="*/ 1309563 h 1897062"/>
                <a:gd name="connsiteX46" fmla="*/ 489479 w 708025"/>
                <a:gd name="connsiteY46" fmla="*/ 1841009 h 1897062"/>
                <a:gd name="connsiteX47" fmla="*/ 486304 w 708025"/>
                <a:gd name="connsiteY47" fmla="*/ 1855287 h 1897062"/>
                <a:gd name="connsiteX48" fmla="*/ 482071 w 708025"/>
                <a:gd name="connsiteY48" fmla="*/ 1866920 h 1897062"/>
                <a:gd name="connsiteX49" fmla="*/ 475721 w 708025"/>
                <a:gd name="connsiteY49" fmla="*/ 1876968 h 1897062"/>
                <a:gd name="connsiteX50" fmla="*/ 467784 w 708025"/>
                <a:gd name="connsiteY50" fmla="*/ 1884371 h 1897062"/>
                <a:gd name="connsiteX51" fmla="*/ 458259 w 708025"/>
                <a:gd name="connsiteY51" fmla="*/ 1889659 h 1897062"/>
                <a:gd name="connsiteX52" fmla="*/ 447146 w 708025"/>
                <a:gd name="connsiteY52" fmla="*/ 1894418 h 1897062"/>
                <a:gd name="connsiteX53" fmla="*/ 436034 w 708025"/>
                <a:gd name="connsiteY53" fmla="*/ 1896533 h 1897062"/>
                <a:gd name="connsiteX54" fmla="*/ 423334 w 708025"/>
                <a:gd name="connsiteY54" fmla="*/ 1897062 h 1897062"/>
                <a:gd name="connsiteX55" fmla="*/ 411163 w 708025"/>
                <a:gd name="connsiteY55" fmla="*/ 1896533 h 1897062"/>
                <a:gd name="connsiteX56" fmla="*/ 398992 w 708025"/>
                <a:gd name="connsiteY56" fmla="*/ 1894418 h 1897062"/>
                <a:gd name="connsiteX57" fmla="*/ 388938 w 708025"/>
                <a:gd name="connsiteY57" fmla="*/ 1890717 h 1897062"/>
                <a:gd name="connsiteX58" fmla="*/ 379413 w 708025"/>
                <a:gd name="connsiteY58" fmla="*/ 1884900 h 1897062"/>
                <a:gd name="connsiteX59" fmla="*/ 371475 w 708025"/>
                <a:gd name="connsiteY59" fmla="*/ 1877496 h 1897062"/>
                <a:gd name="connsiteX60" fmla="*/ 364596 w 708025"/>
                <a:gd name="connsiteY60" fmla="*/ 1867449 h 1897062"/>
                <a:gd name="connsiteX61" fmla="*/ 360363 w 708025"/>
                <a:gd name="connsiteY61" fmla="*/ 1855816 h 1897062"/>
                <a:gd name="connsiteX62" fmla="*/ 358246 w 708025"/>
                <a:gd name="connsiteY62" fmla="*/ 1841538 h 1897062"/>
                <a:gd name="connsiteX63" fmla="*/ 336550 w 708025"/>
                <a:gd name="connsiteY63" fmla="*/ 1841538 h 1897062"/>
                <a:gd name="connsiteX64" fmla="*/ 333904 w 708025"/>
                <a:gd name="connsiteY64" fmla="*/ 1855816 h 1897062"/>
                <a:gd name="connsiteX65" fmla="*/ 329671 w 708025"/>
                <a:gd name="connsiteY65" fmla="*/ 1867449 h 1897062"/>
                <a:gd name="connsiteX66" fmla="*/ 323321 w 708025"/>
                <a:gd name="connsiteY66" fmla="*/ 1876968 h 1897062"/>
                <a:gd name="connsiteX67" fmla="*/ 315384 w 708025"/>
                <a:gd name="connsiteY67" fmla="*/ 1884371 h 1897062"/>
                <a:gd name="connsiteX68" fmla="*/ 305859 w 708025"/>
                <a:gd name="connsiteY68" fmla="*/ 1889659 h 1897062"/>
                <a:gd name="connsiteX69" fmla="*/ 295275 w 708025"/>
                <a:gd name="connsiteY69" fmla="*/ 1893361 h 1897062"/>
                <a:gd name="connsiteX70" fmla="*/ 283104 w 708025"/>
                <a:gd name="connsiteY70" fmla="*/ 1895476 h 1897062"/>
                <a:gd name="connsiteX71" fmla="*/ 271463 w 708025"/>
                <a:gd name="connsiteY71" fmla="*/ 1896005 h 1897062"/>
                <a:gd name="connsiteX72" fmla="*/ 258763 w 708025"/>
                <a:gd name="connsiteY72" fmla="*/ 1895476 h 1897062"/>
                <a:gd name="connsiteX73" fmla="*/ 247121 w 708025"/>
                <a:gd name="connsiteY73" fmla="*/ 1893361 h 1897062"/>
                <a:gd name="connsiteX74" fmla="*/ 236538 w 708025"/>
                <a:gd name="connsiteY74" fmla="*/ 1889130 h 1897062"/>
                <a:gd name="connsiteX75" fmla="*/ 226484 w 708025"/>
                <a:gd name="connsiteY75" fmla="*/ 1883842 h 1897062"/>
                <a:gd name="connsiteX76" fmla="*/ 218546 w 708025"/>
                <a:gd name="connsiteY76" fmla="*/ 1876439 h 1897062"/>
                <a:gd name="connsiteX77" fmla="*/ 212196 w 708025"/>
                <a:gd name="connsiteY77" fmla="*/ 1866392 h 1897062"/>
                <a:gd name="connsiteX78" fmla="*/ 207963 w 708025"/>
                <a:gd name="connsiteY78" fmla="*/ 1854758 h 1897062"/>
                <a:gd name="connsiteX79" fmla="*/ 205317 w 708025"/>
                <a:gd name="connsiteY79" fmla="*/ 1840480 h 1897062"/>
                <a:gd name="connsiteX80" fmla="*/ 204788 w 708025"/>
                <a:gd name="connsiteY80" fmla="*/ 1309563 h 1897062"/>
                <a:gd name="connsiteX81" fmla="*/ 0 w 708025"/>
                <a:gd name="connsiteY81" fmla="*/ 1310091 h 1897062"/>
                <a:gd name="connsiteX82" fmla="*/ 139700 w 708025"/>
                <a:gd name="connsiteY82" fmla="*/ 872243 h 1897062"/>
                <a:gd name="connsiteX83" fmla="*/ 117475 w 708025"/>
                <a:gd name="connsiteY83" fmla="*/ 860609 h 1897062"/>
                <a:gd name="connsiteX84" fmla="*/ 96309 w 708025"/>
                <a:gd name="connsiteY84" fmla="*/ 848976 h 1897062"/>
                <a:gd name="connsiteX85" fmla="*/ 76200 w 708025"/>
                <a:gd name="connsiteY85" fmla="*/ 836284 h 1897062"/>
                <a:gd name="connsiteX86" fmla="*/ 57150 w 708025"/>
                <a:gd name="connsiteY86" fmla="*/ 823593 h 1897062"/>
                <a:gd name="connsiteX87" fmla="*/ 40217 w 708025"/>
                <a:gd name="connsiteY87" fmla="*/ 809844 h 1897062"/>
                <a:gd name="connsiteX88" fmla="*/ 25929 w 708025"/>
                <a:gd name="connsiteY88" fmla="*/ 796624 h 1897062"/>
                <a:gd name="connsiteX89" fmla="*/ 14288 w 708025"/>
                <a:gd name="connsiteY89" fmla="*/ 783933 h 1897062"/>
                <a:gd name="connsiteX90" fmla="*/ 5821 w 708025"/>
                <a:gd name="connsiteY90" fmla="*/ 770713 h 1897062"/>
                <a:gd name="connsiteX91" fmla="*/ 1059 w 708025"/>
                <a:gd name="connsiteY91" fmla="*/ 758550 h 1897062"/>
                <a:gd name="connsiteX92" fmla="*/ 0 w 708025"/>
                <a:gd name="connsiteY92" fmla="*/ 748503 h 1897062"/>
                <a:gd name="connsiteX93" fmla="*/ 0 w 708025"/>
                <a:gd name="connsiteY93" fmla="*/ 736341 h 1897062"/>
                <a:gd name="connsiteX94" fmla="*/ 1059 w 708025"/>
                <a:gd name="connsiteY94" fmla="*/ 722063 h 1897062"/>
                <a:gd name="connsiteX95" fmla="*/ 3175 w 708025"/>
                <a:gd name="connsiteY95" fmla="*/ 706199 h 1897062"/>
                <a:gd name="connsiteX96" fmla="*/ 5821 w 708025"/>
                <a:gd name="connsiteY96" fmla="*/ 688220 h 1897062"/>
                <a:gd name="connsiteX97" fmla="*/ 9525 w 708025"/>
                <a:gd name="connsiteY97" fmla="*/ 668654 h 1897062"/>
                <a:gd name="connsiteX98" fmla="*/ 13759 w 708025"/>
                <a:gd name="connsiteY98" fmla="*/ 649088 h 1897062"/>
                <a:gd name="connsiteX99" fmla="*/ 17992 w 708025"/>
                <a:gd name="connsiteY99" fmla="*/ 628465 h 1897062"/>
                <a:gd name="connsiteX100" fmla="*/ 23284 w 708025"/>
                <a:gd name="connsiteY100" fmla="*/ 607842 h 1897062"/>
                <a:gd name="connsiteX101" fmla="*/ 28575 w 708025"/>
                <a:gd name="connsiteY101" fmla="*/ 587218 h 1897062"/>
                <a:gd name="connsiteX102" fmla="*/ 33867 w 708025"/>
                <a:gd name="connsiteY102" fmla="*/ 566595 h 1897062"/>
                <a:gd name="connsiteX103" fmla="*/ 39159 w 708025"/>
                <a:gd name="connsiteY103" fmla="*/ 547029 h 1897062"/>
                <a:gd name="connsiteX104" fmla="*/ 43921 w 708025"/>
                <a:gd name="connsiteY104" fmla="*/ 528521 h 1897062"/>
                <a:gd name="connsiteX105" fmla="*/ 48684 w 708025"/>
                <a:gd name="connsiteY105" fmla="*/ 511600 h 1897062"/>
                <a:gd name="connsiteX106" fmla="*/ 52917 w 708025"/>
                <a:gd name="connsiteY106" fmla="*/ 496264 h 1897062"/>
                <a:gd name="connsiteX107" fmla="*/ 57150 w 708025"/>
                <a:gd name="connsiteY107" fmla="*/ 483573 h 1897062"/>
                <a:gd name="connsiteX108" fmla="*/ 60325 w 708025"/>
                <a:gd name="connsiteY108" fmla="*/ 472468 h 1897062"/>
                <a:gd name="connsiteX109" fmla="*/ 62442 w 708025"/>
                <a:gd name="connsiteY109" fmla="*/ 464007 h 1897062"/>
                <a:gd name="connsiteX110" fmla="*/ 64559 w 708025"/>
                <a:gd name="connsiteY110" fmla="*/ 458719 h 1897062"/>
                <a:gd name="connsiteX111" fmla="*/ 65088 w 708025"/>
                <a:gd name="connsiteY111" fmla="*/ 456604 h 1897062"/>
                <a:gd name="connsiteX112" fmla="*/ 67734 w 708025"/>
                <a:gd name="connsiteY112" fmla="*/ 448672 h 1897062"/>
                <a:gd name="connsiteX113" fmla="*/ 71967 w 708025"/>
                <a:gd name="connsiteY113" fmla="*/ 440211 h 1897062"/>
                <a:gd name="connsiteX114" fmla="*/ 76729 w 708025"/>
                <a:gd name="connsiteY114" fmla="*/ 430693 h 1897062"/>
                <a:gd name="connsiteX115" fmla="*/ 82550 w 708025"/>
                <a:gd name="connsiteY115" fmla="*/ 421703 h 1897062"/>
                <a:gd name="connsiteX116" fmla="*/ 90488 w 708025"/>
                <a:gd name="connsiteY116" fmla="*/ 411656 h 1897062"/>
                <a:gd name="connsiteX117" fmla="*/ 98954 w 708025"/>
                <a:gd name="connsiteY117" fmla="*/ 402666 h 1897062"/>
                <a:gd name="connsiteX118" fmla="*/ 109538 w 708025"/>
                <a:gd name="connsiteY118" fmla="*/ 393148 h 1897062"/>
                <a:gd name="connsiteX119" fmla="*/ 121709 w 708025"/>
                <a:gd name="connsiteY119" fmla="*/ 385216 h 1897062"/>
                <a:gd name="connsiteX120" fmla="*/ 134938 w 708025"/>
                <a:gd name="connsiteY120" fmla="*/ 377813 h 1897062"/>
                <a:gd name="connsiteX121" fmla="*/ 150813 w 708025"/>
                <a:gd name="connsiteY121" fmla="*/ 370938 h 1897062"/>
                <a:gd name="connsiteX122" fmla="*/ 168275 w 708025"/>
                <a:gd name="connsiteY122" fmla="*/ 366179 h 1897062"/>
                <a:gd name="connsiteX123" fmla="*/ 186796 w 708025"/>
                <a:gd name="connsiteY123" fmla="*/ 363006 h 1897062"/>
                <a:gd name="connsiteX124" fmla="*/ 208492 w 708025"/>
                <a:gd name="connsiteY124" fmla="*/ 360891 h 1897062"/>
                <a:gd name="connsiteX125" fmla="*/ 231246 w 708025"/>
                <a:gd name="connsiteY125" fmla="*/ 360891 h 1897062"/>
                <a:gd name="connsiteX126" fmla="*/ 358775 w 708025"/>
                <a:gd name="connsiteY126" fmla="*/ 0 h 1897062"/>
                <a:gd name="connsiteX127" fmla="*/ 381000 w 708025"/>
                <a:gd name="connsiteY127" fmla="*/ 1590 h 1897062"/>
                <a:gd name="connsiteX128" fmla="*/ 402696 w 708025"/>
                <a:gd name="connsiteY128" fmla="*/ 6891 h 1897062"/>
                <a:gd name="connsiteX129" fmla="*/ 422804 w 708025"/>
                <a:gd name="connsiteY129" fmla="*/ 14841 h 1897062"/>
                <a:gd name="connsiteX130" fmla="*/ 441325 w 708025"/>
                <a:gd name="connsiteY130" fmla="*/ 25972 h 1897062"/>
                <a:gd name="connsiteX131" fmla="*/ 458788 w 708025"/>
                <a:gd name="connsiteY131" fmla="*/ 39753 h 1897062"/>
                <a:gd name="connsiteX132" fmla="*/ 473604 w 708025"/>
                <a:gd name="connsiteY132" fmla="*/ 55125 h 1897062"/>
                <a:gd name="connsiteX133" fmla="*/ 486304 w 708025"/>
                <a:gd name="connsiteY133" fmla="*/ 73146 h 1897062"/>
                <a:gd name="connsiteX134" fmla="*/ 496888 w 708025"/>
                <a:gd name="connsiteY134" fmla="*/ 92228 h 1897062"/>
                <a:gd name="connsiteX135" fmla="*/ 504825 w 708025"/>
                <a:gd name="connsiteY135" fmla="*/ 113960 h 1897062"/>
                <a:gd name="connsiteX136" fmla="*/ 509588 w 708025"/>
                <a:gd name="connsiteY136" fmla="*/ 136222 h 1897062"/>
                <a:gd name="connsiteX137" fmla="*/ 511175 w 708025"/>
                <a:gd name="connsiteY137" fmla="*/ 159544 h 1897062"/>
                <a:gd name="connsiteX138" fmla="*/ 509588 w 708025"/>
                <a:gd name="connsiteY138" fmla="*/ 183396 h 1897062"/>
                <a:gd name="connsiteX139" fmla="*/ 504825 w 708025"/>
                <a:gd name="connsiteY139" fmla="*/ 205658 h 1897062"/>
                <a:gd name="connsiteX140" fmla="*/ 496888 w 708025"/>
                <a:gd name="connsiteY140" fmla="*/ 227390 h 1897062"/>
                <a:gd name="connsiteX141" fmla="*/ 486304 w 708025"/>
                <a:gd name="connsiteY141" fmla="*/ 246472 h 1897062"/>
                <a:gd name="connsiteX142" fmla="*/ 473604 w 708025"/>
                <a:gd name="connsiteY142" fmla="*/ 264493 h 1897062"/>
                <a:gd name="connsiteX143" fmla="*/ 458788 w 708025"/>
                <a:gd name="connsiteY143" fmla="*/ 279864 h 1897062"/>
                <a:gd name="connsiteX144" fmla="*/ 441325 w 708025"/>
                <a:gd name="connsiteY144" fmla="*/ 293646 h 1897062"/>
                <a:gd name="connsiteX145" fmla="*/ 422804 w 708025"/>
                <a:gd name="connsiteY145" fmla="*/ 304777 h 1897062"/>
                <a:gd name="connsiteX146" fmla="*/ 402696 w 708025"/>
                <a:gd name="connsiteY146" fmla="*/ 312727 h 1897062"/>
                <a:gd name="connsiteX147" fmla="*/ 381000 w 708025"/>
                <a:gd name="connsiteY147" fmla="*/ 318028 h 1897062"/>
                <a:gd name="connsiteX148" fmla="*/ 358775 w 708025"/>
                <a:gd name="connsiteY148" fmla="*/ 319088 h 1897062"/>
                <a:gd name="connsiteX149" fmla="*/ 336021 w 708025"/>
                <a:gd name="connsiteY149" fmla="*/ 318028 h 1897062"/>
                <a:gd name="connsiteX150" fmla="*/ 314854 w 708025"/>
                <a:gd name="connsiteY150" fmla="*/ 312727 h 1897062"/>
                <a:gd name="connsiteX151" fmla="*/ 294217 w 708025"/>
                <a:gd name="connsiteY151" fmla="*/ 304777 h 1897062"/>
                <a:gd name="connsiteX152" fmla="*/ 275696 w 708025"/>
                <a:gd name="connsiteY152" fmla="*/ 293646 h 1897062"/>
                <a:gd name="connsiteX153" fmla="*/ 258763 w 708025"/>
                <a:gd name="connsiteY153" fmla="*/ 279864 h 1897062"/>
                <a:gd name="connsiteX154" fmla="*/ 243417 w 708025"/>
                <a:gd name="connsiteY154" fmla="*/ 264493 h 1897062"/>
                <a:gd name="connsiteX155" fmla="*/ 230188 w 708025"/>
                <a:gd name="connsiteY155" fmla="*/ 246472 h 1897062"/>
                <a:gd name="connsiteX156" fmla="*/ 220134 w 708025"/>
                <a:gd name="connsiteY156" fmla="*/ 227390 h 1897062"/>
                <a:gd name="connsiteX157" fmla="*/ 212196 w 708025"/>
                <a:gd name="connsiteY157" fmla="*/ 205658 h 1897062"/>
                <a:gd name="connsiteX158" fmla="*/ 207434 w 708025"/>
                <a:gd name="connsiteY158" fmla="*/ 183396 h 1897062"/>
                <a:gd name="connsiteX159" fmla="*/ 206375 w 708025"/>
                <a:gd name="connsiteY159" fmla="*/ 159544 h 1897062"/>
                <a:gd name="connsiteX160" fmla="*/ 207434 w 708025"/>
                <a:gd name="connsiteY160" fmla="*/ 136222 h 1897062"/>
                <a:gd name="connsiteX161" fmla="*/ 212196 w 708025"/>
                <a:gd name="connsiteY161" fmla="*/ 113960 h 1897062"/>
                <a:gd name="connsiteX162" fmla="*/ 220134 w 708025"/>
                <a:gd name="connsiteY162" fmla="*/ 92228 h 1897062"/>
                <a:gd name="connsiteX163" fmla="*/ 230188 w 708025"/>
                <a:gd name="connsiteY163" fmla="*/ 73146 h 1897062"/>
                <a:gd name="connsiteX164" fmla="*/ 243417 w 708025"/>
                <a:gd name="connsiteY164" fmla="*/ 55125 h 1897062"/>
                <a:gd name="connsiteX165" fmla="*/ 258763 w 708025"/>
                <a:gd name="connsiteY165" fmla="*/ 39753 h 1897062"/>
                <a:gd name="connsiteX166" fmla="*/ 275696 w 708025"/>
                <a:gd name="connsiteY166" fmla="*/ 25972 h 1897062"/>
                <a:gd name="connsiteX167" fmla="*/ 294217 w 708025"/>
                <a:gd name="connsiteY167" fmla="*/ 14841 h 1897062"/>
                <a:gd name="connsiteX168" fmla="*/ 314854 w 708025"/>
                <a:gd name="connsiteY168" fmla="*/ 6891 h 1897062"/>
                <a:gd name="connsiteX169" fmla="*/ 336021 w 708025"/>
                <a:gd name="connsiteY169" fmla="*/ 1590 h 1897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</a:cxnLst>
              <a:rect l="l" t="t" r="r" b="b"/>
              <a:pathLst>
                <a:path w="708025" h="1897062">
                  <a:moveTo>
                    <a:pt x="460904" y="360362"/>
                  </a:moveTo>
                  <a:lnTo>
                    <a:pt x="485246" y="361420"/>
                  </a:lnTo>
                  <a:lnTo>
                    <a:pt x="506942" y="364592"/>
                  </a:lnTo>
                  <a:lnTo>
                    <a:pt x="527050" y="369881"/>
                  </a:lnTo>
                  <a:lnTo>
                    <a:pt x="544513" y="375169"/>
                  </a:lnTo>
                  <a:lnTo>
                    <a:pt x="559859" y="382572"/>
                  </a:lnTo>
                  <a:lnTo>
                    <a:pt x="573617" y="390504"/>
                  </a:lnTo>
                  <a:lnTo>
                    <a:pt x="585788" y="399493"/>
                  </a:lnTo>
                  <a:lnTo>
                    <a:pt x="596900" y="407954"/>
                  </a:lnTo>
                  <a:lnTo>
                    <a:pt x="605367" y="417473"/>
                  </a:lnTo>
                  <a:lnTo>
                    <a:pt x="612775" y="425934"/>
                  </a:lnTo>
                  <a:lnTo>
                    <a:pt x="619125" y="434394"/>
                  </a:lnTo>
                  <a:lnTo>
                    <a:pt x="623359" y="441798"/>
                  </a:lnTo>
                  <a:lnTo>
                    <a:pt x="627063" y="448672"/>
                  </a:lnTo>
                  <a:lnTo>
                    <a:pt x="629179" y="455018"/>
                  </a:lnTo>
                  <a:lnTo>
                    <a:pt x="629709" y="456075"/>
                  </a:lnTo>
                  <a:lnTo>
                    <a:pt x="631825" y="461892"/>
                  </a:lnTo>
                  <a:lnTo>
                    <a:pt x="633942" y="469824"/>
                  </a:lnTo>
                  <a:lnTo>
                    <a:pt x="637117" y="480400"/>
                  </a:lnTo>
                  <a:lnTo>
                    <a:pt x="641350" y="494149"/>
                  </a:lnTo>
                  <a:lnTo>
                    <a:pt x="646113" y="509484"/>
                  </a:lnTo>
                  <a:lnTo>
                    <a:pt x="650875" y="525877"/>
                  </a:lnTo>
                  <a:lnTo>
                    <a:pt x="655638" y="544385"/>
                  </a:lnTo>
                  <a:lnTo>
                    <a:pt x="661459" y="563951"/>
                  </a:lnTo>
                  <a:lnTo>
                    <a:pt x="666750" y="584046"/>
                  </a:lnTo>
                  <a:lnTo>
                    <a:pt x="672042" y="605198"/>
                  </a:lnTo>
                  <a:lnTo>
                    <a:pt x="677334" y="625821"/>
                  </a:lnTo>
                  <a:lnTo>
                    <a:pt x="681567" y="646444"/>
                  </a:lnTo>
                  <a:lnTo>
                    <a:pt x="686329" y="666539"/>
                  </a:lnTo>
                  <a:lnTo>
                    <a:pt x="690034" y="686104"/>
                  </a:lnTo>
                  <a:lnTo>
                    <a:pt x="692679" y="704084"/>
                  </a:lnTo>
                  <a:lnTo>
                    <a:pt x="694796" y="721005"/>
                  </a:lnTo>
                  <a:lnTo>
                    <a:pt x="695854" y="735812"/>
                  </a:lnTo>
                  <a:lnTo>
                    <a:pt x="695854" y="747974"/>
                  </a:lnTo>
                  <a:lnTo>
                    <a:pt x="694267" y="758550"/>
                  </a:lnTo>
                  <a:lnTo>
                    <a:pt x="690034" y="769655"/>
                  </a:lnTo>
                  <a:lnTo>
                    <a:pt x="683154" y="781289"/>
                  </a:lnTo>
                  <a:lnTo>
                    <a:pt x="673100" y="792923"/>
                  </a:lnTo>
                  <a:lnTo>
                    <a:pt x="661459" y="805085"/>
                  </a:lnTo>
                  <a:lnTo>
                    <a:pt x="646642" y="817247"/>
                  </a:lnTo>
                  <a:lnTo>
                    <a:pt x="630767" y="828881"/>
                  </a:lnTo>
                  <a:lnTo>
                    <a:pt x="612775" y="839986"/>
                  </a:lnTo>
                  <a:lnTo>
                    <a:pt x="594254" y="851620"/>
                  </a:lnTo>
                  <a:lnTo>
                    <a:pt x="575204" y="862196"/>
                  </a:lnTo>
                  <a:lnTo>
                    <a:pt x="708025" y="1309563"/>
                  </a:lnTo>
                  <a:lnTo>
                    <a:pt x="489479" y="1309563"/>
                  </a:lnTo>
                  <a:lnTo>
                    <a:pt x="489479" y="1841009"/>
                  </a:lnTo>
                  <a:lnTo>
                    <a:pt x="486304" y="1855287"/>
                  </a:lnTo>
                  <a:lnTo>
                    <a:pt x="482071" y="1866920"/>
                  </a:lnTo>
                  <a:lnTo>
                    <a:pt x="475721" y="1876968"/>
                  </a:lnTo>
                  <a:lnTo>
                    <a:pt x="467784" y="1884371"/>
                  </a:lnTo>
                  <a:lnTo>
                    <a:pt x="458259" y="1889659"/>
                  </a:lnTo>
                  <a:lnTo>
                    <a:pt x="447146" y="1894418"/>
                  </a:lnTo>
                  <a:lnTo>
                    <a:pt x="436034" y="1896533"/>
                  </a:lnTo>
                  <a:lnTo>
                    <a:pt x="423334" y="1897062"/>
                  </a:lnTo>
                  <a:lnTo>
                    <a:pt x="411163" y="1896533"/>
                  </a:lnTo>
                  <a:lnTo>
                    <a:pt x="398992" y="1894418"/>
                  </a:lnTo>
                  <a:lnTo>
                    <a:pt x="388938" y="1890717"/>
                  </a:lnTo>
                  <a:lnTo>
                    <a:pt x="379413" y="1884900"/>
                  </a:lnTo>
                  <a:lnTo>
                    <a:pt x="371475" y="1877496"/>
                  </a:lnTo>
                  <a:lnTo>
                    <a:pt x="364596" y="1867449"/>
                  </a:lnTo>
                  <a:lnTo>
                    <a:pt x="360363" y="1855816"/>
                  </a:lnTo>
                  <a:lnTo>
                    <a:pt x="358246" y="1841538"/>
                  </a:lnTo>
                  <a:lnTo>
                    <a:pt x="336550" y="1841538"/>
                  </a:lnTo>
                  <a:lnTo>
                    <a:pt x="333904" y="1855816"/>
                  </a:lnTo>
                  <a:lnTo>
                    <a:pt x="329671" y="1867449"/>
                  </a:lnTo>
                  <a:lnTo>
                    <a:pt x="323321" y="1876968"/>
                  </a:lnTo>
                  <a:lnTo>
                    <a:pt x="315384" y="1884371"/>
                  </a:lnTo>
                  <a:lnTo>
                    <a:pt x="305859" y="1889659"/>
                  </a:lnTo>
                  <a:lnTo>
                    <a:pt x="295275" y="1893361"/>
                  </a:lnTo>
                  <a:lnTo>
                    <a:pt x="283104" y="1895476"/>
                  </a:lnTo>
                  <a:lnTo>
                    <a:pt x="271463" y="1896005"/>
                  </a:lnTo>
                  <a:lnTo>
                    <a:pt x="258763" y="1895476"/>
                  </a:lnTo>
                  <a:lnTo>
                    <a:pt x="247121" y="1893361"/>
                  </a:lnTo>
                  <a:lnTo>
                    <a:pt x="236538" y="1889130"/>
                  </a:lnTo>
                  <a:lnTo>
                    <a:pt x="226484" y="1883842"/>
                  </a:lnTo>
                  <a:lnTo>
                    <a:pt x="218546" y="1876439"/>
                  </a:lnTo>
                  <a:lnTo>
                    <a:pt x="212196" y="1866392"/>
                  </a:lnTo>
                  <a:lnTo>
                    <a:pt x="207963" y="1854758"/>
                  </a:lnTo>
                  <a:lnTo>
                    <a:pt x="205317" y="1840480"/>
                  </a:lnTo>
                  <a:lnTo>
                    <a:pt x="204788" y="1309563"/>
                  </a:lnTo>
                  <a:lnTo>
                    <a:pt x="0" y="1310091"/>
                  </a:lnTo>
                  <a:lnTo>
                    <a:pt x="139700" y="872243"/>
                  </a:lnTo>
                  <a:lnTo>
                    <a:pt x="117475" y="860609"/>
                  </a:lnTo>
                  <a:lnTo>
                    <a:pt x="96309" y="848976"/>
                  </a:lnTo>
                  <a:lnTo>
                    <a:pt x="76200" y="836284"/>
                  </a:lnTo>
                  <a:lnTo>
                    <a:pt x="57150" y="823593"/>
                  </a:lnTo>
                  <a:lnTo>
                    <a:pt x="40217" y="809844"/>
                  </a:lnTo>
                  <a:lnTo>
                    <a:pt x="25929" y="796624"/>
                  </a:lnTo>
                  <a:lnTo>
                    <a:pt x="14288" y="783933"/>
                  </a:lnTo>
                  <a:lnTo>
                    <a:pt x="5821" y="770713"/>
                  </a:lnTo>
                  <a:lnTo>
                    <a:pt x="1059" y="758550"/>
                  </a:lnTo>
                  <a:lnTo>
                    <a:pt x="0" y="748503"/>
                  </a:lnTo>
                  <a:lnTo>
                    <a:pt x="0" y="736341"/>
                  </a:lnTo>
                  <a:lnTo>
                    <a:pt x="1059" y="722063"/>
                  </a:lnTo>
                  <a:lnTo>
                    <a:pt x="3175" y="706199"/>
                  </a:lnTo>
                  <a:lnTo>
                    <a:pt x="5821" y="688220"/>
                  </a:lnTo>
                  <a:lnTo>
                    <a:pt x="9525" y="668654"/>
                  </a:lnTo>
                  <a:lnTo>
                    <a:pt x="13759" y="649088"/>
                  </a:lnTo>
                  <a:lnTo>
                    <a:pt x="17992" y="628465"/>
                  </a:lnTo>
                  <a:lnTo>
                    <a:pt x="23284" y="607842"/>
                  </a:lnTo>
                  <a:lnTo>
                    <a:pt x="28575" y="587218"/>
                  </a:lnTo>
                  <a:lnTo>
                    <a:pt x="33867" y="566595"/>
                  </a:lnTo>
                  <a:lnTo>
                    <a:pt x="39159" y="547029"/>
                  </a:lnTo>
                  <a:lnTo>
                    <a:pt x="43921" y="528521"/>
                  </a:lnTo>
                  <a:lnTo>
                    <a:pt x="48684" y="511600"/>
                  </a:lnTo>
                  <a:lnTo>
                    <a:pt x="52917" y="496264"/>
                  </a:lnTo>
                  <a:lnTo>
                    <a:pt x="57150" y="483573"/>
                  </a:lnTo>
                  <a:lnTo>
                    <a:pt x="60325" y="472468"/>
                  </a:lnTo>
                  <a:lnTo>
                    <a:pt x="62442" y="464007"/>
                  </a:lnTo>
                  <a:lnTo>
                    <a:pt x="64559" y="458719"/>
                  </a:lnTo>
                  <a:lnTo>
                    <a:pt x="65088" y="456604"/>
                  </a:lnTo>
                  <a:lnTo>
                    <a:pt x="67734" y="448672"/>
                  </a:lnTo>
                  <a:lnTo>
                    <a:pt x="71967" y="440211"/>
                  </a:lnTo>
                  <a:lnTo>
                    <a:pt x="76729" y="430693"/>
                  </a:lnTo>
                  <a:lnTo>
                    <a:pt x="82550" y="421703"/>
                  </a:lnTo>
                  <a:lnTo>
                    <a:pt x="90488" y="411656"/>
                  </a:lnTo>
                  <a:lnTo>
                    <a:pt x="98954" y="402666"/>
                  </a:lnTo>
                  <a:lnTo>
                    <a:pt x="109538" y="393148"/>
                  </a:lnTo>
                  <a:lnTo>
                    <a:pt x="121709" y="385216"/>
                  </a:lnTo>
                  <a:lnTo>
                    <a:pt x="134938" y="377813"/>
                  </a:lnTo>
                  <a:lnTo>
                    <a:pt x="150813" y="370938"/>
                  </a:lnTo>
                  <a:lnTo>
                    <a:pt x="168275" y="366179"/>
                  </a:lnTo>
                  <a:lnTo>
                    <a:pt x="186796" y="363006"/>
                  </a:lnTo>
                  <a:lnTo>
                    <a:pt x="208492" y="360891"/>
                  </a:lnTo>
                  <a:lnTo>
                    <a:pt x="231246" y="360891"/>
                  </a:lnTo>
                  <a:close/>
                  <a:moveTo>
                    <a:pt x="358775" y="0"/>
                  </a:moveTo>
                  <a:lnTo>
                    <a:pt x="381000" y="1590"/>
                  </a:lnTo>
                  <a:lnTo>
                    <a:pt x="402696" y="6891"/>
                  </a:lnTo>
                  <a:lnTo>
                    <a:pt x="422804" y="14841"/>
                  </a:lnTo>
                  <a:lnTo>
                    <a:pt x="441325" y="25972"/>
                  </a:lnTo>
                  <a:lnTo>
                    <a:pt x="458788" y="39753"/>
                  </a:lnTo>
                  <a:lnTo>
                    <a:pt x="473604" y="55125"/>
                  </a:lnTo>
                  <a:lnTo>
                    <a:pt x="486304" y="73146"/>
                  </a:lnTo>
                  <a:lnTo>
                    <a:pt x="496888" y="92228"/>
                  </a:lnTo>
                  <a:lnTo>
                    <a:pt x="504825" y="113960"/>
                  </a:lnTo>
                  <a:lnTo>
                    <a:pt x="509588" y="136222"/>
                  </a:lnTo>
                  <a:lnTo>
                    <a:pt x="511175" y="159544"/>
                  </a:lnTo>
                  <a:lnTo>
                    <a:pt x="509588" y="183396"/>
                  </a:lnTo>
                  <a:lnTo>
                    <a:pt x="504825" y="205658"/>
                  </a:lnTo>
                  <a:lnTo>
                    <a:pt x="496888" y="227390"/>
                  </a:lnTo>
                  <a:lnTo>
                    <a:pt x="486304" y="246472"/>
                  </a:lnTo>
                  <a:lnTo>
                    <a:pt x="473604" y="264493"/>
                  </a:lnTo>
                  <a:lnTo>
                    <a:pt x="458788" y="279864"/>
                  </a:lnTo>
                  <a:lnTo>
                    <a:pt x="441325" y="293646"/>
                  </a:lnTo>
                  <a:lnTo>
                    <a:pt x="422804" y="304777"/>
                  </a:lnTo>
                  <a:lnTo>
                    <a:pt x="402696" y="312727"/>
                  </a:lnTo>
                  <a:lnTo>
                    <a:pt x="381000" y="318028"/>
                  </a:lnTo>
                  <a:lnTo>
                    <a:pt x="358775" y="319088"/>
                  </a:lnTo>
                  <a:lnTo>
                    <a:pt x="336021" y="318028"/>
                  </a:lnTo>
                  <a:lnTo>
                    <a:pt x="314854" y="312727"/>
                  </a:lnTo>
                  <a:lnTo>
                    <a:pt x="294217" y="304777"/>
                  </a:lnTo>
                  <a:lnTo>
                    <a:pt x="275696" y="293646"/>
                  </a:lnTo>
                  <a:lnTo>
                    <a:pt x="258763" y="279864"/>
                  </a:lnTo>
                  <a:lnTo>
                    <a:pt x="243417" y="264493"/>
                  </a:lnTo>
                  <a:lnTo>
                    <a:pt x="230188" y="246472"/>
                  </a:lnTo>
                  <a:lnTo>
                    <a:pt x="220134" y="227390"/>
                  </a:lnTo>
                  <a:lnTo>
                    <a:pt x="212196" y="205658"/>
                  </a:lnTo>
                  <a:lnTo>
                    <a:pt x="207434" y="183396"/>
                  </a:lnTo>
                  <a:lnTo>
                    <a:pt x="206375" y="159544"/>
                  </a:lnTo>
                  <a:lnTo>
                    <a:pt x="207434" y="136222"/>
                  </a:lnTo>
                  <a:lnTo>
                    <a:pt x="212196" y="113960"/>
                  </a:lnTo>
                  <a:lnTo>
                    <a:pt x="220134" y="92228"/>
                  </a:lnTo>
                  <a:lnTo>
                    <a:pt x="230188" y="73146"/>
                  </a:lnTo>
                  <a:lnTo>
                    <a:pt x="243417" y="55125"/>
                  </a:lnTo>
                  <a:lnTo>
                    <a:pt x="258763" y="39753"/>
                  </a:lnTo>
                  <a:lnTo>
                    <a:pt x="275696" y="25972"/>
                  </a:lnTo>
                  <a:lnTo>
                    <a:pt x="294217" y="14841"/>
                  </a:lnTo>
                  <a:lnTo>
                    <a:pt x="314854" y="6891"/>
                  </a:lnTo>
                  <a:lnTo>
                    <a:pt x="336021" y="159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id-ID" noProof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F4698919-8195-4DF8-B612-7640CF9FDA49}"/>
              </a:ext>
            </a:extLst>
          </p:cNvPr>
          <p:cNvGrpSpPr/>
          <p:nvPr/>
        </p:nvGrpSpPr>
        <p:grpSpPr>
          <a:xfrm>
            <a:off x="1374943" y="2565123"/>
            <a:ext cx="479786" cy="406039"/>
            <a:chOff x="3270126" y="2762664"/>
            <a:chExt cx="684000" cy="613776"/>
          </a:xfrm>
          <a:solidFill>
            <a:schemeClr val="bg1"/>
          </a:solidFill>
        </p:grpSpPr>
        <p:sp>
          <p:nvSpPr>
            <p:cNvPr id="54" name="Freeform 51">
              <a:extLst>
                <a:ext uri="{FF2B5EF4-FFF2-40B4-BE49-F238E27FC236}">
                  <a16:creationId xmlns:a16="http://schemas.microsoft.com/office/drawing/2014/main" id="{CAFEBF91-035B-4694-BBB6-EE98E92A9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7901" y="2872777"/>
              <a:ext cx="294437" cy="55057"/>
            </a:xfrm>
            <a:custGeom>
              <a:avLst/>
              <a:gdLst>
                <a:gd name="T0" fmla="*/ 151 w 1438"/>
                <a:gd name="T1" fmla="*/ 0 h 302"/>
                <a:gd name="T2" fmla="*/ 1287 w 1438"/>
                <a:gd name="T3" fmla="*/ 0 h 302"/>
                <a:gd name="T4" fmla="*/ 1318 w 1438"/>
                <a:gd name="T5" fmla="*/ 3 h 302"/>
                <a:gd name="T6" fmla="*/ 1346 w 1438"/>
                <a:gd name="T7" fmla="*/ 12 h 302"/>
                <a:gd name="T8" fmla="*/ 1372 w 1438"/>
                <a:gd name="T9" fmla="*/ 26 h 302"/>
                <a:gd name="T10" fmla="*/ 1394 w 1438"/>
                <a:gd name="T11" fmla="*/ 45 h 302"/>
                <a:gd name="T12" fmla="*/ 1413 w 1438"/>
                <a:gd name="T13" fmla="*/ 67 h 302"/>
                <a:gd name="T14" fmla="*/ 1426 w 1438"/>
                <a:gd name="T15" fmla="*/ 93 h 302"/>
                <a:gd name="T16" fmla="*/ 1435 w 1438"/>
                <a:gd name="T17" fmla="*/ 121 h 302"/>
                <a:gd name="T18" fmla="*/ 1438 w 1438"/>
                <a:gd name="T19" fmla="*/ 151 h 302"/>
                <a:gd name="T20" fmla="*/ 1435 w 1438"/>
                <a:gd name="T21" fmla="*/ 181 h 302"/>
                <a:gd name="T22" fmla="*/ 1426 w 1438"/>
                <a:gd name="T23" fmla="*/ 209 h 302"/>
                <a:gd name="T24" fmla="*/ 1413 w 1438"/>
                <a:gd name="T25" fmla="*/ 235 h 302"/>
                <a:gd name="T26" fmla="*/ 1394 w 1438"/>
                <a:gd name="T27" fmla="*/ 257 h 302"/>
                <a:gd name="T28" fmla="*/ 1372 w 1438"/>
                <a:gd name="T29" fmla="*/ 276 h 302"/>
                <a:gd name="T30" fmla="*/ 1346 w 1438"/>
                <a:gd name="T31" fmla="*/ 289 h 302"/>
                <a:gd name="T32" fmla="*/ 1318 w 1438"/>
                <a:gd name="T33" fmla="*/ 298 h 302"/>
                <a:gd name="T34" fmla="*/ 1287 w 1438"/>
                <a:gd name="T35" fmla="*/ 302 h 302"/>
                <a:gd name="T36" fmla="*/ 151 w 1438"/>
                <a:gd name="T37" fmla="*/ 302 h 302"/>
                <a:gd name="T38" fmla="*/ 121 w 1438"/>
                <a:gd name="T39" fmla="*/ 298 h 302"/>
                <a:gd name="T40" fmla="*/ 93 w 1438"/>
                <a:gd name="T41" fmla="*/ 289 h 302"/>
                <a:gd name="T42" fmla="*/ 66 w 1438"/>
                <a:gd name="T43" fmla="*/ 276 h 302"/>
                <a:gd name="T44" fmla="*/ 44 w 1438"/>
                <a:gd name="T45" fmla="*/ 257 h 302"/>
                <a:gd name="T46" fmla="*/ 26 w 1438"/>
                <a:gd name="T47" fmla="*/ 235 h 302"/>
                <a:gd name="T48" fmla="*/ 12 w 1438"/>
                <a:gd name="T49" fmla="*/ 209 h 302"/>
                <a:gd name="T50" fmla="*/ 4 w 1438"/>
                <a:gd name="T51" fmla="*/ 181 h 302"/>
                <a:gd name="T52" fmla="*/ 0 w 1438"/>
                <a:gd name="T53" fmla="*/ 151 h 302"/>
                <a:gd name="T54" fmla="*/ 4 w 1438"/>
                <a:gd name="T55" fmla="*/ 121 h 302"/>
                <a:gd name="T56" fmla="*/ 12 w 1438"/>
                <a:gd name="T57" fmla="*/ 93 h 302"/>
                <a:gd name="T58" fmla="*/ 26 w 1438"/>
                <a:gd name="T59" fmla="*/ 67 h 302"/>
                <a:gd name="T60" fmla="*/ 44 w 1438"/>
                <a:gd name="T61" fmla="*/ 45 h 302"/>
                <a:gd name="T62" fmla="*/ 66 w 1438"/>
                <a:gd name="T63" fmla="*/ 26 h 302"/>
                <a:gd name="T64" fmla="*/ 93 w 1438"/>
                <a:gd name="T65" fmla="*/ 12 h 302"/>
                <a:gd name="T66" fmla="*/ 121 w 1438"/>
                <a:gd name="T67" fmla="*/ 3 h 302"/>
                <a:gd name="T68" fmla="*/ 151 w 1438"/>
                <a:gd name="T69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38" h="302">
                  <a:moveTo>
                    <a:pt x="151" y="0"/>
                  </a:moveTo>
                  <a:lnTo>
                    <a:pt x="1287" y="0"/>
                  </a:lnTo>
                  <a:lnTo>
                    <a:pt x="1318" y="3"/>
                  </a:lnTo>
                  <a:lnTo>
                    <a:pt x="1346" y="12"/>
                  </a:lnTo>
                  <a:lnTo>
                    <a:pt x="1372" y="26"/>
                  </a:lnTo>
                  <a:lnTo>
                    <a:pt x="1394" y="45"/>
                  </a:lnTo>
                  <a:lnTo>
                    <a:pt x="1413" y="67"/>
                  </a:lnTo>
                  <a:lnTo>
                    <a:pt x="1426" y="93"/>
                  </a:lnTo>
                  <a:lnTo>
                    <a:pt x="1435" y="121"/>
                  </a:lnTo>
                  <a:lnTo>
                    <a:pt x="1438" y="151"/>
                  </a:lnTo>
                  <a:lnTo>
                    <a:pt x="1435" y="181"/>
                  </a:lnTo>
                  <a:lnTo>
                    <a:pt x="1426" y="209"/>
                  </a:lnTo>
                  <a:lnTo>
                    <a:pt x="1413" y="235"/>
                  </a:lnTo>
                  <a:lnTo>
                    <a:pt x="1394" y="257"/>
                  </a:lnTo>
                  <a:lnTo>
                    <a:pt x="1372" y="276"/>
                  </a:lnTo>
                  <a:lnTo>
                    <a:pt x="1346" y="289"/>
                  </a:lnTo>
                  <a:lnTo>
                    <a:pt x="1318" y="298"/>
                  </a:lnTo>
                  <a:lnTo>
                    <a:pt x="1287" y="302"/>
                  </a:lnTo>
                  <a:lnTo>
                    <a:pt x="151" y="302"/>
                  </a:lnTo>
                  <a:lnTo>
                    <a:pt x="121" y="298"/>
                  </a:lnTo>
                  <a:lnTo>
                    <a:pt x="93" y="289"/>
                  </a:lnTo>
                  <a:lnTo>
                    <a:pt x="66" y="276"/>
                  </a:lnTo>
                  <a:lnTo>
                    <a:pt x="44" y="257"/>
                  </a:lnTo>
                  <a:lnTo>
                    <a:pt x="26" y="235"/>
                  </a:lnTo>
                  <a:lnTo>
                    <a:pt x="12" y="209"/>
                  </a:lnTo>
                  <a:lnTo>
                    <a:pt x="4" y="181"/>
                  </a:lnTo>
                  <a:lnTo>
                    <a:pt x="0" y="151"/>
                  </a:lnTo>
                  <a:lnTo>
                    <a:pt x="4" y="121"/>
                  </a:lnTo>
                  <a:lnTo>
                    <a:pt x="12" y="93"/>
                  </a:lnTo>
                  <a:lnTo>
                    <a:pt x="26" y="67"/>
                  </a:lnTo>
                  <a:lnTo>
                    <a:pt x="44" y="45"/>
                  </a:lnTo>
                  <a:lnTo>
                    <a:pt x="66" y="26"/>
                  </a:lnTo>
                  <a:lnTo>
                    <a:pt x="93" y="12"/>
                  </a:lnTo>
                  <a:lnTo>
                    <a:pt x="121" y="3"/>
                  </a:lnTo>
                  <a:lnTo>
                    <a:pt x="1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noProof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Freeform 52">
              <a:extLst>
                <a:ext uri="{FF2B5EF4-FFF2-40B4-BE49-F238E27FC236}">
                  <a16:creationId xmlns:a16="http://schemas.microsoft.com/office/drawing/2014/main" id="{9FE6BAAB-4484-4281-BAEA-1B16702327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7901" y="2976771"/>
              <a:ext cx="294437" cy="55057"/>
            </a:xfrm>
            <a:custGeom>
              <a:avLst/>
              <a:gdLst>
                <a:gd name="T0" fmla="*/ 151 w 1438"/>
                <a:gd name="T1" fmla="*/ 0 h 301"/>
                <a:gd name="T2" fmla="*/ 1287 w 1438"/>
                <a:gd name="T3" fmla="*/ 0 h 301"/>
                <a:gd name="T4" fmla="*/ 1318 w 1438"/>
                <a:gd name="T5" fmla="*/ 3 h 301"/>
                <a:gd name="T6" fmla="*/ 1346 w 1438"/>
                <a:gd name="T7" fmla="*/ 12 h 301"/>
                <a:gd name="T8" fmla="*/ 1372 w 1438"/>
                <a:gd name="T9" fmla="*/ 26 h 301"/>
                <a:gd name="T10" fmla="*/ 1394 w 1438"/>
                <a:gd name="T11" fmla="*/ 44 h 301"/>
                <a:gd name="T12" fmla="*/ 1413 w 1438"/>
                <a:gd name="T13" fmla="*/ 66 h 301"/>
                <a:gd name="T14" fmla="*/ 1426 w 1438"/>
                <a:gd name="T15" fmla="*/ 92 h 301"/>
                <a:gd name="T16" fmla="*/ 1435 w 1438"/>
                <a:gd name="T17" fmla="*/ 120 h 301"/>
                <a:gd name="T18" fmla="*/ 1438 w 1438"/>
                <a:gd name="T19" fmla="*/ 150 h 301"/>
                <a:gd name="T20" fmla="*/ 1435 w 1438"/>
                <a:gd name="T21" fmla="*/ 181 h 301"/>
                <a:gd name="T22" fmla="*/ 1426 w 1438"/>
                <a:gd name="T23" fmla="*/ 210 h 301"/>
                <a:gd name="T24" fmla="*/ 1413 w 1438"/>
                <a:gd name="T25" fmla="*/ 235 h 301"/>
                <a:gd name="T26" fmla="*/ 1394 w 1438"/>
                <a:gd name="T27" fmla="*/ 258 h 301"/>
                <a:gd name="T28" fmla="*/ 1372 w 1438"/>
                <a:gd name="T29" fmla="*/ 275 h 301"/>
                <a:gd name="T30" fmla="*/ 1346 w 1438"/>
                <a:gd name="T31" fmla="*/ 290 h 301"/>
                <a:gd name="T32" fmla="*/ 1318 w 1438"/>
                <a:gd name="T33" fmla="*/ 298 h 301"/>
                <a:gd name="T34" fmla="*/ 1287 w 1438"/>
                <a:gd name="T35" fmla="*/ 301 h 301"/>
                <a:gd name="T36" fmla="*/ 151 w 1438"/>
                <a:gd name="T37" fmla="*/ 301 h 301"/>
                <a:gd name="T38" fmla="*/ 121 w 1438"/>
                <a:gd name="T39" fmla="*/ 298 h 301"/>
                <a:gd name="T40" fmla="*/ 93 w 1438"/>
                <a:gd name="T41" fmla="*/ 290 h 301"/>
                <a:gd name="T42" fmla="*/ 66 w 1438"/>
                <a:gd name="T43" fmla="*/ 275 h 301"/>
                <a:gd name="T44" fmla="*/ 44 w 1438"/>
                <a:gd name="T45" fmla="*/ 258 h 301"/>
                <a:gd name="T46" fmla="*/ 26 w 1438"/>
                <a:gd name="T47" fmla="*/ 235 h 301"/>
                <a:gd name="T48" fmla="*/ 12 w 1438"/>
                <a:gd name="T49" fmla="*/ 210 h 301"/>
                <a:gd name="T50" fmla="*/ 4 w 1438"/>
                <a:gd name="T51" fmla="*/ 181 h 301"/>
                <a:gd name="T52" fmla="*/ 0 w 1438"/>
                <a:gd name="T53" fmla="*/ 150 h 301"/>
                <a:gd name="T54" fmla="*/ 4 w 1438"/>
                <a:gd name="T55" fmla="*/ 120 h 301"/>
                <a:gd name="T56" fmla="*/ 12 w 1438"/>
                <a:gd name="T57" fmla="*/ 92 h 301"/>
                <a:gd name="T58" fmla="*/ 26 w 1438"/>
                <a:gd name="T59" fmla="*/ 66 h 301"/>
                <a:gd name="T60" fmla="*/ 44 w 1438"/>
                <a:gd name="T61" fmla="*/ 44 h 301"/>
                <a:gd name="T62" fmla="*/ 66 w 1438"/>
                <a:gd name="T63" fmla="*/ 26 h 301"/>
                <a:gd name="T64" fmla="*/ 93 w 1438"/>
                <a:gd name="T65" fmla="*/ 12 h 301"/>
                <a:gd name="T66" fmla="*/ 121 w 1438"/>
                <a:gd name="T67" fmla="*/ 3 h 301"/>
                <a:gd name="T68" fmla="*/ 151 w 1438"/>
                <a:gd name="T69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38" h="301">
                  <a:moveTo>
                    <a:pt x="151" y="0"/>
                  </a:moveTo>
                  <a:lnTo>
                    <a:pt x="1287" y="0"/>
                  </a:lnTo>
                  <a:lnTo>
                    <a:pt x="1318" y="3"/>
                  </a:lnTo>
                  <a:lnTo>
                    <a:pt x="1346" y="12"/>
                  </a:lnTo>
                  <a:lnTo>
                    <a:pt x="1372" y="26"/>
                  </a:lnTo>
                  <a:lnTo>
                    <a:pt x="1394" y="44"/>
                  </a:lnTo>
                  <a:lnTo>
                    <a:pt x="1413" y="66"/>
                  </a:lnTo>
                  <a:lnTo>
                    <a:pt x="1426" y="92"/>
                  </a:lnTo>
                  <a:lnTo>
                    <a:pt x="1435" y="120"/>
                  </a:lnTo>
                  <a:lnTo>
                    <a:pt x="1438" y="150"/>
                  </a:lnTo>
                  <a:lnTo>
                    <a:pt x="1435" y="181"/>
                  </a:lnTo>
                  <a:lnTo>
                    <a:pt x="1426" y="210"/>
                  </a:lnTo>
                  <a:lnTo>
                    <a:pt x="1413" y="235"/>
                  </a:lnTo>
                  <a:lnTo>
                    <a:pt x="1394" y="258"/>
                  </a:lnTo>
                  <a:lnTo>
                    <a:pt x="1372" y="275"/>
                  </a:lnTo>
                  <a:lnTo>
                    <a:pt x="1346" y="290"/>
                  </a:lnTo>
                  <a:lnTo>
                    <a:pt x="1318" y="298"/>
                  </a:lnTo>
                  <a:lnTo>
                    <a:pt x="1287" y="301"/>
                  </a:lnTo>
                  <a:lnTo>
                    <a:pt x="151" y="301"/>
                  </a:lnTo>
                  <a:lnTo>
                    <a:pt x="121" y="298"/>
                  </a:lnTo>
                  <a:lnTo>
                    <a:pt x="93" y="290"/>
                  </a:lnTo>
                  <a:lnTo>
                    <a:pt x="66" y="275"/>
                  </a:lnTo>
                  <a:lnTo>
                    <a:pt x="44" y="258"/>
                  </a:lnTo>
                  <a:lnTo>
                    <a:pt x="26" y="235"/>
                  </a:lnTo>
                  <a:lnTo>
                    <a:pt x="12" y="210"/>
                  </a:lnTo>
                  <a:lnTo>
                    <a:pt x="4" y="181"/>
                  </a:lnTo>
                  <a:lnTo>
                    <a:pt x="0" y="150"/>
                  </a:lnTo>
                  <a:lnTo>
                    <a:pt x="4" y="120"/>
                  </a:lnTo>
                  <a:lnTo>
                    <a:pt x="12" y="92"/>
                  </a:lnTo>
                  <a:lnTo>
                    <a:pt x="26" y="66"/>
                  </a:lnTo>
                  <a:lnTo>
                    <a:pt x="44" y="44"/>
                  </a:lnTo>
                  <a:lnTo>
                    <a:pt x="66" y="26"/>
                  </a:lnTo>
                  <a:lnTo>
                    <a:pt x="93" y="12"/>
                  </a:lnTo>
                  <a:lnTo>
                    <a:pt x="121" y="3"/>
                  </a:lnTo>
                  <a:lnTo>
                    <a:pt x="1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noProof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Freeform 53">
              <a:extLst>
                <a:ext uri="{FF2B5EF4-FFF2-40B4-BE49-F238E27FC236}">
                  <a16:creationId xmlns:a16="http://schemas.microsoft.com/office/drawing/2014/main" id="{7EBE8A22-E6E8-45E3-B4B0-B764197776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7901" y="3080767"/>
              <a:ext cx="178928" cy="57095"/>
            </a:xfrm>
            <a:custGeom>
              <a:avLst/>
              <a:gdLst>
                <a:gd name="T0" fmla="*/ 151 w 870"/>
                <a:gd name="T1" fmla="*/ 0 h 301"/>
                <a:gd name="T2" fmla="*/ 720 w 870"/>
                <a:gd name="T3" fmla="*/ 0 h 301"/>
                <a:gd name="T4" fmla="*/ 750 w 870"/>
                <a:gd name="T5" fmla="*/ 4 h 301"/>
                <a:gd name="T6" fmla="*/ 778 w 870"/>
                <a:gd name="T7" fmla="*/ 12 h 301"/>
                <a:gd name="T8" fmla="*/ 805 w 870"/>
                <a:gd name="T9" fmla="*/ 26 h 301"/>
                <a:gd name="T10" fmla="*/ 827 w 870"/>
                <a:gd name="T11" fmla="*/ 44 h 301"/>
                <a:gd name="T12" fmla="*/ 845 w 870"/>
                <a:gd name="T13" fmla="*/ 67 h 301"/>
                <a:gd name="T14" fmla="*/ 859 w 870"/>
                <a:gd name="T15" fmla="*/ 92 h 301"/>
                <a:gd name="T16" fmla="*/ 867 w 870"/>
                <a:gd name="T17" fmla="*/ 120 h 301"/>
                <a:gd name="T18" fmla="*/ 870 w 870"/>
                <a:gd name="T19" fmla="*/ 151 h 301"/>
                <a:gd name="T20" fmla="*/ 867 w 870"/>
                <a:gd name="T21" fmla="*/ 181 h 301"/>
                <a:gd name="T22" fmla="*/ 859 w 870"/>
                <a:gd name="T23" fmla="*/ 209 h 301"/>
                <a:gd name="T24" fmla="*/ 845 w 870"/>
                <a:gd name="T25" fmla="*/ 234 h 301"/>
                <a:gd name="T26" fmla="*/ 827 w 870"/>
                <a:gd name="T27" fmla="*/ 257 h 301"/>
                <a:gd name="T28" fmla="*/ 805 w 870"/>
                <a:gd name="T29" fmla="*/ 275 h 301"/>
                <a:gd name="T30" fmla="*/ 778 w 870"/>
                <a:gd name="T31" fmla="*/ 290 h 301"/>
                <a:gd name="T32" fmla="*/ 750 w 870"/>
                <a:gd name="T33" fmla="*/ 298 h 301"/>
                <a:gd name="T34" fmla="*/ 720 w 870"/>
                <a:gd name="T35" fmla="*/ 301 h 301"/>
                <a:gd name="T36" fmla="*/ 151 w 870"/>
                <a:gd name="T37" fmla="*/ 301 h 301"/>
                <a:gd name="T38" fmla="*/ 121 w 870"/>
                <a:gd name="T39" fmla="*/ 298 h 301"/>
                <a:gd name="T40" fmla="*/ 93 w 870"/>
                <a:gd name="T41" fmla="*/ 290 h 301"/>
                <a:gd name="T42" fmla="*/ 66 w 870"/>
                <a:gd name="T43" fmla="*/ 275 h 301"/>
                <a:gd name="T44" fmla="*/ 44 w 870"/>
                <a:gd name="T45" fmla="*/ 257 h 301"/>
                <a:gd name="T46" fmla="*/ 26 w 870"/>
                <a:gd name="T47" fmla="*/ 234 h 301"/>
                <a:gd name="T48" fmla="*/ 12 w 870"/>
                <a:gd name="T49" fmla="*/ 209 h 301"/>
                <a:gd name="T50" fmla="*/ 4 w 870"/>
                <a:gd name="T51" fmla="*/ 181 h 301"/>
                <a:gd name="T52" fmla="*/ 0 w 870"/>
                <a:gd name="T53" fmla="*/ 151 h 301"/>
                <a:gd name="T54" fmla="*/ 4 w 870"/>
                <a:gd name="T55" fmla="*/ 120 h 301"/>
                <a:gd name="T56" fmla="*/ 12 w 870"/>
                <a:gd name="T57" fmla="*/ 92 h 301"/>
                <a:gd name="T58" fmla="*/ 26 w 870"/>
                <a:gd name="T59" fmla="*/ 67 h 301"/>
                <a:gd name="T60" fmla="*/ 44 w 870"/>
                <a:gd name="T61" fmla="*/ 44 h 301"/>
                <a:gd name="T62" fmla="*/ 66 w 870"/>
                <a:gd name="T63" fmla="*/ 26 h 301"/>
                <a:gd name="T64" fmla="*/ 93 w 870"/>
                <a:gd name="T65" fmla="*/ 12 h 301"/>
                <a:gd name="T66" fmla="*/ 121 w 870"/>
                <a:gd name="T67" fmla="*/ 4 h 301"/>
                <a:gd name="T68" fmla="*/ 151 w 870"/>
                <a:gd name="T69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70" h="301">
                  <a:moveTo>
                    <a:pt x="151" y="0"/>
                  </a:moveTo>
                  <a:lnTo>
                    <a:pt x="720" y="0"/>
                  </a:lnTo>
                  <a:lnTo>
                    <a:pt x="750" y="4"/>
                  </a:lnTo>
                  <a:lnTo>
                    <a:pt x="778" y="12"/>
                  </a:lnTo>
                  <a:lnTo>
                    <a:pt x="805" y="26"/>
                  </a:lnTo>
                  <a:lnTo>
                    <a:pt x="827" y="44"/>
                  </a:lnTo>
                  <a:lnTo>
                    <a:pt x="845" y="67"/>
                  </a:lnTo>
                  <a:lnTo>
                    <a:pt x="859" y="92"/>
                  </a:lnTo>
                  <a:lnTo>
                    <a:pt x="867" y="120"/>
                  </a:lnTo>
                  <a:lnTo>
                    <a:pt x="870" y="151"/>
                  </a:lnTo>
                  <a:lnTo>
                    <a:pt x="867" y="181"/>
                  </a:lnTo>
                  <a:lnTo>
                    <a:pt x="859" y="209"/>
                  </a:lnTo>
                  <a:lnTo>
                    <a:pt x="845" y="234"/>
                  </a:lnTo>
                  <a:lnTo>
                    <a:pt x="827" y="257"/>
                  </a:lnTo>
                  <a:lnTo>
                    <a:pt x="805" y="275"/>
                  </a:lnTo>
                  <a:lnTo>
                    <a:pt x="778" y="290"/>
                  </a:lnTo>
                  <a:lnTo>
                    <a:pt x="750" y="298"/>
                  </a:lnTo>
                  <a:lnTo>
                    <a:pt x="720" y="301"/>
                  </a:lnTo>
                  <a:lnTo>
                    <a:pt x="151" y="301"/>
                  </a:lnTo>
                  <a:lnTo>
                    <a:pt x="121" y="298"/>
                  </a:lnTo>
                  <a:lnTo>
                    <a:pt x="93" y="290"/>
                  </a:lnTo>
                  <a:lnTo>
                    <a:pt x="66" y="275"/>
                  </a:lnTo>
                  <a:lnTo>
                    <a:pt x="44" y="257"/>
                  </a:lnTo>
                  <a:lnTo>
                    <a:pt x="26" y="234"/>
                  </a:lnTo>
                  <a:lnTo>
                    <a:pt x="12" y="209"/>
                  </a:lnTo>
                  <a:lnTo>
                    <a:pt x="4" y="181"/>
                  </a:lnTo>
                  <a:lnTo>
                    <a:pt x="0" y="151"/>
                  </a:lnTo>
                  <a:lnTo>
                    <a:pt x="4" y="120"/>
                  </a:lnTo>
                  <a:lnTo>
                    <a:pt x="12" y="92"/>
                  </a:lnTo>
                  <a:lnTo>
                    <a:pt x="26" y="67"/>
                  </a:lnTo>
                  <a:lnTo>
                    <a:pt x="44" y="44"/>
                  </a:lnTo>
                  <a:lnTo>
                    <a:pt x="66" y="26"/>
                  </a:lnTo>
                  <a:lnTo>
                    <a:pt x="93" y="12"/>
                  </a:lnTo>
                  <a:lnTo>
                    <a:pt x="121" y="4"/>
                  </a:lnTo>
                  <a:lnTo>
                    <a:pt x="1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noProof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Freeform 54">
              <a:extLst>
                <a:ext uri="{FF2B5EF4-FFF2-40B4-BE49-F238E27FC236}">
                  <a16:creationId xmlns:a16="http://schemas.microsoft.com/office/drawing/2014/main" id="{A97C833A-C1C1-44A7-961B-DF13EC1B4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126" y="2762664"/>
              <a:ext cx="529987" cy="613776"/>
            </a:xfrm>
            <a:custGeom>
              <a:avLst/>
              <a:gdLst>
                <a:gd name="T0" fmla="*/ 152 w 2574"/>
                <a:gd name="T1" fmla="*/ 0 h 3310"/>
                <a:gd name="T2" fmla="*/ 2423 w 2574"/>
                <a:gd name="T3" fmla="*/ 0 h 3310"/>
                <a:gd name="T4" fmla="*/ 2453 w 2574"/>
                <a:gd name="T5" fmla="*/ 3 h 3310"/>
                <a:gd name="T6" fmla="*/ 2481 w 2574"/>
                <a:gd name="T7" fmla="*/ 12 h 3310"/>
                <a:gd name="T8" fmla="*/ 2507 w 2574"/>
                <a:gd name="T9" fmla="*/ 26 h 3310"/>
                <a:gd name="T10" fmla="*/ 2529 w 2574"/>
                <a:gd name="T11" fmla="*/ 44 h 3310"/>
                <a:gd name="T12" fmla="*/ 2548 w 2574"/>
                <a:gd name="T13" fmla="*/ 67 h 3310"/>
                <a:gd name="T14" fmla="*/ 2562 w 2574"/>
                <a:gd name="T15" fmla="*/ 92 h 3310"/>
                <a:gd name="T16" fmla="*/ 2571 w 2574"/>
                <a:gd name="T17" fmla="*/ 120 h 3310"/>
                <a:gd name="T18" fmla="*/ 2574 w 2574"/>
                <a:gd name="T19" fmla="*/ 150 h 3310"/>
                <a:gd name="T20" fmla="*/ 2574 w 2574"/>
                <a:gd name="T21" fmla="*/ 374 h 3310"/>
                <a:gd name="T22" fmla="*/ 2272 w 2574"/>
                <a:gd name="T23" fmla="*/ 896 h 3310"/>
                <a:gd name="T24" fmla="*/ 2272 w 2574"/>
                <a:gd name="T25" fmla="*/ 301 h 3310"/>
                <a:gd name="T26" fmla="*/ 304 w 2574"/>
                <a:gd name="T27" fmla="*/ 301 h 3310"/>
                <a:gd name="T28" fmla="*/ 304 w 2574"/>
                <a:gd name="T29" fmla="*/ 3008 h 3310"/>
                <a:gd name="T30" fmla="*/ 2272 w 2574"/>
                <a:gd name="T31" fmla="*/ 3008 h 3310"/>
                <a:gd name="T32" fmla="*/ 2272 w 2574"/>
                <a:gd name="T33" fmla="*/ 2634 h 3310"/>
                <a:gd name="T34" fmla="*/ 2430 w 2574"/>
                <a:gd name="T35" fmla="*/ 2530 h 3310"/>
                <a:gd name="T36" fmla="*/ 2458 w 2574"/>
                <a:gd name="T37" fmla="*/ 2508 h 3310"/>
                <a:gd name="T38" fmla="*/ 2482 w 2574"/>
                <a:gd name="T39" fmla="*/ 2483 h 3310"/>
                <a:gd name="T40" fmla="*/ 2502 w 2574"/>
                <a:gd name="T41" fmla="*/ 2454 h 3310"/>
                <a:gd name="T42" fmla="*/ 2574 w 2574"/>
                <a:gd name="T43" fmla="*/ 2330 h 3310"/>
                <a:gd name="T44" fmla="*/ 2574 w 2574"/>
                <a:gd name="T45" fmla="*/ 3159 h 3310"/>
                <a:gd name="T46" fmla="*/ 2571 w 2574"/>
                <a:gd name="T47" fmla="*/ 3189 h 3310"/>
                <a:gd name="T48" fmla="*/ 2562 w 2574"/>
                <a:gd name="T49" fmla="*/ 3217 h 3310"/>
                <a:gd name="T50" fmla="*/ 2548 w 2574"/>
                <a:gd name="T51" fmla="*/ 3243 h 3310"/>
                <a:gd name="T52" fmla="*/ 2529 w 2574"/>
                <a:gd name="T53" fmla="*/ 3265 h 3310"/>
                <a:gd name="T54" fmla="*/ 2507 w 2574"/>
                <a:gd name="T55" fmla="*/ 3284 h 3310"/>
                <a:gd name="T56" fmla="*/ 2481 w 2574"/>
                <a:gd name="T57" fmla="*/ 3297 h 3310"/>
                <a:gd name="T58" fmla="*/ 2453 w 2574"/>
                <a:gd name="T59" fmla="*/ 3307 h 3310"/>
                <a:gd name="T60" fmla="*/ 2423 w 2574"/>
                <a:gd name="T61" fmla="*/ 3310 h 3310"/>
                <a:gd name="T62" fmla="*/ 152 w 2574"/>
                <a:gd name="T63" fmla="*/ 3310 h 3310"/>
                <a:gd name="T64" fmla="*/ 121 w 2574"/>
                <a:gd name="T65" fmla="*/ 3307 h 3310"/>
                <a:gd name="T66" fmla="*/ 93 w 2574"/>
                <a:gd name="T67" fmla="*/ 3297 h 3310"/>
                <a:gd name="T68" fmla="*/ 67 w 2574"/>
                <a:gd name="T69" fmla="*/ 3284 h 3310"/>
                <a:gd name="T70" fmla="*/ 45 w 2574"/>
                <a:gd name="T71" fmla="*/ 3265 h 3310"/>
                <a:gd name="T72" fmla="*/ 26 w 2574"/>
                <a:gd name="T73" fmla="*/ 3243 h 3310"/>
                <a:gd name="T74" fmla="*/ 13 w 2574"/>
                <a:gd name="T75" fmla="*/ 3217 h 3310"/>
                <a:gd name="T76" fmla="*/ 3 w 2574"/>
                <a:gd name="T77" fmla="*/ 3189 h 3310"/>
                <a:gd name="T78" fmla="*/ 0 w 2574"/>
                <a:gd name="T79" fmla="*/ 3159 h 3310"/>
                <a:gd name="T80" fmla="*/ 0 w 2574"/>
                <a:gd name="T81" fmla="*/ 150 h 3310"/>
                <a:gd name="T82" fmla="*/ 3 w 2574"/>
                <a:gd name="T83" fmla="*/ 120 h 3310"/>
                <a:gd name="T84" fmla="*/ 13 w 2574"/>
                <a:gd name="T85" fmla="*/ 92 h 3310"/>
                <a:gd name="T86" fmla="*/ 26 w 2574"/>
                <a:gd name="T87" fmla="*/ 67 h 3310"/>
                <a:gd name="T88" fmla="*/ 45 w 2574"/>
                <a:gd name="T89" fmla="*/ 44 h 3310"/>
                <a:gd name="T90" fmla="*/ 67 w 2574"/>
                <a:gd name="T91" fmla="*/ 26 h 3310"/>
                <a:gd name="T92" fmla="*/ 93 w 2574"/>
                <a:gd name="T93" fmla="*/ 12 h 3310"/>
                <a:gd name="T94" fmla="*/ 121 w 2574"/>
                <a:gd name="T95" fmla="*/ 3 h 3310"/>
                <a:gd name="T96" fmla="*/ 152 w 2574"/>
                <a:gd name="T97" fmla="*/ 0 h 3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74" h="3310">
                  <a:moveTo>
                    <a:pt x="152" y="0"/>
                  </a:moveTo>
                  <a:lnTo>
                    <a:pt x="2423" y="0"/>
                  </a:lnTo>
                  <a:lnTo>
                    <a:pt x="2453" y="3"/>
                  </a:lnTo>
                  <a:lnTo>
                    <a:pt x="2481" y="12"/>
                  </a:lnTo>
                  <a:lnTo>
                    <a:pt x="2507" y="26"/>
                  </a:lnTo>
                  <a:lnTo>
                    <a:pt x="2529" y="44"/>
                  </a:lnTo>
                  <a:lnTo>
                    <a:pt x="2548" y="67"/>
                  </a:lnTo>
                  <a:lnTo>
                    <a:pt x="2562" y="92"/>
                  </a:lnTo>
                  <a:lnTo>
                    <a:pt x="2571" y="120"/>
                  </a:lnTo>
                  <a:lnTo>
                    <a:pt x="2574" y="150"/>
                  </a:lnTo>
                  <a:lnTo>
                    <a:pt x="2574" y="374"/>
                  </a:lnTo>
                  <a:lnTo>
                    <a:pt x="2272" y="896"/>
                  </a:lnTo>
                  <a:lnTo>
                    <a:pt x="2272" y="301"/>
                  </a:lnTo>
                  <a:lnTo>
                    <a:pt x="304" y="301"/>
                  </a:lnTo>
                  <a:lnTo>
                    <a:pt x="304" y="3008"/>
                  </a:lnTo>
                  <a:lnTo>
                    <a:pt x="2272" y="3008"/>
                  </a:lnTo>
                  <a:lnTo>
                    <a:pt x="2272" y="2634"/>
                  </a:lnTo>
                  <a:lnTo>
                    <a:pt x="2430" y="2530"/>
                  </a:lnTo>
                  <a:lnTo>
                    <a:pt x="2458" y="2508"/>
                  </a:lnTo>
                  <a:lnTo>
                    <a:pt x="2482" y="2483"/>
                  </a:lnTo>
                  <a:lnTo>
                    <a:pt x="2502" y="2454"/>
                  </a:lnTo>
                  <a:lnTo>
                    <a:pt x="2574" y="2330"/>
                  </a:lnTo>
                  <a:lnTo>
                    <a:pt x="2574" y="3159"/>
                  </a:lnTo>
                  <a:lnTo>
                    <a:pt x="2571" y="3189"/>
                  </a:lnTo>
                  <a:lnTo>
                    <a:pt x="2562" y="3217"/>
                  </a:lnTo>
                  <a:lnTo>
                    <a:pt x="2548" y="3243"/>
                  </a:lnTo>
                  <a:lnTo>
                    <a:pt x="2529" y="3265"/>
                  </a:lnTo>
                  <a:lnTo>
                    <a:pt x="2507" y="3284"/>
                  </a:lnTo>
                  <a:lnTo>
                    <a:pt x="2481" y="3297"/>
                  </a:lnTo>
                  <a:lnTo>
                    <a:pt x="2453" y="3307"/>
                  </a:lnTo>
                  <a:lnTo>
                    <a:pt x="2423" y="3310"/>
                  </a:lnTo>
                  <a:lnTo>
                    <a:pt x="152" y="3310"/>
                  </a:lnTo>
                  <a:lnTo>
                    <a:pt x="121" y="3307"/>
                  </a:lnTo>
                  <a:lnTo>
                    <a:pt x="93" y="3297"/>
                  </a:lnTo>
                  <a:lnTo>
                    <a:pt x="67" y="3284"/>
                  </a:lnTo>
                  <a:lnTo>
                    <a:pt x="45" y="3265"/>
                  </a:lnTo>
                  <a:lnTo>
                    <a:pt x="26" y="3243"/>
                  </a:lnTo>
                  <a:lnTo>
                    <a:pt x="13" y="3217"/>
                  </a:lnTo>
                  <a:lnTo>
                    <a:pt x="3" y="3189"/>
                  </a:lnTo>
                  <a:lnTo>
                    <a:pt x="0" y="3159"/>
                  </a:lnTo>
                  <a:lnTo>
                    <a:pt x="0" y="150"/>
                  </a:lnTo>
                  <a:lnTo>
                    <a:pt x="3" y="120"/>
                  </a:lnTo>
                  <a:lnTo>
                    <a:pt x="13" y="92"/>
                  </a:lnTo>
                  <a:lnTo>
                    <a:pt x="26" y="67"/>
                  </a:lnTo>
                  <a:lnTo>
                    <a:pt x="45" y="44"/>
                  </a:lnTo>
                  <a:lnTo>
                    <a:pt x="67" y="26"/>
                  </a:lnTo>
                  <a:lnTo>
                    <a:pt x="93" y="12"/>
                  </a:lnTo>
                  <a:lnTo>
                    <a:pt x="121" y="3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noProof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Freeform 55">
              <a:extLst>
                <a:ext uri="{FF2B5EF4-FFF2-40B4-BE49-F238E27FC236}">
                  <a16:creationId xmlns:a16="http://schemas.microsoft.com/office/drawing/2014/main" id="{BA497B30-3F3F-449B-BAB3-A5E67FF4F0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27980" y="2831994"/>
              <a:ext cx="326146" cy="438412"/>
            </a:xfrm>
            <a:custGeom>
              <a:avLst/>
              <a:gdLst>
                <a:gd name="T0" fmla="*/ 131 w 1591"/>
                <a:gd name="T1" fmla="*/ 1996 h 2370"/>
                <a:gd name="T2" fmla="*/ 223 w 1591"/>
                <a:gd name="T3" fmla="*/ 2040 h 2370"/>
                <a:gd name="T4" fmla="*/ 308 w 1591"/>
                <a:gd name="T5" fmla="*/ 2097 h 2370"/>
                <a:gd name="T6" fmla="*/ 439 w 1591"/>
                <a:gd name="T7" fmla="*/ 1980 h 2370"/>
                <a:gd name="T8" fmla="*/ 389 w 1591"/>
                <a:gd name="T9" fmla="*/ 1934 h 2370"/>
                <a:gd name="T10" fmla="*/ 314 w 1591"/>
                <a:gd name="T11" fmla="*/ 1883 h 2370"/>
                <a:gd name="T12" fmla="*/ 245 w 1591"/>
                <a:gd name="T13" fmla="*/ 1849 h 2370"/>
                <a:gd name="T14" fmla="*/ 187 w 1591"/>
                <a:gd name="T15" fmla="*/ 1829 h 2370"/>
                <a:gd name="T16" fmla="*/ 141 w 1591"/>
                <a:gd name="T17" fmla="*/ 1820 h 2370"/>
                <a:gd name="T18" fmla="*/ 1118 w 1591"/>
                <a:gd name="T19" fmla="*/ 0 h 2370"/>
                <a:gd name="T20" fmla="*/ 1173 w 1591"/>
                <a:gd name="T21" fmla="*/ 7 h 2370"/>
                <a:gd name="T22" fmla="*/ 1240 w 1591"/>
                <a:gd name="T23" fmla="*/ 25 h 2370"/>
                <a:gd name="T24" fmla="*/ 1319 w 1591"/>
                <a:gd name="T25" fmla="*/ 57 h 2370"/>
                <a:gd name="T26" fmla="*/ 1407 w 1591"/>
                <a:gd name="T27" fmla="*/ 108 h 2370"/>
                <a:gd name="T28" fmla="*/ 1478 w 1591"/>
                <a:gd name="T29" fmla="*/ 163 h 2370"/>
                <a:gd name="T30" fmla="*/ 1528 w 1591"/>
                <a:gd name="T31" fmla="*/ 215 h 2370"/>
                <a:gd name="T32" fmla="*/ 1561 w 1591"/>
                <a:gd name="T33" fmla="*/ 261 h 2370"/>
                <a:gd name="T34" fmla="*/ 1580 w 1591"/>
                <a:gd name="T35" fmla="*/ 297 h 2370"/>
                <a:gd name="T36" fmla="*/ 1588 w 1591"/>
                <a:gd name="T37" fmla="*/ 320 h 2370"/>
                <a:gd name="T38" fmla="*/ 1591 w 1591"/>
                <a:gd name="T39" fmla="*/ 344 h 2370"/>
                <a:gd name="T40" fmla="*/ 1581 w 1591"/>
                <a:gd name="T41" fmla="*/ 379 h 2370"/>
                <a:gd name="T42" fmla="*/ 625 w 1591"/>
                <a:gd name="T43" fmla="*/ 2021 h 2370"/>
                <a:gd name="T44" fmla="*/ 116 w 1591"/>
                <a:gd name="T45" fmla="*/ 2357 h 2370"/>
                <a:gd name="T46" fmla="*/ 77 w 1591"/>
                <a:gd name="T47" fmla="*/ 2370 h 2370"/>
                <a:gd name="T48" fmla="*/ 36 w 1591"/>
                <a:gd name="T49" fmla="*/ 2359 h 2370"/>
                <a:gd name="T50" fmla="*/ 12 w 1591"/>
                <a:gd name="T51" fmla="*/ 2338 h 2370"/>
                <a:gd name="T52" fmla="*/ 0 w 1591"/>
                <a:gd name="T53" fmla="*/ 2306 h 2370"/>
                <a:gd name="T54" fmla="*/ 34 w 1591"/>
                <a:gd name="T55" fmla="*/ 1702 h 2370"/>
                <a:gd name="T56" fmla="*/ 45 w 1591"/>
                <a:gd name="T57" fmla="*/ 1670 h 2370"/>
                <a:gd name="T58" fmla="*/ 1002 w 1591"/>
                <a:gd name="T59" fmla="*/ 27 h 2370"/>
                <a:gd name="T60" fmla="*/ 1034 w 1591"/>
                <a:gd name="T61" fmla="*/ 7 h 2370"/>
                <a:gd name="T62" fmla="*/ 1048 w 1591"/>
                <a:gd name="T63" fmla="*/ 4 h 2370"/>
                <a:gd name="T64" fmla="*/ 1076 w 1591"/>
                <a:gd name="T65" fmla="*/ 0 h 2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91" h="2370">
                  <a:moveTo>
                    <a:pt x="141" y="1820"/>
                  </a:moveTo>
                  <a:lnTo>
                    <a:pt x="131" y="1996"/>
                  </a:lnTo>
                  <a:lnTo>
                    <a:pt x="177" y="2016"/>
                  </a:lnTo>
                  <a:lnTo>
                    <a:pt x="223" y="2040"/>
                  </a:lnTo>
                  <a:lnTo>
                    <a:pt x="267" y="2067"/>
                  </a:lnTo>
                  <a:lnTo>
                    <a:pt x="308" y="2097"/>
                  </a:lnTo>
                  <a:lnTo>
                    <a:pt x="455" y="2000"/>
                  </a:lnTo>
                  <a:lnTo>
                    <a:pt x="439" y="1980"/>
                  </a:lnTo>
                  <a:lnTo>
                    <a:pt x="417" y="1958"/>
                  </a:lnTo>
                  <a:lnTo>
                    <a:pt x="389" y="1934"/>
                  </a:lnTo>
                  <a:lnTo>
                    <a:pt x="355" y="1909"/>
                  </a:lnTo>
                  <a:lnTo>
                    <a:pt x="314" y="1883"/>
                  </a:lnTo>
                  <a:lnTo>
                    <a:pt x="278" y="1864"/>
                  </a:lnTo>
                  <a:lnTo>
                    <a:pt x="245" y="1849"/>
                  </a:lnTo>
                  <a:lnTo>
                    <a:pt x="214" y="1837"/>
                  </a:lnTo>
                  <a:lnTo>
                    <a:pt x="187" y="1829"/>
                  </a:lnTo>
                  <a:lnTo>
                    <a:pt x="163" y="1824"/>
                  </a:lnTo>
                  <a:lnTo>
                    <a:pt x="141" y="1820"/>
                  </a:lnTo>
                  <a:close/>
                  <a:moveTo>
                    <a:pt x="1095" y="0"/>
                  </a:moveTo>
                  <a:lnTo>
                    <a:pt x="1118" y="0"/>
                  </a:lnTo>
                  <a:lnTo>
                    <a:pt x="1144" y="2"/>
                  </a:lnTo>
                  <a:lnTo>
                    <a:pt x="1173" y="7"/>
                  </a:lnTo>
                  <a:lnTo>
                    <a:pt x="1205" y="14"/>
                  </a:lnTo>
                  <a:lnTo>
                    <a:pt x="1240" y="25"/>
                  </a:lnTo>
                  <a:lnTo>
                    <a:pt x="1278" y="39"/>
                  </a:lnTo>
                  <a:lnTo>
                    <a:pt x="1319" y="57"/>
                  </a:lnTo>
                  <a:lnTo>
                    <a:pt x="1362" y="81"/>
                  </a:lnTo>
                  <a:lnTo>
                    <a:pt x="1407" y="108"/>
                  </a:lnTo>
                  <a:lnTo>
                    <a:pt x="1446" y="136"/>
                  </a:lnTo>
                  <a:lnTo>
                    <a:pt x="1478" y="163"/>
                  </a:lnTo>
                  <a:lnTo>
                    <a:pt x="1505" y="190"/>
                  </a:lnTo>
                  <a:lnTo>
                    <a:pt x="1528" y="215"/>
                  </a:lnTo>
                  <a:lnTo>
                    <a:pt x="1546" y="239"/>
                  </a:lnTo>
                  <a:lnTo>
                    <a:pt x="1561" y="261"/>
                  </a:lnTo>
                  <a:lnTo>
                    <a:pt x="1571" y="280"/>
                  </a:lnTo>
                  <a:lnTo>
                    <a:pt x="1580" y="297"/>
                  </a:lnTo>
                  <a:lnTo>
                    <a:pt x="1585" y="311"/>
                  </a:lnTo>
                  <a:lnTo>
                    <a:pt x="1588" y="320"/>
                  </a:lnTo>
                  <a:lnTo>
                    <a:pt x="1589" y="325"/>
                  </a:lnTo>
                  <a:lnTo>
                    <a:pt x="1591" y="344"/>
                  </a:lnTo>
                  <a:lnTo>
                    <a:pt x="1588" y="363"/>
                  </a:lnTo>
                  <a:lnTo>
                    <a:pt x="1581" y="379"/>
                  </a:lnTo>
                  <a:lnTo>
                    <a:pt x="634" y="2008"/>
                  </a:lnTo>
                  <a:lnTo>
                    <a:pt x="625" y="2021"/>
                  </a:lnTo>
                  <a:lnTo>
                    <a:pt x="611" y="2033"/>
                  </a:lnTo>
                  <a:lnTo>
                    <a:pt x="116" y="2357"/>
                  </a:lnTo>
                  <a:lnTo>
                    <a:pt x="97" y="2367"/>
                  </a:lnTo>
                  <a:lnTo>
                    <a:pt x="77" y="2370"/>
                  </a:lnTo>
                  <a:lnTo>
                    <a:pt x="56" y="2368"/>
                  </a:lnTo>
                  <a:lnTo>
                    <a:pt x="36" y="2359"/>
                  </a:lnTo>
                  <a:lnTo>
                    <a:pt x="23" y="2350"/>
                  </a:lnTo>
                  <a:lnTo>
                    <a:pt x="12" y="2338"/>
                  </a:lnTo>
                  <a:lnTo>
                    <a:pt x="5" y="2323"/>
                  </a:lnTo>
                  <a:lnTo>
                    <a:pt x="0" y="2306"/>
                  </a:lnTo>
                  <a:lnTo>
                    <a:pt x="0" y="2290"/>
                  </a:lnTo>
                  <a:lnTo>
                    <a:pt x="34" y="1702"/>
                  </a:lnTo>
                  <a:lnTo>
                    <a:pt x="38" y="1685"/>
                  </a:lnTo>
                  <a:lnTo>
                    <a:pt x="45" y="1670"/>
                  </a:lnTo>
                  <a:lnTo>
                    <a:pt x="991" y="41"/>
                  </a:lnTo>
                  <a:lnTo>
                    <a:pt x="1002" y="27"/>
                  </a:lnTo>
                  <a:lnTo>
                    <a:pt x="1016" y="15"/>
                  </a:lnTo>
                  <a:lnTo>
                    <a:pt x="1034" y="7"/>
                  </a:lnTo>
                  <a:lnTo>
                    <a:pt x="1038" y="6"/>
                  </a:lnTo>
                  <a:lnTo>
                    <a:pt x="1048" y="4"/>
                  </a:lnTo>
                  <a:lnTo>
                    <a:pt x="1060" y="2"/>
                  </a:lnTo>
                  <a:lnTo>
                    <a:pt x="1076" y="0"/>
                  </a:lnTo>
                  <a:lnTo>
                    <a:pt x="10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noProof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Freeform 56">
              <a:extLst>
                <a:ext uri="{FF2B5EF4-FFF2-40B4-BE49-F238E27FC236}">
                  <a16:creationId xmlns:a16="http://schemas.microsoft.com/office/drawing/2014/main" id="{EE23A34D-028C-4125-B828-F6A93FBB2E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9782" y="3184761"/>
              <a:ext cx="237815" cy="108074"/>
            </a:xfrm>
            <a:custGeom>
              <a:avLst/>
              <a:gdLst>
                <a:gd name="T0" fmla="*/ 557 w 1155"/>
                <a:gd name="T1" fmla="*/ 5 h 591"/>
                <a:gd name="T2" fmla="*/ 583 w 1155"/>
                <a:gd name="T3" fmla="*/ 28 h 591"/>
                <a:gd name="T4" fmla="*/ 591 w 1155"/>
                <a:gd name="T5" fmla="*/ 111 h 591"/>
                <a:gd name="T6" fmla="*/ 560 w 1155"/>
                <a:gd name="T7" fmla="*/ 199 h 591"/>
                <a:gd name="T8" fmla="*/ 569 w 1155"/>
                <a:gd name="T9" fmla="*/ 242 h 591"/>
                <a:gd name="T10" fmla="*/ 587 w 1155"/>
                <a:gd name="T11" fmla="*/ 270 h 591"/>
                <a:gd name="T12" fmla="*/ 637 w 1155"/>
                <a:gd name="T13" fmla="*/ 278 h 591"/>
                <a:gd name="T14" fmla="*/ 681 w 1155"/>
                <a:gd name="T15" fmla="*/ 323 h 591"/>
                <a:gd name="T16" fmla="*/ 693 w 1155"/>
                <a:gd name="T17" fmla="*/ 357 h 591"/>
                <a:gd name="T18" fmla="*/ 847 w 1155"/>
                <a:gd name="T19" fmla="*/ 351 h 591"/>
                <a:gd name="T20" fmla="*/ 996 w 1155"/>
                <a:gd name="T21" fmla="*/ 366 h 591"/>
                <a:gd name="T22" fmla="*/ 1118 w 1155"/>
                <a:gd name="T23" fmla="*/ 373 h 591"/>
                <a:gd name="T24" fmla="*/ 1149 w 1155"/>
                <a:gd name="T25" fmla="*/ 400 h 591"/>
                <a:gd name="T26" fmla="*/ 1154 w 1155"/>
                <a:gd name="T27" fmla="*/ 441 h 591"/>
                <a:gd name="T28" fmla="*/ 1131 w 1155"/>
                <a:gd name="T29" fmla="*/ 475 h 591"/>
                <a:gd name="T30" fmla="*/ 1066 w 1155"/>
                <a:gd name="T31" fmla="*/ 482 h 591"/>
                <a:gd name="T32" fmla="*/ 957 w 1155"/>
                <a:gd name="T33" fmla="*/ 467 h 591"/>
                <a:gd name="T34" fmla="*/ 843 w 1155"/>
                <a:gd name="T35" fmla="*/ 452 h 591"/>
                <a:gd name="T36" fmla="*/ 738 w 1155"/>
                <a:gd name="T37" fmla="*/ 461 h 591"/>
                <a:gd name="T38" fmla="*/ 679 w 1155"/>
                <a:gd name="T39" fmla="*/ 486 h 591"/>
                <a:gd name="T40" fmla="*/ 636 w 1155"/>
                <a:gd name="T41" fmla="*/ 492 h 591"/>
                <a:gd name="T42" fmla="*/ 603 w 1155"/>
                <a:gd name="T43" fmla="*/ 477 h 591"/>
                <a:gd name="T44" fmla="*/ 576 w 1155"/>
                <a:gd name="T45" fmla="*/ 454 h 591"/>
                <a:gd name="T46" fmla="*/ 571 w 1155"/>
                <a:gd name="T47" fmla="*/ 407 h 591"/>
                <a:gd name="T48" fmla="*/ 537 w 1155"/>
                <a:gd name="T49" fmla="*/ 457 h 591"/>
                <a:gd name="T50" fmla="*/ 495 w 1155"/>
                <a:gd name="T51" fmla="*/ 471 h 591"/>
                <a:gd name="T52" fmla="*/ 455 w 1155"/>
                <a:gd name="T53" fmla="*/ 456 h 591"/>
                <a:gd name="T54" fmla="*/ 439 w 1155"/>
                <a:gd name="T55" fmla="*/ 419 h 591"/>
                <a:gd name="T56" fmla="*/ 450 w 1155"/>
                <a:gd name="T57" fmla="*/ 390 h 591"/>
                <a:gd name="T58" fmla="*/ 458 w 1155"/>
                <a:gd name="T59" fmla="*/ 369 h 591"/>
                <a:gd name="T60" fmla="*/ 422 w 1155"/>
                <a:gd name="T61" fmla="*/ 404 h 591"/>
                <a:gd name="T62" fmla="*/ 379 w 1155"/>
                <a:gd name="T63" fmla="*/ 428 h 591"/>
                <a:gd name="T64" fmla="*/ 335 w 1155"/>
                <a:gd name="T65" fmla="*/ 417 h 591"/>
                <a:gd name="T66" fmla="*/ 314 w 1155"/>
                <a:gd name="T67" fmla="*/ 379 h 591"/>
                <a:gd name="T68" fmla="*/ 364 w 1155"/>
                <a:gd name="T69" fmla="*/ 288 h 591"/>
                <a:gd name="T70" fmla="*/ 252 w 1155"/>
                <a:gd name="T71" fmla="*/ 393 h 591"/>
                <a:gd name="T72" fmla="*/ 96 w 1155"/>
                <a:gd name="T73" fmla="*/ 581 h 591"/>
                <a:gd name="T74" fmla="*/ 49 w 1155"/>
                <a:gd name="T75" fmla="*/ 590 h 591"/>
                <a:gd name="T76" fmla="*/ 9 w 1155"/>
                <a:gd name="T77" fmla="*/ 569 h 591"/>
                <a:gd name="T78" fmla="*/ 2 w 1155"/>
                <a:gd name="T79" fmla="*/ 527 h 591"/>
                <a:gd name="T80" fmla="*/ 138 w 1155"/>
                <a:gd name="T81" fmla="*/ 351 h 591"/>
                <a:gd name="T82" fmla="*/ 344 w 1155"/>
                <a:gd name="T83" fmla="*/ 123 h 591"/>
                <a:gd name="T84" fmla="*/ 398 w 1155"/>
                <a:gd name="T85" fmla="*/ 70 h 591"/>
                <a:gd name="T86" fmla="*/ 462 w 1155"/>
                <a:gd name="T87" fmla="*/ 20 h 591"/>
                <a:gd name="T88" fmla="*/ 534 w 1155"/>
                <a:gd name="T89" fmla="*/ 0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55" h="591">
                  <a:moveTo>
                    <a:pt x="534" y="0"/>
                  </a:moveTo>
                  <a:lnTo>
                    <a:pt x="545" y="2"/>
                  </a:lnTo>
                  <a:lnTo>
                    <a:pt x="557" y="5"/>
                  </a:lnTo>
                  <a:lnTo>
                    <a:pt x="567" y="10"/>
                  </a:lnTo>
                  <a:lnTo>
                    <a:pt x="576" y="18"/>
                  </a:lnTo>
                  <a:lnTo>
                    <a:pt x="583" y="28"/>
                  </a:lnTo>
                  <a:lnTo>
                    <a:pt x="591" y="54"/>
                  </a:lnTo>
                  <a:lnTo>
                    <a:pt x="593" y="82"/>
                  </a:lnTo>
                  <a:lnTo>
                    <a:pt x="591" y="111"/>
                  </a:lnTo>
                  <a:lnTo>
                    <a:pt x="584" y="140"/>
                  </a:lnTo>
                  <a:lnTo>
                    <a:pt x="573" y="170"/>
                  </a:lnTo>
                  <a:lnTo>
                    <a:pt x="560" y="199"/>
                  </a:lnTo>
                  <a:lnTo>
                    <a:pt x="543" y="230"/>
                  </a:lnTo>
                  <a:lnTo>
                    <a:pt x="557" y="235"/>
                  </a:lnTo>
                  <a:lnTo>
                    <a:pt x="569" y="242"/>
                  </a:lnTo>
                  <a:lnTo>
                    <a:pt x="579" y="254"/>
                  </a:lnTo>
                  <a:lnTo>
                    <a:pt x="583" y="263"/>
                  </a:lnTo>
                  <a:lnTo>
                    <a:pt x="587" y="270"/>
                  </a:lnTo>
                  <a:lnTo>
                    <a:pt x="604" y="269"/>
                  </a:lnTo>
                  <a:lnTo>
                    <a:pt x="620" y="272"/>
                  </a:lnTo>
                  <a:lnTo>
                    <a:pt x="637" y="278"/>
                  </a:lnTo>
                  <a:lnTo>
                    <a:pt x="653" y="289"/>
                  </a:lnTo>
                  <a:lnTo>
                    <a:pt x="668" y="303"/>
                  </a:lnTo>
                  <a:lnTo>
                    <a:pt x="681" y="323"/>
                  </a:lnTo>
                  <a:lnTo>
                    <a:pt x="689" y="338"/>
                  </a:lnTo>
                  <a:lnTo>
                    <a:pt x="692" y="349"/>
                  </a:lnTo>
                  <a:lnTo>
                    <a:pt x="693" y="357"/>
                  </a:lnTo>
                  <a:lnTo>
                    <a:pt x="746" y="351"/>
                  </a:lnTo>
                  <a:lnTo>
                    <a:pt x="797" y="350"/>
                  </a:lnTo>
                  <a:lnTo>
                    <a:pt x="847" y="351"/>
                  </a:lnTo>
                  <a:lnTo>
                    <a:pt x="897" y="355"/>
                  </a:lnTo>
                  <a:lnTo>
                    <a:pt x="946" y="361"/>
                  </a:lnTo>
                  <a:lnTo>
                    <a:pt x="996" y="366"/>
                  </a:lnTo>
                  <a:lnTo>
                    <a:pt x="1048" y="369"/>
                  </a:lnTo>
                  <a:lnTo>
                    <a:pt x="1101" y="371"/>
                  </a:lnTo>
                  <a:lnTo>
                    <a:pt x="1118" y="373"/>
                  </a:lnTo>
                  <a:lnTo>
                    <a:pt x="1131" y="379"/>
                  </a:lnTo>
                  <a:lnTo>
                    <a:pt x="1142" y="389"/>
                  </a:lnTo>
                  <a:lnTo>
                    <a:pt x="1149" y="400"/>
                  </a:lnTo>
                  <a:lnTo>
                    <a:pt x="1154" y="413"/>
                  </a:lnTo>
                  <a:lnTo>
                    <a:pt x="1155" y="427"/>
                  </a:lnTo>
                  <a:lnTo>
                    <a:pt x="1154" y="441"/>
                  </a:lnTo>
                  <a:lnTo>
                    <a:pt x="1149" y="454"/>
                  </a:lnTo>
                  <a:lnTo>
                    <a:pt x="1142" y="466"/>
                  </a:lnTo>
                  <a:lnTo>
                    <a:pt x="1131" y="475"/>
                  </a:lnTo>
                  <a:lnTo>
                    <a:pt x="1118" y="481"/>
                  </a:lnTo>
                  <a:lnTo>
                    <a:pt x="1101" y="483"/>
                  </a:lnTo>
                  <a:lnTo>
                    <a:pt x="1066" y="482"/>
                  </a:lnTo>
                  <a:lnTo>
                    <a:pt x="1031" y="478"/>
                  </a:lnTo>
                  <a:lnTo>
                    <a:pt x="993" y="473"/>
                  </a:lnTo>
                  <a:lnTo>
                    <a:pt x="957" y="467"/>
                  </a:lnTo>
                  <a:lnTo>
                    <a:pt x="919" y="460"/>
                  </a:lnTo>
                  <a:lnTo>
                    <a:pt x="881" y="455"/>
                  </a:lnTo>
                  <a:lnTo>
                    <a:pt x="843" y="452"/>
                  </a:lnTo>
                  <a:lnTo>
                    <a:pt x="807" y="451"/>
                  </a:lnTo>
                  <a:lnTo>
                    <a:pt x="771" y="454"/>
                  </a:lnTo>
                  <a:lnTo>
                    <a:pt x="738" y="461"/>
                  </a:lnTo>
                  <a:lnTo>
                    <a:pt x="705" y="474"/>
                  </a:lnTo>
                  <a:lnTo>
                    <a:pt x="693" y="480"/>
                  </a:lnTo>
                  <a:lnTo>
                    <a:pt x="679" y="486"/>
                  </a:lnTo>
                  <a:lnTo>
                    <a:pt x="664" y="492"/>
                  </a:lnTo>
                  <a:lnTo>
                    <a:pt x="651" y="494"/>
                  </a:lnTo>
                  <a:lnTo>
                    <a:pt x="636" y="492"/>
                  </a:lnTo>
                  <a:lnTo>
                    <a:pt x="626" y="487"/>
                  </a:lnTo>
                  <a:lnTo>
                    <a:pt x="614" y="482"/>
                  </a:lnTo>
                  <a:lnTo>
                    <a:pt x="603" y="477"/>
                  </a:lnTo>
                  <a:lnTo>
                    <a:pt x="592" y="471"/>
                  </a:lnTo>
                  <a:lnTo>
                    <a:pt x="584" y="464"/>
                  </a:lnTo>
                  <a:lnTo>
                    <a:pt x="576" y="454"/>
                  </a:lnTo>
                  <a:lnTo>
                    <a:pt x="572" y="442"/>
                  </a:lnTo>
                  <a:lnTo>
                    <a:pt x="571" y="423"/>
                  </a:lnTo>
                  <a:lnTo>
                    <a:pt x="571" y="407"/>
                  </a:lnTo>
                  <a:lnTo>
                    <a:pt x="560" y="427"/>
                  </a:lnTo>
                  <a:lnTo>
                    <a:pt x="547" y="446"/>
                  </a:lnTo>
                  <a:lnTo>
                    <a:pt x="537" y="457"/>
                  </a:lnTo>
                  <a:lnTo>
                    <a:pt x="524" y="466"/>
                  </a:lnTo>
                  <a:lnTo>
                    <a:pt x="509" y="470"/>
                  </a:lnTo>
                  <a:lnTo>
                    <a:pt x="495" y="471"/>
                  </a:lnTo>
                  <a:lnTo>
                    <a:pt x="480" y="469"/>
                  </a:lnTo>
                  <a:lnTo>
                    <a:pt x="467" y="464"/>
                  </a:lnTo>
                  <a:lnTo>
                    <a:pt x="455" y="456"/>
                  </a:lnTo>
                  <a:lnTo>
                    <a:pt x="446" y="446"/>
                  </a:lnTo>
                  <a:lnTo>
                    <a:pt x="440" y="433"/>
                  </a:lnTo>
                  <a:lnTo>
                    <a:pt x="439" y="419"/>
                  </a:lnTo>
                  <a:lnTo>
                    <a:pt x="444" y="402"/>
                  </a:lnTo>
                  <a:lnTo>
                    <a:pt x="447" y="396"/>
                  </a:lnTo>
                  <a:lnTo>
                    <a:pt x="450" y="390"/>
                  </a:lnTo>
                  <a:lnTo>
                    <a:pt x="450" y="390"/>
                  </a:lnTo>
                  <a:lnTo>
                    <a:pt x="449" y="390"/>
                  </a:lnTo>
                  <a:lnTo>
                    <a:pt x="458" y="369"/>
                  </a:lnTo>
                  <a:lnTo>
                    <a:pt x="445" y="378"/>
                  </a:lnTo>
                  <a:lnTo>
                    <a:pt x="432" y="390"/>
                  </a:lnTo>
                  <a:lnTo>
                    <a:pt x="422" y="404"/>
                  </a:lnTo>
                  <a:lnTo>
                    <a:pt x="409" y="417"/>
                  </a:lnTo>
                  <a:lnTo>
                    <a:pt x="394" y="425"/>
                  </a:lnTo>
                  <a:lnTo>
                    <a:pt x="379" y="428"/>
                  </a:lnTo>
                  <a:lnTo>
                    <a:pt x="363" y="428"/>
                  </a:lnTo>
                  <a:lnTo>
                    <a:pt x="348" y="424"/>
                  </a:lnTo>
                  <a:lnTo>
                    <a:pt x="335" y="417"/>
                  </a:lnTo>
                  <a:lnTo>
                    <a:pt x="324" y="406"/>
                  </a:lnTo>
                  <a:lnTo>
                    <a:pt x="317" y="394"/>
                  </a:lnTo>
                  <a:lnTo>
                    <a:pt x="314" y="379"/>
                  </a:lnTo>
                  <a:lnTo>
                    <a:pt x="316" y="364"/>
                  </a:lnTo>
                  <a:lnTo>
                    <a:pt x="323" y="347"/>
                  </a:lnTo>
                  <a:lnTo>
                    <a:pt x="364" y="288"/>
                  </a:lnTo>
                  <a:lnTo>
                    <a:pt x="404" y="226"/>
                  </a:lnTo>
                  <a:lnTo>
                    <a:pt x="326" y="309"/>
                  </a:lnTo>
                  <a:lnTo>
                    <a:pt x="252" y="393"/>
                  </a:lnTo>
                  <a:lnTo>
                    <a:pt x="179" y="480"/>
                  </a:lnTo>
                  <a:lnTo>
                    <a:pt x="108" y="569"/>
                  </a:lnTo>
                  <a:lnTo>
                    <a:pt x="96" y="581"/>
                  </a:lnTo>
                  <a:lnTo>
                    <a:pt x="80" y="588"/>
                  </a:lnTo>
                  <a:lnTo>
                    <a:pt x="65" y="591"/>
                  </a:lnTo>
                  <a:lnTo>
                    <a:pt x="49" y="590"/>
                  </a:lnTo>
                  <a:lnTo>
                    <a:pt x="33" y="586"/>
                  </a:lnTo>
                  <a:lnTo>
                    <a:pt x="21" y="579"/>
                  </a:lnTo>
                  <a:lnTo>
                    <a:pt x="9" y="569"/>
                  </a:lnTo>
                  <a:lnTo>
                    <a:pt x="2" y="556"/>
                  </a:lnTo>
                  <a:lnTo>
                    <a:pt x="0" y="542"/>
                  </a:lnTo>
                  <a:lnTo>
                    <a:pt x="2" y="527"/>
                  </a:lnTo>
                  <a:lnTo>
                    <a:pt x="11" y="511"/>
                  </a:lnTo>
                  <a:lnTo>
                    <a:pt x="74" y="431"/>
                  </a:lnTo>
                  <a:lnTo>
                    <a:pt x="138" y="351"/>
                  </a:lnTo>
                  <a:lnTo>
                    <a:pt x="204" y="273"/>
                  </a:lnTo>
                  <a:lnTo>
                    <a:pt x="273" y="196"/>
                  </a:lnTo>
                  <a:lnTo>
                    <a:pt x="344" y="123"/>
                  </a:lnTo>
                  <a:lnTo>
                    <a:pt x="361" y="107"/>
                  </a:lnTo>
                  <a:lnTo>
                    <a:pt x="380" y="89"/>
                  </a:lnTo>
                  <a:lnTo>
                    <a:pt x="398" y="70"/>
                  </a:lnTo>
                  <a:lnTo>
                    <a:pt x="418" y="52"/>
                  </a:lnTo>
                  <a:lnTo>
                    <a:pt x="439" y="35"/>
                  </a:lnTo>
                  <a:lnTo>
                    <a:pt x="462" y="20"/>
                  </a:lnTo>
                  <a:lnTo>
                    <a:pt x="485" y="9"/>
                  </a:lnTo>
                  <a:lnTo>
                    <a:pt x="509" y="2"/>
                  </a:lnTo>
                  <a:lnTo>
                    <a:pt x="5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noProof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0" name="Freeform 322">
            <a:extLst>
              <a:ext uri="{FF2B5EF4-FFF2-40B4-BE49-F238E27FC236}">
                <a16:creationId xmlns:a16="http://schemas.microsoft.com/office/drawing/2014/main" id="{D63D93B0-9C1A-4791-B470-5E9E8ACCC638}"/>
              </a:ext>
            </a:extLst>
          </p:cNvPr>
          <p:cNvSpPr>
            <a:spLocks noEditPoints="1"/>
          </p:cNvSpPr>
          <p:nvPr/>
        </p:nvSpPr>
        <p:spPr bwMode="auto">
          <a:xfrm>
            <a:off x="1310177" y="5313854"/>
            <a:ext cx="452563" cy="422182"/>
          </a:xfrm>
          <a:custGeom>
            <a:avLst/>
            <a:gdLst>
              <a:gd name="T0" fmla="*/ 157 w 169"/>
              <a:gd name="T1" fmla="*/ 53 h 168"/>
              <a:gd name="T2" fmla="*/ 136 w 169"/>
              <a:gd name="T3" fmla="*/ 74 h 168"/>
              <a:gd name="T4" fmla="*/ 146 w 169"/>
              <a:gd name="T5" fmla="*/ 83 h 168"/>
              <a:gd name="T6" fmla="*/ 146 w 169"/>
              <a:gd name="T7" fmla="*/ 88 h 168"/>
              <a:gd name="T8" fmla="*/ 126 w 169"/>
              <a:gd name="T9" fmla="*/ 107 h 168"/>
              <a:gd name="T10" fmla="*/ 122 w 169"/>
              <a:gd name="T11" fmla="*/ 107 h 168"/>
              <a:gd name="T12" fmla="*/ 113 w 169"/>
              <a:gd name="T13" fmla="*/ 97 h 168"/>
              <a:gd name="T14" fmla="*/ 57 w 169"/>
              <a:gd name="T15" fmla="*/ 153 h 168"/>
              <a:gd name="T16" fmla="*/ 49 w 169"/>
              <a:gd name="T17" fmla="*/ 157 h 168"/>
              <a:gd name="T18" fmla="*/ 30 w 169"/>
              <a:gd name="T19" fmla="*/ 157 h 168"/>
              <a:gd name="T20" fmla="*/ 6 w 169"/>
              <a:gd name="T21" fmla="*/ 168 h 168"/>
              <a:gd name="T22" fmla="*/ 0 w 169"/>
              <a:gd name="T23" fmla="*/ 162 h 168"/>
              <a:gd name="T24" fmla="*/ 12 w 169"/>
              <a:gd name="T25" fmla="*/ 139 h 168"/>
              <a:gd name="T26" fmla="*/ 12 w 169"/>
              <a:gd name="T27" fmla="*/ 120 h 168"/>
              <a:gd name="T28" fmla="*/ 15 w 169"/>
              <a:gd name="T29" fmla="*/ 112 h 168"/>
              <a:gd name="T30" fmla="*/ 71 w 169"/>
              <a:gd name="T31" fmla="*/ 56 h 168"/>
              <a:gd name="T32" fmla="*/ 61 w 169"/>
              <a:gd name="T33" fmla="*/ 46 h 168"/>
              <a:gd name="T34" fmla="*/ 61 w 169"/>
              <a:gd name="T35" fmla="*/ 42 h 168"/>
              <a:gd name="T36" fmla="*/ 81 w 169"/>
              <a:gd name="T37" fmla="*/ 23 h 168"/>
              <a:gd name="T38" fmla="*/ 85 w 169"/>
              <a:gd name="T39" fmla="*/ 23 h 168"/>
              <a:gd name="T40" fmla="*/ 95 w 169"/>
              <a:gd name="T41" fmla="*/ 32 h 168"/>
              <a:gd name="T42" fmla="*/ 115 w 169"/>
              <a:gd name="T43" fmla="*/ 11 h 168"/>
              <a:gd name="T44" fmla="*/ 157 w 169"/>
              <a:gd name="T45" fmla="*/ 11 h 168"/>
              <a:gd name="T46" fmla="*/ 157 w 169"/>
              <a:gd name="T47" fmla="*/ 53 h 168"/>
              <a:gd name="T48" fmla="*/ 101 w 169"/>
              <a:gd name="T49" fmla="*/ 86 h 168"/>
              <a:gd name="T50" fmla="*/ 83 w 169"/>
              <a:gd name="T51" fmla="*/ 68 h 168"/>
              <a:gd name="T52" fmla="*/ 30 w 169"/>
              <a:gd name="T53" fmla="*/ 121 h 168"/>
              <a:gd name="T54" fmla="*/ 30 w 169"/>
              <a:gd name="T55" fmla="*/ 139 h 168"/>
              <a:gd name="T56" fmla="*/ 47 w 169"/>
              <a:gd name="T57" fmla="*/ 139 h 168"/>
              <a:gd name="T58" fmla="*/ 101 w 169"/>
              <a:gd name="T59" fmla="*/ 86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69" h="168">
                <a:moveTo>
                  <a:pt x="157" y="53"/>
                </a:moveTo>
                <a:cubicBezTo>
                  <a:pt x="136" y="74"/>
                  <a:pt x="136" y="74"/>
                  <a:pt x="136" y="74"/>
                </a:cubicBezTo>
                <a:cubicBezTo>
                  <a:pt x="146" y="83"/>
                  <a:pt x="146" y="83"/>
                  <a:pt x="146" y="83"/>
                </a:cubicBezTo>
                <a:cubicBezTo>
                  <a:pt x="147" y="85"/>
                  <a:pt x="147" y="87"/>
                  <a:pt x="146" y="88"/>
                </a:cubicBezTo>
                <a:cubicBezTo>
                  <a:pt x="126" y="107"/>
                  <a:pt x="126" y="107"/>
                  <a:pt x="126" y="107"/>
                </a:cubicBezTo>
                <a:cubicBezTo>
                  <a:pt x="125" y="108"/>
                  <a:pt x="123" y="108"/>
                  <a:pt x="122" y="107"/>
                </a:cubicBezTo>
                <a:cubicBezTo>
                  <a:pt x="113" y="97"/>
                  <a:pt x="113" y="97"/>
                  <a:pt x="113" y="97"/>
                </a:cubicBezTo>
                <a:cubicBezTo>
                  <a:pt x="57" y="153"/>
                  <a:pt x="57" y="153"/>
                  <a:pt x="57" y="153"/>
                </a:cubicBezTo>
                <a:cubicBezTo>
                  <a:pt x="55" y="155"/>
                  <a:pt x="52" y="157"/>
                  <a:pt x="49" y="157"/>
                </a:cubicBezTo>
                <a:cubicBezTo>
                  <a:pt x="30" y="157"/>
                  <a:pt x="30" y="157"/>
                  <a:pt x="30" y="157"/>
                </a:cubicBezTo>
                <a:cubicBezTo>
                  <a:pt x="6" y="168"/>
                  <a:pt x="6" y="168"/>
                  <a:pt x="6" y="168"/>
                </a:cubicBezTo>
                <a:cubicBezTo>
                  <a:pt x="0" y="162"/>
                  <a:pt x="0" y="162"/>
                  <a:pt x="0" y="162"/>
                </a:cubicBezTo>
                <a:cubicBezTo>
                  <a:pt x="12" y="139"/>
                  <a:pt x="12" y="139"/>
                  <a:pt x="12" y="139"/>
                </a:cubicBezTo>
                <a:cubicBezTo>
                  <a:pt x="12" y="120"/>
                  <a:pt x="12" y="120"/>
                  <a:pt x="12" y="120"/>
                </a:cubicBezTo>
                <a:cubicBezTo>
                  <a:pt x="12" y="117"/>
                  <a:pt x="13" y="114"/>
                  <a:pt x="15" y="112"/>
                </a:cubicBezTo>
                <a:cubicBezTo>
                  <a:pt x="71" y="56"/>
                  <a:pt x="71" y="56"/>
                  <a:pt x="71" y="56"/>
                </a:cubicBezTo>
                <a:cubicBezTo>
                  <a:pt x="61" y="46"/>
                  <a:pt x="61" y="46"/>
                  <a:pt x="61" y="46"/>
                </a:cubicBezTo>
                <a:cubicBezTo>
                  <a:pt x="60" y="45"/>
                  <a:pt x="60" y="43"/>
                  <a:pt x="61" y="42"/>
                </a:cubicBezTo>
                <a:cubicBezTo>
                  <a:pt x="81" y="23"/>
                  <a:pt x="81" y="23"/>
                  <a:pt x="81" y="23"/>
                </a:cubicBezTo>
                <a:cubicBezTo>
                  <a:pt x="82" y="21"/>
                  <a:pt x="84" y="21"/>
                  <a:pt x="85" y="23"/>
                </a:cubicBezTo>
                <a:cubicBezTo>
                  <a:pt x="95" y="32"/>
                  <a:pt x="95" y="32"/>
                  <a:pt x="95" y="32"/>
                </a:cubicBezTo>
                <a:cubicBezTo>
                  <a:pt x="115" y="11"/>
                  <a:pt x="115" y="11"/>
                  <a:pt x="115" y="11"/>
                </a:cubicBezTo>
                <a:cubicBezTo>
                  <a:pt x="127" y="0"/>
                  <a:pt x="146" y="0"/>
                  <a:pt x="157" y="11"/>
                </a:cubicBezTo>
                <a:cubicBezTo>
                  <a:pt x="169" y="23"/>
                  <a:pt x="169" y="42"/>
                  <a:pt x="157" y="53"/>
                </a:cubicBezTo>
                <a:close/>
                <a:moveTo>
                  <a:pt x="101" y="86"/>
                </a:moveTo>
                <a:cubicBezTo>
                  <a:pt x="83" y="68"/>
                  <a:pt x="83" y="68"/>
                  <a:pt x="83" y="68"/>
                </a:cubicBezTo>
                <a:cubicBezTo>
                  <a:pt x="30" y="121"/>
                  <a:pt x="30" y="121"/>
                  <a:pt x="30" y="121"/>
                </a:cubicBezTo>
                <a:cubicBezTo>
                  <a:pt x="30" y="139"/>
                  <a:pt x="30" y="139"/>
                  <a:pt x="30" y="139"/>
                </a:cubicBezTo>
                <a:cubicBezTo>
                  <a:pt x="47" y="139"/>
                  <a:pt x="47" y="139"/>
                  <a:pt x="47" y="139"/>
                </a:cubicBezTo>
                <a:lnTo>
                  <a:pt x="101" y="8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Freeform 33">
            <a:extLst>
              <a:ext uri="{FF2B5EF4-FFF2-40B4-BE49-F238E27FC236}">
                <a16:creationId xmlns:a16="http://schemas.microsoft.com/office/drawing/2014/main" id="{33E1509A-E2F8-4B73-A992-B064F7A19B72}"/>
              </a:ext>
            </a:extLst>
          </p:cNvPr>
          <p:cNvSpPr>
            <a:spLocks noEditPoints="1"/>
          </p:cNvSpPr>
          <p:nvPr/>
        </p:nvSpPr>
        <p:spPr bwMode="auto">
          <a:xfrm>
            <a:off x="8174635" y="5013495"/>
            <a:ext cx="625958" cy="642735"/>
          </a:xfrm>
          <a:custGeom>
            <a:avLst/>
            <a:gdLst>
              <a:gd name="T0" fmla="*/ 2512 w 2909"/>
              <a:gd name="T1" fmla="*/ 2281 h 3489"/>
              <a:gd name="T2" fmla="*/ 2593 w 2909"/>
              <a:gd name="T3" fmla="*/ 2495 h 3489"/>
              <a:gd name="T4" fmla="*/ 2682 w 2909"/>
              <a:gd name="T5" fmla="*/ 2741 h 3489"/>
              <a:gd name="T6" fmla="*/ 2753 w 2909"/>
              <a:gd name="T7" fmla="*/ 2960 h 3489"/>
              <a:gd name="T8" fmla="*/ 2782 w 2909"/>
              <a:gd name="T9" fmla="*/ 3087 h 3489"/>
              <a:gd name="T10" fmla="*/ 2733 w 2909"/>
              <a:gd name="T11" fmla="*/ 3316 h 3489"/>
              <a:gd name="T12" fmla="*/ 2611 w 2909"/>
              <a:gd name="T13" fmla="*/ 3450 h 3489"/>
              <a:gd name="T14" fmla="*/ 2452 w 2909"/>
              <a:gd name="T15" fmla="*/ 3489 h 3489"/>
              <a:gd name="T16" fmla="*/ 2299 w 2909"/>
              <a:gd name="T17" fmla="*/ 3431 h 3489"/>
              <a:gd name="T18" fmla="*/ 2188 w 2909"/>
              <a:gd name="T19" fmla="*/ 3278 h 3489"/>
              <a:gd name="T20" fmla="*/ 2157 w 2909"/>
              <a:gd name="T21" fmla="*/ 3072 h 3489"/>
              <a:gd name="T22" fmla="*/ 2194 w 2909"/>
              <a:gd name="T23" fmla="*/ 2927 h 3489"/>
              <a:gd name="T24" fmla="*/ 2266 w 2909"/>
              <a:gd name="T25" fmla="*/ 2703 h 3489"/>
              <a:gd name="T26" fmla="*/ 2351 w 2909"/>
              <a:gd name="T27" fmla="*/ 2463 h 3489"/>
              <a:gd name="T28" fmla="*/ 2427 w 2909"/>
              <a:gd name="T29" fmla="*/ 2265 h 3489"/>
              <a:gd name="T30" fmla="*/ 357 w 2909"/>
              <a:gd name="T31" fmla="*/ 0 h 3489"/>
              <a:gd name="T32" fmla="*/ 491 w 2909"/>
              <a:gd name="T33" fmla="*/ 68 h 3489"/>
              <a:gd name="T34" fmla="*/ 1164 w 2909"/>
              <a:gd name="T35" fmla="*/ 26 h 3489"/>
              <a:gd name="T36" fmla="*/ 1312 w 2909"/>
              <a:gd name="T37" fmla="*/ 11 h 3489"/>
              <a:gd name="T38" fmla="*/ 1939 w 2909"/>
              <a:gd name="T39" fmla="*/ 94 h 3489"/>
              <a:gd name="T40" fmla="*/ 2061 w 2909"/>
              <a:gd name="T41" fmla="*/ 3 h 3489"/>
              <a:gd name="T42" fmla="*/ 2208 w 2909"/>
              <a:gd name="T43" fmla="*/ 42 h 3489"/>
              <a:gd name="T44" fmla="*/ 2285 w 2909"/>
              <a:gd name="T45" fmla="*/ 186 h 3489"/>
              <a:gd name="T46" fmla="*/ 2242 w 2909"/>
              <a:gd name="T47" fmla="*/ 365 h 3489"/>
              <a:gd name="T48" fmla="*/ 2092 w 2909"/>
              <a:gd name="T49" fmla="*/ 443 h 3489"/>
              <a:gd name="T50" fmla="*/ 1961 w 2909"/>
              <a:gd name="T51" fmla="*/ 379 h 3489"/>
              <a:gd name="T52" fmla="*/ 1350 w 2909"/>
              <a:gd name="T53" fmla="*/ 410 h 3489"/>
              <a:gd name="T54" fmla="*/ 1666 w 2909"/>
              <a:gd name="T55" fmla="*/ 585 h 3489"/>
              <a:gd name="T56" fmla="*/ 1710 w 2909"/>
              <a:gd name="T57" fmla="*/ 908 h 3489"/>
              <a:gd name="T58" fmla="*/ 2559 w 2909"/>
              <a:gd name="T59" fmla="*/ 953 h 3489"/>
              <a:gd name="T60" fmla="*/ 2748 w 2909"/>
              <a:gd name="T61" fmla="*/ 1111 h 3489"/>
              <a:gd name="T62" fmla="*/ 2836 w 2909"/>
              <a:gd name="T63" fmla="*/ 1345 h 3489"/>
              <a:gd name="T64" fmla="*/ 2890 w 2909"/>
              <a:gd name="T65" fmla="*/ 1853 h 3489"/>
              <a:gd name="T66" fmla="*/ 2899 w 2909"/>
              <a:gd name="T67" fmla="*/ 1976 h 3489"/>
              <a:gd name="T68" fmla="*/ 2803 w 2909"/>
              <a:gd name="T69" fmla="*/ 2043 h 3489"/>
              <a:gd name="T70" fmla="*/ 2070 w 2909"/>
              <a:gd name="T71" fmla="*/ 1998 h 3489"/>
              <a:gd name="T72" fmla="*/ 2055 w 2909"/>
              <a:gd name="T73" fmla="*/ 1876 h 3489"/>
              <a:gd name="T74" fmla="*/ 2084 w 2909"/>
              <a:gd name="T75" fmla="*/ 1754 h 3489"/>
              <a:gd name="T76" fmla="*/ 2024 w 2909"/>
              <a:gd name="T77" fmla="*/ 1644 h 3489"/>
              <a:gd name="T78" fmla="*/ 1616 w 2909"/>
              <a:gd name="T79" fmla="*/ 1676 h 3489"/>
              <a:gd name="T80" fmla="*/ 1456 w 2909"/>
              <a:gd name="T81" fmla="*/ 1858 h 3489"/>
              <a:gd name="T82" fmla="*/ 1242 w 2909"/>
              <a:gd name="T83" fmla="*/ 1917 h 3489"/>
              <a:gd name="T84" fmla="*/ 1042 w 2909"/>
              <a:gd name="T85" fmla="*/ 1858 h 3489"/>
              <a:gd name="T86" fmla="*/ 896 w 2909"/>
              <a:gd name="T87" fmla="*/ 1676 h 3489"/>
              <a:gd name="T88" fmla="*/ 784 w 2909"/>
              <a:gd name="T89" fmla="*/ 678 h 3489"/>
              <a:gd name="T90" fmla="*/ 843 w 2909"/>
              <a:gd name="T91" fmla="*/ 570 h 3489"/>
              <a:gd name="T92" fmla="*/ 1136 w 2909"/>
              <a:gd name="T93" fmla="*/ 395 h 3489"/>
              <a:gd name="T94" fmla="*/ 466 w 2909"/>
              <a:gd name="T95" fmla="*/ 401 h 3489"/>
              <a:gd name="T96" fmla="*/ 322 w 2909"/>
              <a:gd name="T97" fmla="*/ 440 h 3489"/>
              <a:gd name="T98" fmla="*/ 188 w 2909"/>
              <a:gd name="T99" fmla="*/ 334 h 3489"/>
              <a:gd name="T100" fmla="*/ 172 w 2909"/>
              <a:gd name="T101" fmla="*/ 151 h 3489"/>
              <a:gd name="T102" fmla="*/ 268 w 2909"/>
              <a:gd name="T103" fmla="*/ 24 h 3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909" h="3489">
                <a:moveTo>
                  <a:pt x="2468" y="2175"/>
                </a:moveTo>
                <a:lnTo>
                  <a:pt x="2476" y="2193"/>
                </a:lnTo>
                <a:lnTo>
                  <a:pt x="2487" y="2218"/>
                </a:lnTo>
                <a:lnTo>
                  <a:pt x="2499" y="2247"/>
                </a:lnTo>
                <a:lnTo>
                  <a:pt x="2512" y="2281"/>
                </a:lnTo>
                <a:lnTo>
                  <a:pt x="2527" y="2317"/>
                </a:lnTo>
                <a:lnTo>
                  <a:pt x="2542" y="2358"/>
                </a:lnTo>
                <a:lnTo>
                  <a:pt x="2559" y="2401"/>
                </a:lnTo>
                <a:lnTo>
                  <a:pt x="2576" y="2447"/>
                </a:lnTo>
                <a:lnTo>
                  <a:pt x="2593" y="2495"/>
                </a:lnTo>
                <a:lnTo>
                  <a:pt x="2611" y="2543"/>
                </a:lnTo>
                <a:lnTo>
                  <a:pt x="2629" y="2592"/>
                </a:lnTo>
                <a:lnTo>
                  <a:pt x="2647" y="2643"/>
                </a:lnTo>
                <a:lnTo>
                  <a:pt x="2665" y="2692"/>
                </a:lnTo>
                <a:lnTo>
                  <a:pt x="2682" y="2741"/>
                </a:lnTo>
                <a:lnTo>
                  <a:pt x="2698" y="2789"/>
                </a:lnTo>
                <a:lnTo>
                  <a:pt x="2714" y="2835"/>
                </a:lnTo>
                <a:lnTo>
                  <a:pt x="2728" y="2880"/>
                </a:lnTo>
                <a:lnTo>
                  <a:pt x="2742" y="2921"/>
                </a:lnTo>
                <a:lnTo>
                  <a:pt x="2753" y="2960"/>
                </a:lnTo>
                <a:lnTo>
                  <a:pt x="2763" y="2994"/>
                </a:lnTo>
                <a:lnTo>
                  <a:pt x="2771" y="3025"/>
                </a:lnTo>
                <a:lnTo>
                  <a:pt x="2777" y="3050"/>
                </a:lnTo>
                <a:lnTo>
                  <a:pt x="2781" y="3072"/>
                </a:lnTo>
                <a:lnTo>
                  <a:pt x="2782" y="3087"/>
                </a:lnTo>
                <a:lnTo>
                  <a:pt x="2780" y="3141"/>
                </a:lnTo>
                <a:lnTo>
                  <a:pt x="2774" y="3190"/>
                </a:lnTo>
                <a:lnTo>
                  <a:pt x="2764" y="3236"/>
                </a:lnTo>
                <a:lnTo>
                  <a:pt x="2750" y="3278"/>
                </a:lnTo>
                <a:lnTo>
                  <a:pt x="2733" y="3316"/>
                </a:lnTo>
                <a:lnTo>
                  <a:pt x="2713" y="3350"/>
                </a:lnTo>
                <a:lnTo>
                  <a:pt x="2691" y="3381"/>
                </a:lnTo>
                <a:lnTo>
                  <a:pt x="2666" y="3408"/>
                </a:lnTo>
                <a:lnTo>
                  <a:pt x="2639" y="3431"/>
                </a:lnTo>
                <a:lnTo>
                  <a:pt x="2611" y="3450"/>
                </a:lnTo>
                <a:lnTo>
                  <a:pt x="2581" y="3466"/>
                </a:lnTo>
                <a:lnTo>
                  <a:pt x="2550" y="3478"/>
                </a:lnTo>
                <a:lnTo>
                  <a:pt x="2518" y="3484"/>
                </a:lnTo>
                <a:lnTo>
                  <a:pt x="2486" y="3489"/>
                </a:lnTo>
                <a:lnTo>
                  <a:pt x="2452" y="3489"/>
                </a:lnTo>
                <a:lnTo>
                  <a:pt x="2420" y="3484"/>
                </a:lnTo>
                <a:lnTo>
                  <a:pt x="2388" y="3478"/>
                </a:lnTo>
                <a:lnTo>
                  <a:pt x="2358" y="3466"/>
                </a:lnTo>
                <a:lnTo>
                  <a:pt x="2328" y="3450"/>
                </a:lnTo>
                <a:lnTo>
                  <a:pt x="2299" y="3431"/>
                </a:lnTo>
                <a:lnTo>
                  <a:pt x="2272" y="3408"/>
                </a:lnTo>
                <a:lnTo>
                  <a:pt x="2248" y="3381"/>
                </a:lnTo>
                <a:lnTo>
                  <a:pt x="2225" y="3350"/>
                </a:lnTo>
                <a:lnTo>
                  <a:pt x="2205" y="3316"/>
                </a:lnTo>
                <a:lnTo>
                  <a:pt x="2188" y="3278"/>
                </a:lnTo>
                <a:lnTo>
                  <a:pt x="2174" y="3236"/>
                </a:lnTo>
                <a:lnTo>
                  <a:pt x="2164" y="3190"/>
                </a:lnTo>
                <a:lnTo>
                  <a:pt x="2158" y="3141"/>
                </a:lnTo>
                <a:lnTo>
                  <a:pt x="2156" y="3087"/>
                </a:lnTo>
                <a:lnTo>
                  <a:pt x="2157" y="3072"/>
                </a:lnTo>
                <a:lnTo>
                  <a:pt x="2160" y="3051"/>
                </a:lnTo>
                <a:lnTo>
                  <a:pt x="2166" y="3026"/>
                </a:lnTo>
                <a:lnTo>
                  <a:pt x="2174" y="2998"/>
                </a:lnTo>
                <a:lnTo>
                  <a:pt x="2183" y="2963"/>
                </a:lnTo>
                <a:lnTo>
                  <a:pt x="2194" y="2927"/>
                </a:lnTo>
                <a:lnTo>
                  <a:pt x="2206" y="2885"/>
                </a:lnTo>
                <a:lnTo>
                  <a:pt x="2219" y="2843"/>
                </a:lnTo>
                <a:lnTo>
                  <a:pt x="2234" y="2798"/>
                </a:lnTo>
                <a:lnTo>
                  <a:pt x="2249" y="2751"/>
                </a:lnTo>
                <a:lnTo>
                  <a:pt x="2266" y="2703"/>
                </a:lnTo>
                <a:lnTo>
                  <a:pt x="2282" y="2655"/>
                </a:lnTo>
                <a:lnTo>
                  <a:pt x="2299" y="2606"/>
                </a:lnTo>
                <a:lnTo>
                  <a:pt x="2316" y="2558"/>
                </a:lnTo>
                <a:lnTo>
                  <a:pt x="2334" y="2510"/>
                </a:lnTo>
                <a:lnTo>
                  <a:pt x="2351" y="2463"/>
                </a:lnTo>
                <a:lnTo>
                  <a:pt x="2368" y="2418"/>
                </a:lnTo>
                <a:lnTo>
                  <a:pt x="2384" y="2374"/>
                </a:lnTo>
                <a:lnTo>
                  <a:pt x="2399" y="2334"/>
                </a:lnTo>
                <a:lnTo>
                  <a:pt x="2414" y="2298"/>
                </a:lnTo>
                <a:lnTo>
                  <a:pt x="2427" y="2265"/>
                </a:lnTo>
                <a:lnTo>
                  <a:pt x="2440" y="2235"/>
                </a:lnTo>
                <a:lnTo>
                  <a:pt x="2451" y="2210"/>
                </a:lnTo>
                <a:lnTo>
                  <a:pt x="2460" y="2189"/>
                </a:lnTo>
                <a:lnTo>
                  <a:pt x="2468" y="2175"/>
                </a:lnTo>
                <a:close/>
                <a:moveTo>
                  <a:pt x="357" y="0"/>
                </a:moveTo>
                <a:lnTo>
                  <a:pt x="388" y="3"/>
                </a:lnTo>
                <a:lnTo>
                  <a:pt x="417" y="11"/>
                </a:lnTo>
                <a:lnTo>
                  <a:pt x="444" y="26"/>
                </a:lnTo>
                <a:lnTo>
                  <a:pt x="469" y="45"/>
                </a:lnTo>
                <a:lnTo>
                  <a:pt x="491" y="68"/>
                </a:lnTo>
                <a:lnTo>
                  <a:pt x="510" y="94"/>
                </a:lnTo>
                <a:lnTo>
                  <a:pt x="1099" y="94"/>
                </a:lnTo>
                <a:lnTo>
                  <a:pt x="1118" y="68"/>
                </a:lnTo>
                <a:lnTo>
                  <a:pt x="1140" y="45"/>
                </a:lnTo>
                <a:lnTo>
                  <a:pt x="1164" y="26"/>
                </a:lnTo>
                <a:lnTo>
                  <a:pt x="1192" y="11"/>
                </a:lnTo>
                <a:lnTo>
                  <a:pt x="1221" y="3"/>
                </a:lnTo>
                <a:lnTo>
                  <a:pt x="1252" y="0"/>
                </a:lnTo>
                <a:lnTo>
                  <a:pt x="1283" y="3"/>
                </a:lnTo>
                <a:lnTo>
                  <a:pt x="1312" y="11"/>
                </a:lnTo>
                <a:lnTo>
                  <a:pt x="1341" y="26"/>
                </a:lnTo>
                <a:lnTo>
                  <a:pt x="1365" y="45"/>
                </a:lnTo>
                <a:lnTo>
                  <a:pt x="1388" y="68"/>
                </a:lnTo>
                <a:lnTo>
                  <a:pt x="1407" y="94"/>
                </a:lnTo>
                <a:lnTo>
                  <a:pt x="1939" y="94"/>
                </a:lnTo>
                <a:lnTo>
                  <a:pt x="1958" y="68"/>
                </a:lnTo>
                <a:lnTo>
                  <a:pt x="1980" y="45"/>
                </a:lnTo>
                <a:lnTo>
                  <a:pt x="2005" y="26"/>
                </a:lnTo>
                <a:lnTo>
                  <a:pt x="2032" y="11"/>
                </a:lnTo>
                <a:lnTo>
                  <a:pt x="2061" y="3"/>
                </a:lnTo>
                <a:lnTo>
                  <a:pt x="2092" y="0"/>
                </a:lnTo>
                <a:lnTo>
                  <a:pt x="2125" y="2"/>
                </a:lnTo>
                <a:lnTo>
                  <a:pt x="2155" y="11"/>
                </a:lnTo>
                <a:lnTo>
                  <a:pt x="2182" y="24"/>
                </a:lnTo>
                <a:lnTo>
                  <a:pt x="2208" y="42"/>
                </a:lnTo>
                <a:lnTo>
                  <a:pt x="2231" y="64"/>
                </a:lnTo>
                <a:lnTo>
                  <a:pt x="2250" y="90"/>
                </a:lnTo>
                <a:lnTo>
                  <a:pt x="2266" y="120"/>
                </a:lnTo>
                <a:lnTo>
                  <a:pt x="2278" y="151"/>
                </a:lnTo>
                <a:lnTo>
                  <a:pt x="2285" y="186"/>
                </a:lnTo>
                <a:lnTo>
                  <a:pt x="2287" y="222"/>
                </a:lnTo>
                <a:lnTo>
                  <a:pt x="2284" y="262"/>
                </a:lnTo>
                <a:lnTo>
                  <a:pt x="2275" y="300"/>
                </a:lnTo>
                <a:lnTo>
                  <a:pt x="2261" y="334"/>
                </a:lnTo>
                <a:lnTo>
                  <a:pt x="2242" y="365"/>
                </a:lnTo>
                <a:lnTo>
                  <a:pt x="2218" y="392"/>
                </a:lnTo>
                <a:lnTo>
                  <a:pt x="2191" y="413"/>
                </a:lnTo>
                <a:lnTo>
                  <a:pt x="2161" y="429"/>
                </a:lnTo>
                <a:lnTo>
                  <a:pt x="2128" y="440"/>
                </a:lnTo>
                <a:lnTo>
                  <a:pt x="2092" y="443"/>
                </a:lnTo>
                <a:lnTo>
                  <a:pt x="2062" y="441"/>
                </a:lnTo>
                <a:lnTo>
                  <a:pt x="2033" y="432"/>
                </a:lnTo>
                <a:lnTo>
                  <a:pt x="2007" y="418"/>
                </a:lnTo>
                <a:lnTo>
                  <a:pt x="1983" y="401"/>
                </a:lnTo>
                <a:lnTo>
                  <a:pt x="1961" y="379"/>
                </a:lnTo>
                <a:lnTo>
                  <a:pt x="1942" y="354"/>
                </a:lnTo>
                <a:lnTo>
                  <a:pt x="1404" y="354"/>
                </a:lnTo>
                <a:lnTo>
                  <a:pt x="1388" y="376"/>
                </a:lnTo>
                <a:lnTo>
                  <a:pt x="1370" y="394"/>
                </a:lnTo>
                <a:lnTo>
                  <a:pt x="1350" y="410"/>
                </a:lnTo>
                <a:lnTo>
                  <a:pt x="1350" y="559"/>
                </a:lnTo>
                <a:lnTo>
                  <a:pt x="1600" y="559"/>
                </a:lnTo>
                <a:lnTo>
                  <a:pt x="1625" y="561"/>
                </a:lnTo>
                <a:lnTo>
                  <a:pt x="1647" y="570"/>
                </a:lnTo>
                <a:lnTo>
                  <a:pt x="1666" y="585"/>
                </a:lnTo>
                <a:lnTo>
                  <a:pt x="1683" y="604"/>
                </a:lnTo>
                <a:lnTo>
                  <a:pt x="1695" y="625"/>
                </a:lnTo>
                <a:lnTo>
                  <a:pt x="1703" y="651"/>
                </a:lnTo>
                <a:lnTo>
                  <a:pt x="1705" y="678"/>
                </a:lnTo>
                <a:lnTo>
                  <a:pt x="1710" y="908"/>
                </a:lnTo>
                <a:lnTo>
                  <a:pt x="2355" y="908"/>
                </a:lnTo>
                <a:lnTo>
                  <a:pt x="2409" y="912"/>
                </a:lnTo>
                <a:lnTo>
                  <a:pt x="2461" y="920"/>
                </a:lnTo>
                <a:lnTo>
                  <a:pt x="2512" y="933"/>
                </a:lnTo>
                <a:lnTo>
                  <a:pt x="2559" y="953"/>
                </a:lnTo>
                <a:lnTo>
                  <a:pt x="2604" y="977"/>
                </a:lnTo>
                <a:lnTo>
                  <a:pt x="2645" y="1005"/>
                </a:lnTo>
                <a:lnTo>
                  <a:pt x="2683" y="1037"/>
                </a:lnTo>
                <a:lnTo>
                  <a:pt x="2718" y="1072"/>
                </a:lnTo>
                <a:lnTo>
                  <a:pt x="2748" y="1111"/>
                </a:lnTo>
                <a:lnTo>
                  <a:pt x="2775" y="1153"/>
                </a:lnTo>
                <a:lnTo>
                  <a:pt x="2797" y="1198"/>
                </a:lnTo>
                <a:lnTo>
                  <a:pt x="2815" y="1245"/>
                </a:lnTo>
                <a:lnTo>
                  <a:pt x="2828" y="1294"/>
                </a:lnTo>
                <a:lnTo>
                  <a:pt x="2836" y="1345"/>
                </a:lnTo>
                <a:lnTo>
                  <a:pt x="2839" y="1396"/>
                </a:lnTo>
                <a:lnTo>
                  <a:pt x="2839" y="1810"/>
                </a:lnTo>
                <a:lnTo>
                  <a:pt x="2858" y="1821"/>
                </a:lnTo>
                <a:lnTo>
                  <a:pt x="2876" y="1835"/>
                </a:lnTo>
                <a:lnTo>
                  <a:pt x="2890" y="1853"/>
                </a:lnTo>
                <a:lnTo>
                  <a:pt x="2900" y="1874"/>
                </a:lnTo>
                <a:lnTo>
                  <a:pt x="2907" y="1897"/>
                </a:lnTo>
                <a:lnTo>
                  <a:pt x="2909" y="1923"/>
                </a:lnTo>
                <a:lnTo>
                  <a:pt x="2907" y="1950"/>
                </a:lnTo>
                <a:lnTo>
                  <a:pt x="2899" y="1976"/>
                </a:lnTo>
                <a:lnTo>
                  <a:pt x="2886" y="1998"/>
                </a:lnTo>
                <a:lnTo>
                  <a:pt x="2870" y="2016"/>
                </a:lnTo>
                <a:lnTo>
                  <a:pt x="2849" y="2031"/>
                </a:lnTo>
                <a:lnTo>
                  <a:pt x="2827" y="2040"/>
                </a:lnTo>
                <a:lnTo>
                  <a:pt x="2803" y="2043"/>
                </a:lnTo>
                <a:lnTo>
                  <a:pt x="2153" y="2043"/>
                </a:lnTo>
                <a:lnTo>
                  <a:pt x="2129" y="2040"/>
                </a:lnTo>
                <a:lnTo>
                  <a:pt x="2107" y="2031"/>
                </a:lnTo>
                <a:lnTo>
                  <a:pt x="2086" y="2016"/>
                </a:lnTo>
                <a:lnTo>
                  <a:pt x="2070" y="1998"/>
                </a:lnTo>
                <a:lnTo>
                  <a:pt x="2057" y="1976"/>
                </a:lnTo>
                <a:lnTo>
                  <a:pt x="2049" y="1950"/>
                </a:lnTo>
                <a:lnTo>
                  <a:pt x="2047" y="1923"/>
                </a:lnTo>
                <a:lnTo>
                  <a:pt x="2049" y="1899"/>
                </a:lnTo>
                <a:lnTo>
                  <a:pt x="2055" y="1876"/>
                </a:lnTo>
                <a:lnTo>
                  <a:pt x="2065" y="1857"/>
                </a:lnTo>
                <a:lnTo>
                  <a:pt x="2078" y="1840"/>
                </a:lnTo>
                <a:lnTo>
                  <a:pt x="2093" y="1825"/>
                </a:lnTo>
                <a:lnTo>
                  <a:pt x="2090" y="1787"/>
                </a:lnTo>
                <a:lnTo>
                  <a:pt x="2084" y="1754"/>
                </a:lnTo>
                <a:lnTo>
                  <a:pt x="2077" y="1724"/>
                </a:lnTo>
                <a:lnTo>
                  <a:pt x="2067" y="1698"/>
                </a:lnTo>
                <a:lnTo>
                  <a:pt x="2056" y="1676"/>
                </a:lnTo>
                <a:lnTo>
                  <a:pt x="2041" y="1657"/>
                </a:lnTo>
                <a:lnTo>
                  <a:pt x="2024" y="1644"/>
                </a:lnTo>
                <a:lnTo>
                  <a:pt x="2005" y="1633"/>
                </a:lnTo>
                <a:lnTo>
                  <a:pt x="1982" y="1628"/>
                </a:lnTo>
                <a:lnTo>
                  <a:pt x="1955" y="1625"/>
                </a:lnTo>
                <a:lnTo>
                  <a:pt x="1641" y="1625"/>
                </a:lnTo>
                <a:lnTo>
                  <a:pt x="1616" y="1676"/>
                </a:lnTo>
                <a:lnTo>
                  <a:pt x="1589" y="1722"/>
                </a:lnTo>
                <a:lnTo>
                  <a:pt x="1559" y="1763"/>
                </a:lnTo>
                <a:lnTo>
                  <a:pt x="1526" y="1799"/>
                </a:lnTo>
                <a:lnTo>
                  <a:pt x="1492" y="1830"/>
                </a:lnTo>
                <a:lnTo>
                  <a:pt x="1456" y="1858"/>
                </a:lnTo>
                <a:lnTo>
                  <a:pt x="1417" y="1880"/>
                </a:lnTo>
                <a:lnTo>
                  <a:pt x="1376" y="1896"/>
                </a:lnTo>
                <a:lnTo>
                  <a:pt x="1332" y="1908"/>
                </a:lnTo>
                <a:lnTo>
                  <a:pt x="1288" y="1915"/>
                </a:lnTo>
                <a:lnTo>
                  <a:pt x="1242" y="1917"/>
                </a:lnTo>
                <a:lnTo>
                  <a:pt x="1197" y="1915"/>
                </a:lnTo>
                <a:lnTo>
                  <a:pt x="1155" y="1908"/>
                </a:lnTo>
                <a:lnTo>
                  <a:pt x="1115" y="1896"/>
                </a:lnTo>
                <a:lnTo>
                  <a:pt x="1077" y="1880"/>
                </a:lnTo>
                <a:lnTo>
                  <a:pt x="1042" y="1858"/>
                </a:lnTo>
                <a:lnTo>
                  <a:pt x="1009" y="1830"/>
                </a:lnTo>
                <a:lnTo>
                  <a:pt x="978" y="1799"/>
                </a:lnTo>
                <a:lnTo>
                  <a:pt x="948" y="1763"/>
                </a:lnTo>
                <a:lnTo>
                  <a:pt x="921" y="1722"/>
                </a:lnTo>
                <a:lnTo>
                  <a:pt x="896" y="1676"/>
                </a:lnTo>
                <a:lnTo>
                  <a:pt x="872" y="1625"/>
                </a:lnTo>
                <a:lnTo>
                  <a:pt x="0" y="1625"/>
                </a:lnTo>
                <a:lnTo>
                  <a:pt x="0" y="908"/>
                </a:lnTo>
                <a:lnTo>
                  <a:pt x="784" y="908"/>
                </a:lnTo>
                <a:lnTo>
                  <a:pt x="784" y="678"/>
                </a:lnTo>
                <a:lnTo>
                  <a:pt x="787" y="651"/>
                </a:lnTo>
                <a:lnTo>
                  <a:pt x="795" y="625"/>
                </a:lnTo>
                <a:lnTo>
                  <a:pt x="807" y="604"/>
                </a:lnTo>
                <a:lnTo>
                  <a:pt x="823" y="585"/>
                </a:lnTo>
                <a:lnTo>
                  <a:pt x="843" y="570"/>
                </a:lnTo>
                <a:lnTo>
                  <a:pt x="865" y="561"/>
                </a:lnTo>
                <a:lnTo>
                  <a:pt x="888" y="559"/>
                </a:lnTo>
                <a:lnTo>
                  <a:pt x="1157" y="559"/>
                </a:lnTo>
                <a:lnTo>
                  <a:pt x="1157" y="411"/>
                </a:lnTo>
                <a:lnTo>
                  <a:pt x="1136" y="395"/>
                </a:lnTo>
                <a:lnTo>
                  <a:pt x="1117" y="376"/>
                </a:lnTo>
                <a:lnTo>
                  <a:pt x="1101" y="354"/>
                </a:lnTo>
                <a:lnTo>
                  <a:pt x="508" y="354"/>
                </a:lnTo>
                <a:lnTo>
                  <a:pt x="488" y="379"/>
                </a:lnTo>
                <a:lnTo>
                  <a:pt x="466" y="401"/>
                </a:lnTo>
                <a:lnTo>
                  <a:pt x="442" y="419"/>
                </a:lnTo>
                <a:lnTo>
                  <a:pt x="416" y="433"/>
                </a:lnTo>
                <a:lnTo>
                  <a:pt x="387" y="441"/>
                </a:lnTo>
                <a:lnTo>
                  <a:pt x="357" y="443"/>
                </a:lnTo>
                <a:lnTo>
                  <a:pt x="322" y="440"/>
                </a:lnTo>
                <a:lnTo>
                  <a:pt x="289" y="429"/>
                </a:lnTo>
                <a:lnTo>
                  <a:pt x="259" y="413"/>
                </a:lnTo>
                <a:lnTo>
                  <a:pt x="232" y="392"/>
                </a:lnTo>
                <a:lnTo>
                  <a:pt x="208" y="365"/>
                </a:lnTo>
                <a:lnTo>
                  <a:pt x="188" y="334"/>
                </a:lnTo>
                <a:lnTo>
                  <a:pt x="174" y="300"/>
                </a:lnTo>
                <a:lnTo>
                  <a:pt x="165" y="262"/>
                </a:lnTo>
                <a:lnTo>
                  <a:pt x="162" y="222"/>
                </a:lnTo>
                <a:lnTo>
                  <a:pt x="164" y="186"/>
                </a:lnTo>
                <a:lnTo>
                  <a:pt x="172" y="151"/>
                </a:lnTo>
                <a:lnTo>
                  <a:pt x="183" y="120"/>
                </a:lnTo>
                <a:lnTo>
                  <a:pt x="200" y="90"/>
                </a:lnTo>
                <a:lnTo>
                  <a:pt x="220" y="64"/>
                </a:lnTo>
                <a:lnTo>
                  <a:pt x="242" y="42"/>
                </a:lnTo>
                <a:lnTo>
                  <a:pt x="268" y="24"/>
                </a:lnTo>
                <a:lnTo>
                  <a:pt x="295" y="11"/>
                </a:lnTo>
                <a:lnTo>
                  <a:pt x="325" y="2"/>
                </a:lnTo>
                <a:lnTo>
                  <a:pt x="357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Freeform 35">
            <a:extLst>
              <a:ext uri="{FF2B5EF4-FFF2-40B4-BE49-F238E27FC236}">
                <a16:creationId xmlns:a16="http://schemas.microsoft.com/office/drawing/2014/main" id="{8B781DFE-5589-4066-B136-37F027A6BD89}"/>
              </a:ext>
            </a:extLst>
          </p:cNvPr>
          <p:cNvSpPr>
            <a:spLocks noEditPoints="1"/>
          </p:cNvSpPr>
          <p:nvPr/>
        </p:nvSpPr>
        <p:spPr bwMode="auto">
          <a:xfrm>
            <a:off x="4405136" y="1800100"/>
            <a:ext cx="264860" cy="365759"/>
          </a:xfrm>
          <a:custGeom>
            <a:avLst/>
            <a:gdLst>
              <a:gd name="T0" fmla="*/ 77 w 108"/>
              <a:gd name="T1" fmla="*/ 63 h 149"/>
              <a:gd name="T2" fmla="*/ 77 w 108"/>
              <a:gd name="T3" fmla="*/ 139 h 149"/>
              <a:gd name="T4" fmla="*/ 67 w 108"/>
              <a:gd name="T5" fmla="*/ 149 h 149"/>
              <a:gd name="T6" fmla="*/ 57 w 108"/>
              <a:gd name="T7" fmla="*/ 139 h 149"/>
              <a:gd name="T8" fmla="*/ 57 w 108"/>
              <a:gd name="T9" fmla="*/ 103 h 149"/>
              <a:gd name="T10" fmla="*/ 51 w 108"/>
              <a:gd name="T11" fmla="*/ 103 h 149"/>
              <a:gd name="T12" fmla="*/ 51 w 108"/>
              <a:gd name="T13" fmla="*/ 139 h 149"/>
              <a:gd name="T14" fmla="*/ 40 w 108"/>
              <a:gd name="T15" fmla="*/ 149 h 149"/>
              <a:gd name="T16" fmla="*/ 30 w 108"/>
              <a:gd name="T17" fmla="*/ 139 h 149"/>
              <a:gd name="T18" fmla="*/ 30 w 108"/>
              <a:gd name="T19" fmla="*/ 63 h 149"/>
              <a:gd name="T20" fmla="*/ 3 w 108"/>
              <a:gd name="T21" fmla="*/ 36 h 149"/>
              <a:gd name="T22" fmla="*/ 3 w 108"/>
              <a:gd name="T23" fmla="*/ 23 h 149"/>
              <a:gd name="T24" fmla="*/ 16 w 108"/>
              <a:gd name="T25" fmla="*/ 23 h 149"/>
              <a:gd name="T26" fmla="*/ 37 w 108"/>
              <a:gd name="T27" fmla="*/ 44 h 149"/>
              <a:gd name="T28" fmla="*/ 71 w 108"/>
              <a:gd name="T29" fmla="*/ 44 h 149"/>
              <a:gd name="T30" fmla="*/ 92 w 108"/>
              <a:gd name="T31" fmla="*/ 23 h 149"/>
              <a:gd name="T32" fmla="*/ 104 w 108"/>
              <a:gd name="T33" fmla="*/ 23 h 149"/>
              <a:gd name="T34" fmla="*/ 104 w 108"/>
              <a:gd name="T35" fmla="*/ 36 h 149"/>
              <a:gd name="T36" fmla="*/ 77 w 108"/>
              <a:gd name="T37" fmla="*/ 63 h 149"/>
              <a:gd name="T38" fmla="*/ 54 w 108"/>
              <a:gd name="T39" fmla="*/ 41 h 149"/>
              <a:gd name="T40" fmla="*/ 33 w 108"/>
              <a:gd name="T41" fmla="*/ 21 h 149"/>
              <a:gd name="T42" fmla="*/ 54 w 108"/>
              <a:gd name="T43" fmla="*/ 0 h 149"/>
              <a:gd name="T44" fmla="*/ 74 w 108"/>
              <a:gd name="T45" fmla="*/ 21 h 149"/>
              <a:gd name="T46" fmla="*/ 54 w 108"/>
              <a:gd name="T47" fmla="*/ 41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08" h="149">
                <a:moveTo>
                  <a:pt x="77" y="63"/>
                </a:moveTo>
                <a:cubicBezTo>
                  <a:pt x="77" y="139"/>
                  <a:pt x="77" y="139"/>
                  <a:pt x="77" y="139"/>
                </a:cubicBezTo>
                <a:cubicBezTo>
                  <a:pt x="77" y="145"/>
                  <a:pt x="73" y="149"/>
                  <a:pt x="67" y="149"/>
                </a:cubicBezTo>
                <a:cubicBezTo>
                  <a:pt x="61" y="149"/>
                  <a:pt x="57" y="145"/>
                  <a:pt x="57" y="139"/>
                </a:cubicBezTo>
                <a:cubicBezTo>
                  <a:pt x="57" y="103"/>
                  <a:pt x="57" y="103"/>
                  <a:pt x="57" y="103"/>
                </a:cubicBezTo>
                <a:cubicBezTo>
                  <a:pt x="51" y="103"/>
                  <a:pt x="51" y="103"/>
                  <a:pt x="51" y="103"/>
                </a:cubicBezTo>
                <a:cubicBezTo>
                  <a:pt x="51" y="139"/>
                  <a:pt x="51" y="139"/>
                  <a:pt x="51" y="139"/>
                </a:cubicBezTo>
                <a:cubicBezTo>
                  <a:pt x="51" y="145"/>
                  <a:pt x="46" y="149"/>
                  <a:pt x="40" y="149"/>
                </a:cubicBezTo>
                <a:cubicBezTo>
                  <a:pt x="35" y="149"/>
                  <a:pt x="30" y="145"/>
                  <a:pt x="30" y="139"/>
                </a:cubicBezTo>
                <a:cubicBezTo>
                  <a:pt x="30" y="63"/>
                  <a:pt x="30" y="63"/>
                  <a:pt x="30" y="63"/>
                </a:cubicBezTo>
                <a:cubicBezTo>
                  <a:pt x="3" y="36"/>
                  <a:pt x="3" y="36"/>
                  <a:pt x="3" y="36"/>
                </a:cubicBezTo>
                <a:cubicBezTo>
                  <a:pt x="0" y="32"/>
                  <a:pt x="0" y="27"/>
                  <a:pt x="3" y="23"/>
                </a:cubicBezTo>
                <a:cubicBezTo>
                  <a:pt x="6" y="20"/>
                  <a:pt x="12" y="20"/>
                  <a:pt x="16" y="23"/>
                </a:cubicBezTo>
                <a:cubicBezTo>
                  <a:pt x="37" y="44"/>
                  <a:pt x="37" y="44"/>
                  <a:pt x="37" y="44"/>
                </a:cubicBezTo>
                <a:cubicBezTo>
                  <a:pt x="71" y="44"/>
                  <a:pt x="71" y="44"/>
                  <a:pt x="71" y="44"/>
                </a:cubicBezTo>
                <a:cubicBezTo>
                  <a:pt x="92" y="23"/>
                  <a:pt x="92" y="23"/>
                  <a:pt x="92" y="23"/>
                </a:cubicBezTo>
                <a:cubicBezTo>
                  <a:pt x="95" y="20"/>
                  <a:pt x="101" y="20"/>
                  <a:pt x="104" y="23"/>
                </a:cubicBezTo>
                <a:cubicBezTo>
                  <a:pt x="108" y="27"/>
                  <a:pt x="108" y="32"/>
                  <a:pt x="104" y="36"/>
                </a:cubicBezTo>
                <a:lnTo>
                  <a:pt x="77" y="63"/>
                </a:lnTo>
                <a:close/>
                <a:moveTo>
                  <a:pt x="54" y="41"/>
                </a:moveTo>
                <a:cubicBezTo>
                  <a:pt x="42" y="41"/>
                  <a:pt x="33" y="32"/>
                  <a:pt x="33" y="21"/>
                </a:cubicBezTo>
                <a:cubicBezTo>
                  <a:pt x="33" y="9"/>
                  <a:pt x="42" y="0"/>
                  <a:pt x="54" y="0"/>
                </a:cubicBezTo>
                <a:cubicBezTo>
                  <a:pt x="65" y="0"/>
                  <a:pt x="74" y="9"/>
                  <a:pt x="74" y="21"/>
                </a:cubicBezTo>
                <a:cubicBezTo>
                  <a:pt x="74" y="32"/>
                  <a:pt x="65" y="41"/>
                  <a:pt x="54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63" name="Freeform 253">
            <a:extLst>
              <a:ext uri="{FF2B5EF4-FFF2-40B4-BE49-F238E27FC236}">
                <a16:creationId xmlns:a16="http://schemas.microsoft.com/office/drawing/2014/main" id="{82BD9871-AF9D-4CEA-A045-ED3591B15EED}"/>
              </a:ext>
            </a:extLst>
          </p:cNvPr>
          <p:cNvSpPr>
            <a:spLocks noEditPoints="1"/>
          </p:cNvSpPr>
          <p:nvPr/>
        </p:nvSpPr>
        <p:spPr bwMode="auto">
          <a:xfrm>
            <a:off x="7318891" y="1581696"/>
            <a:ext cx="433858" cy="278643"/>
          </a:xfrm>
          <a:custGeom>
            <a:avLst/>
            <a:gdLst>
              <a:gd name="T0" fmla="*/ 178 w 178"/>
              <a:gd name="T1" fmla="*/ 15 h 142"/>
              <a:gd name="T2" fmla="*/ 178 w 178"/>
              <a:gd name="T3" fmla="*/ 128 h 142"/>
              <a:gd name="T4" fmla="*/ 163 w 178"/>
              <a:gd name="T5" fmla="*/ 142 h 142"/>
              <a:gd name="T6" fmla="*/ 15 w 178"/>
              <a:gd name="T7" fmla="*/ 142 h 142"/>
              <a:gd name="T8" fmla="*/ 0 w 178"/>
              <a:gd name="T9" fmla="*/ 128 h 142"/>
              <a:gd name="T10" fmla="*/ 0 w 178"/>
              <a:gd name="T11" fmla="*/ 15 h 142"/>
              <a:gd name="T12" fmla="*/ 15 w 178"/>
              <a:gd name="T13" fmla="*/ 0 h 142"/>
              <a:gd name="T14" fmla="*/ 163 w 178"/>
              <a:gd name="T15" fmla="*/ 0 h 142"/>
              <a:gd name="T16" fmla="*/ 178 w 178"/>
              <a:gd name="T17" fmla="*/ 15 h 142"/>
              <a:gd name="T18" fmla="*/ 12 w 178"/>
              <a:gd name="T19" fmla="*/ 15 h 142"/>
              <a:gd name="T20" fmla="*/ 12 w 178"/>
              <a:gd name="T21" fmla="*/ 36 h 142"/>
              <a:gd name="T22" fmla="*/ 166 w 178"/>
              <a:gd name="T23" fmla="*/ 36 h 142"/>
              <a:gd name="T24" fmla="*/ 166 w 178"/>
              <a:gd name="T25" fmla="*/ 15 h 142"/>
              <a:gd name="T26" fmla="*/ 163 w 178"/>
              <a:gd name="T27" fmla="*/ 12 h 142"/>
              <a:gd name="T28" fmla="*/ 15 w 178"/>
              <a:gd name="T29" fmla="*/ 12 h 142"/>
              <a:gd name="T30" fmla="*/ 12 w 178"/>
              <a:gd name="T31" fmla="*/ 15 h 142"/>
              <a:gd name="T32" fmla="*/ 166 w 178"/>
              <a:gd name="T33" fmla="*/ 128 h 142"/>
              <a:gd name="T34" fmla="*/ 166 w 178"/>
              <a:gd name="T35" fmla="*/ 71 h 142"/>
              <a:gd name="T36" fmla="*/ 12 w 178"/>
              <a:gd name="T37" fmla="*/ 71 h 142"/>
              <a:gd name="T38" fmla="*/ 12 w 178"/>
              <a:gd name="T39" fmla="*/ 128 h 142"/>
              <a:gd name="T40" fmla="*/ 15 w 178"/>
              <a:gd name="T41" fmla="*/ 131 h 142"/>
              <a:gd name="T42" fmla="*/ 163 w 178"/>
              <a:gd name="T43" fmla="*/ 131 h 142"/>
              <a:gd name="T44" fmla="*/ 166 w 178"/>
              <a:gd name="T45" fmla="*/ 128 h 142"/>
              <a:gd name="T46" fmla="*/ 24 w 178"/>
              <a:gd name="T47" fmla="*/ 107 h 142"/>
              <a:gd name="T48" fmla="*/ 48 w 178"/>
              <a:gd name="T49" fmla="*/ 107 h 142"/>
              <a:gd name="T50" fmla="*/ 48 w 178"/>
              <a:gd name="T51" fmla="*/ 119 h 142"/>
              <a:gd name="T52" fmla="*/ 24 w 178"/>
              <a:gd name="T53" fmla="*/ 119 h 142"/>
              <a:gd name="T54" fmla="*/ 24 w 178"/>
              <a:gd name="T55" fmla="*/ 107 h 142"/>
              <a:gd name="T56" fmla="*/ 59 w 178"/>
              <a:gd name="T57" fmla="*/ 107 h 142"/>
              <a:gd name="T58" fmla="*/ 95 w 178"/>
              <a:gd name="T59" fmla="*/ 107 h 142"/>
              <a:gd name="T60" fmla="*/ 95 w 178"/>
              <a:gd name="T61" fmla="*/ 119 h 142"/>
              <a:gd name="T62" fmla="*/ 59 w 178"/>
              <a:gd name="T63" fmla="*/ 119 h 142"/>
              <a:gd name="T64" fmla="*/ 59 w 178"/>
              <a:gd name="T65" fmla="*/ 107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8" h="142">
                <a:moveTo>
                  <a:pt x="178" y="15"/>
                </a:moveTo>
                <a:cubicBezTo>
                  <a:pt x="178" y="128"/>
                  <a:pt x="178" y="128"/>
                  <a:pt x="178" y="128"/>
                </a:cubicBezTo>
                <a:cubicBezTo>
                  <a:pt x="178" y="136"/>
                  <a:pt x="171" y="142"/>
                  <a:pt x="163" y="142"/>
                </a:cubicBezTo>
                <a:cubicBezTo>
                  <a:pt x="15" y="142"/>
                  <a:pt x="15" y="142"/>
                  <a:pt x="15" y="142"/>
                </a:cubicBezTo>
                <a:cubicBezTo>
                  <a:pt x="7" y="142"/>
                  <a:pt x="0" y="136"/>
                  <a:pt x="0" y="128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7"/>
                  <a:pt x="7" y="0"/>
                  <a:pt x="15" y="0"/>
                </a:cubicBezTo>
                <a:cubicBezTo>
                  <a:pt x="163" y="0"/>
                  <a:pt x="163" y="0"/>
                  <a:pt x="163" y="0"/>
                </a:cubicBezTo>
                <a:cubicBezTo>
                  <a:pt x="171" y="0"/>
                  <a:pt x="178" y="7"/>
                  <a:pt x="178" y="15"/>
                </a:cubicBezTo>
                <a:close/>
                <a:moveTo>
                  <a:pt x="12" y="15"/>
                </a:moveTo>
                <a:cubicBezTo>
                  <a:pt x="12" y="36"/>
                  <a:pt x="12" y="36"/>
                  <a:pt x="12" y="36"/>
                </a:cubicBezTo>
                <a:cubicBezTo>
                  <a:pt x="166" y="36"/>
                  <a:pt x="166" y="36"/>
                  <a:pt x="166" y="36"/>
                </a:cubicBezTo>
                <a:cubicBezTo>
                  <a:pt x="166" y="15"/>
                  <a:pt x="166" y="15"/>
                  <a:pt x="166" y="15"/>
                </a:cubicBezTo>
                <a:cubicBezTo>
                  <a:pt x="166" y="14"/>
                  <a:pt x="164" y="12"/>
                  <a:pt x="163" y="12"/>
                </a:cubicBezTo>
                <a:cubicBezTo>
                  <a:pt x="15" y="12"/>
                  <a:pt x="15" y="12"/>
                  <a:pt x="15" y="12"/>
                </a:cubicBezTo>
                <a:cubicBezTo>
                  <a:pt x="13" y="12"/>
                  <a:pt x="12" y="14"/>
                  <a:pt x="12" y="15"/>
                </a:cubicBezTo>
                <a:close/>
                <a:moveTo>
                  <a:pt x="166" y="128"/>
                </a:moveTo>
                <a:cubicBezTo>
                  <a:pt x="166" y="71"/>
                  <a:pt x="166" y="71"/>
                  <a:pt x="166" y="71"/>
                </a:cubicBezTo>
                <a:cubicBezTo>
                  <a:pt x="12" y="71"/>
                  <a:pt x="12" y="71"/>
                  <a:pt x="12" y="71"/>
                </a:cubicBezTo>
                <a:cubicBezTo>
                  <a:pt x="12" y="128"/>
                  <a:pt x="12" y="128"/>
                  <a:pt x="12" y="128"/>
                </a:cubicBezTo>
                <a:cubicBezTo>
                  <a:pt x="12" y="129"/>
                  <a:pt x="13" y="131"/>
                  <a:pt x="15" y="131"/>
                </a:cubicBezTo>
                <a:cubicBezTo>
                  <a:pt x="163" y="131"/>
                  <a:pt x="163" y="131"/>
                  <a:pt x="163" y="131"/>
                </a:cubicBezTo>
                <a:cubicBezTo>
                  <a:pt x="164" y="131"/>
                  <a:pt x="166" y="129"/>
                  <a:pt x="166" y="128"/>
                </a:cubicBezTo>
                <a:close/>
                <a:moveTo>
                  <a:pt x="24" y="107"/>
                </a:moveTo>
                <a:cubicBezTo>
                  <a:pt x="48" y="107"/>
                  <a:pt x="48" y="107"/>
                  <a:pt x="48" y="107"/>
                </a:cubicBezTo>
                <a:cubicBezTo>
                  <a:pt x="48" y="119"/>
                  <a:pt x="48" y="119"/>
                  <a:pt x="48" y="119"/>
                </a:cubicBezTo>
                <a:cubicBezTo>
                  <a:pt x="24" y="119"/>
                  <a:pt x="24" y="119"/>
                  <a:pt x="24" y="119"/>
                </a:cubicBezTo>
                <a:lnTo>
                  <a:pt x="24" y="107"/>
                </a:lnTo>
                <a:close/>
                <a:moveTo>
                  <a:pt x="59" y="107"/>
                </a:moveTo>
                <a:cubicBezTo>
                  <a:pt x="95" y="107"/>
                  <a:pt x="95" y="107"/>
                  <a:pt x="95" y="107"/>
                </a:cubicBezTo>
                <a:cubicBezTo>
                  <a:pt x="95" y="119"/>
                  <a:pt x="95" y="119"/>
                  <a:pt x="95" y="119"/>
                </a:cubicBezTo>
                <a:cubicBezTo>
                  <a:pt x="59" y="119"/>
                  <a:pt x="59" y="119"/>
                  <a:pt x="59" y="119"/>
                </a:cubicBezTo>
                <a:lnTo>
                  <a:pt x="59" y="1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64" name="Freeform 113">
            <a:extLst>
              <a:ext uri="{FF2B5EF4-FFF2-40B4-BE49-F238E27FC236}">
                <a16:creationId xmlns:a16="http://schemas.microsoft.com/office/drawing/2014/main" id="{AB9CC83C-6009-4996-9637-952A8140B717}"/>
              </a:ext>
            </a:extLst>
          </p:cNvPr>
          <p:cNvSpPr>
            <a:spLocks noEditPoints="1"/>
          </p:cNvSpPr>
          <p:nvPr/>
        </p:nvSpPr>
        <p:spPr bwMode="auto">
          <a:xfrm>
            <a:off x="8322586" y="2635908"/>
            <a:ext cx="310684" cy="245075"/>
          </a:xfrm>
          <a:custGeom>
            <a:avLst/>
            <a:gdLst>
              <a:gd name="T0" fmla="*/ 163 w 165"/>
              <a:gd name="T1" fmla="*/ 53 h 130"/>
              <a:gd name="T2" fmla="*/ 113 w 165"/>
              <a:gd name="T3" fmla="*/ 113 h 130"/>
              <a:gd name="T4" fmla="*/ 73 w 165"/>
              <a:gd name="T5" fmla="*/ 123 h 130"/>
              <a:gd name="T6" fmla="*/ 46 w 165"/>
              <a:gd name="T7" fmla="*/ 118 h 130"/>
              <a:gd name="T8" fmla="*/ 29 w 165"/>
              <a:gd name="T9" fmla="*/ 111 h 130"/>
              <a:gd name="T10" fmla="*/ 11 w 165"/>
              <a:gd name="T11" fmla="*/ 130 h 130"/>
              <a:gd name="T12" fmla="*/ 1 w 165"/>
              <a:gd name="T13" fmla="*/ 123 h 130"/>
              <a:gd name="T14" fmla="*/ 0 w 165"/>
              <a:gd name="T15" fmla="*/ 119 h 130"/>
              <a:gd name="T16" fmla="*/ 18 w 165"/>
              <a:gd name="T17" fmla="*/ 96 h 130"/>
              <a:gd name="T18" fmla="*/ 15 w 165"/>
              <a:gd name="T19" fmla="*/ 89 h 130"/>
              <a:gd name="T20" fmla="*/ 14 w 165"/>
              <a:gd name="T21" fmla="*/ 79 h 130"/>
              <a:gd name="T22" fmla="*/ 64 w 165"/>
              <a:gd name="T23" fmla="*/ 20 h 130"/>
              <a:gd name="T24" fmla="*/ 136 w 165"/>
              <a:gd name="T25" fmla="*/ 9 h 130"/>
              <a:gd name="T26" fmla="*/ 151 w 165"/>
              <a:gd name="T27" fmla="*/ 0 h 130"/>
              <a:gd name="T28" fmla="*/ 165 w 165"/>
              <a:gd name="T29" fmla="*/ 35 h 130"/>
              <a:gd name="T30" fmla="*/ 163 w 165"/>
              <a:gd name="T31" fmla="*/ 53 h 130"/>
              <a:gd name="T32" fmla="*/ 112 w 165"/>
              <a:gd name="T33" fmla="*/ 47 h 130"/>
              <a:gd name="T34" fmla="*/ 37 w 165"/>
              <a:gd name="T35" fmla="*/ 84 h 130"/>
              <a:gd name="T36" fmla="*/ 35 w 165"/>
              <a:gd name="T37" fmla="*/ 89 h 130"/>
              <a:gd name="T38" fmla="*/ 41 w 165"/>
              <a:gd name="T39" fmla="*/ 94 h 130"/>
              <a:gd name="T40" fmla="*/ 45 w 165"/>
              <a:gd name="T41" fmla="*/ 93 h 130"/>
              <a:gd name="T42" fmla="*/ 58 w 165"/>
              <a:gd name="T43" fmla="*/ 80 h 130"/>
              <a:gd name="T44" fmla="*/ 112 w 165"/>
              <a:gd name="T45" fmla="*/ 59 h 130"/>
              <a:gd name="T46" fmla="*/ 118 w 165"/>
              <a:gd name="T47" fmla="*/ 53 h 130"/>
              <a:gd name="T48" fmla="*/ 112 w 165"/>
              <a:gd name="T49" fmla="*/ 47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65" h="130">
                <a:moveTo>
                  <a:pt x="163" y="53"/>
                </a:moveTo>
                <a:cubicBezTo>
                  <a:pt x="157" y="81"/>
                  <a:pt x="139" y="100"/>
                  <a:pt x="113" y="113"/>
                </a:cubicBezTo>
                <a:cubicBezTo>
                  <a:pt x="101" y="119"/>
                  <a:pt x="87" y="123"/>
                  <a:pt x="73" y="123"/>
                </a:cubicBezTo>
                <a:cubicBezTo>
                  <a:pt x="64" y="123"/>
                  <a:pt x="55" y="121"/>
                  <a:pt x="46" y="118"/>
                </a:cubicBezTo>
                <a:cubicBezTo>
                  <a:pt x="42" y="117"/>
                  <a:pt x="33" y="111"/>
                  <a:pt x="29" y="111"/>
                </a:cubicBezTo>
                <a:cubicBezTo>
                  <a:pt x="25" y="111"/>
                  <a:pt x="19" y="130"/>
                  <a:pt x="11" y="130"/>
                </a:cubicBezTo>
                <a:cubicBezTo>
                  <a:pt x="5" y="130"/>
                  <a:pt x="4" y="127"/>
                  <a:pt x="1" y="123"/>
                </a:cubicBezTo>
                <a:cubicBezTo>
                  <a:pt x="0" y="121"/>
                  <a:pt x="0" y="121"/>
                  <a:pt x="0" y="119"/>
                </a:cubicBezTo>
                <a:cubicBezTo>
                  <a:pt x="0" y="109"/>
                  <a:pt x="18" y="102"/>
                  <a:pt x="18" y="96"/>
                </a:cubicBezTo>
                <a:cubicBezTo>
                  <a:pt x="18" y="95"/>
                  <a:pt x="15" y="91"/>
                  <a:pt x="15" y="89"/>
                </a:cubicBezTo>
                <a:cubicBezTo>
                  <a:pt x="15" y="86"/>
                  <a:pt x="14" y="82"/>
                  <a:pt x="14" y="79"/>
                </a:cubicBezTo>
                <a:cubicBezTo>
                  <a:pt x="14" y="50"/>
                  <a:pt x="38" y="29"/>
                  <a:pt x="64" y="20"/>
                </a:cubicBezTo>
                <a:cubicBezTo>
                  <a:pt x="83" y="14"/>
                  <a:pt x="123" y="21"/>
                  <a:pt x="136" y="9"/>
                </a:cubicBezTo>
                <a:cubicBezTo>
                  <a:pt x="141" y="4"/>
                  <a:pt x="144" y="0"/>
                  <a:pt x="151" y="0"/>
                </a:cubicBezTo>
                <a:cubicBezTo>
                  <a:pt x="162" y="0"/>
                  <a:pt x="165" y="27"/>
                  <a:pt x="165" y="35"/>
                </a:cubicBezTo>
                <a:cubicBezTo>
                  <a:pt x="165" y="41"/>
                  <a:pt x="165" y="47"/>
                  <a:pt x="163" y="53"/>
                </a:cubicBezTo>
                <a:close/>
                <a:moveTo>
                  <a:pt x="112" y="47"/>
                </a:moveTo>
                <a:cubicBezTo>
                  <a:pt x="79" y="47"/>
                  <a:pt x="58" y="61"/>
                  <a:pt x="37" y="84"/>
                </a:cubicBezTo>
                <a:cubicBezTo>
                  <a:pt x="36" y="86"/>
                  <a:pt x="35" y="87"/>
                  <a:pt x="35" y="89"/>
                </a:cubicBezTo>
                <a:cubicBezTo>
                  <a:pt x="35" y="92"/>
                  <a:pt x="38" y="94"/>
                  <a:pt x="41" y="94"/>
                </a:cubicBezTo>
                <a:cubicBezTo>
                  <a:pt x="43" y="94"/>
                  <a:pt x="44" y="94"/>
                  <a:pt x="45" y="93"/>
                </a:cubicBezTo>
                <a:cubicBezTo>
                  <a:pt x="50" y="89"/>
                  <a:pt x="54" y="84"/>
                  <a:pt x="58" y="80"/>
                </a:cubicBezTo>
                <a:cubicBezTo>
                  <a:pt x="75" y="65"/>
                  <a:pt x="89" y="59"/>
                  <a:pt x="112" y="59"/>
                </a:cubicBezTo>
                <a:cubicBezTo>
                  <a:pt x="115" y="59"/>
                  <a:pt x="118" y="56"/>
                  <a:pt x="118" y="53"/>
                </a:cubicBezTo>
                <a:cubicBezTo>
                  <a:pt x="118" y="50"/>
                  <a:pt x="115" y="47"/>
                  <a:pt x="112" y="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65" name="Freeform 44">
            <a:extLst>
              <a:ext uri="{FF2B5EF4-FFF2-40B4-BE49-F238E27FC236}">
                <a16:creationId xmlns:a16="http://schemas.microsoft.com/office/drawing/2014/main" id="{0F07A159-4CB7-4314-956A-7B70527988D9}"/>
              </a:ext>
            </a:extLst>
          </p:cNvPr>
          <p:cNvSpPr>
            <a:spLocks noEditPoints="1"/>
          </p:cNvSpPr>
          <p:nvPr/>
        </p:nvSpPr>
        <p:spPr bwMode="auto">
          <a:xfrm>
            <a:off x="2486178" y="3833113"/>
            <a:ext cx="653275" cy="529682"/>
          </a:xfrm>
          <a:custGeom>
            <a:avLst/>
            <a:gdLst>
              <a:gd name="T0" fmla="*/ 128 w 189"/>
              <a:gd name="T1" fmla="*/ 47 h 154"/>
              <a:gd name="T2" fmla="*/ 71 w 189"/>
              <a:gd name="T3" fmla="*/ 100 h 154"/>
              <a:gd name="T4" fmla="*/ 73 w 189"/>
              <a:gd name="T5" fmla="*/ 114 h 154"/>
              <a:gd name="T6" fmla="*/ 67 w 189"/>
              <a:gd name="T7" fmla="*/ 114 h 154"/>
              <a:gd name="T8" fmla="*/ 43 w 189"/>
              <a:gd name="T9" fmla="*/ 111 h 154"/>
              <a:gd name="T10" fmla="*/ 20 w 189"/>
              <a:gd name="T11" fmla="*/ 122 h 154"/>
              <a:gd name="T12" fmla="*/ 27 w 189"/>
              <a:gd name="T13" fmla="*/ 102 h 154"/>
              <a:gd name="T14" fmla="*/ 0 w 189"/>
              <a:gd name="T15" fmla="*/ 57 h 154"/>
              <a:gd name="T16" fmla="*/ 67 w 189"/>
              <a:gd name="T17" fmla="*/ 0 h 154"/>
              <a:gd name="T18" fmla="*/ 134 w 189"/>
              <a:gd name="T19" fmla="*/ 47 h 154"/>
              <a:gd name="T20" fmla="*/ 128 w 189"/>
              <a:gd name="T21" fmla="*/ 47 h 154"/>
              <a:gd name="T22" fmla="*/ 45 w 189"/>
              <a:gd name="T23" fmla="*/ 29 h 154"/>
              <a:gd name="T24" fmla="*/ 35 w 189"/>
              <a:gd name="T25" fmla="*/ 37 h 154"/>
              <a:gd name="T26" fmla="*/ 45 w 189"/>
              <a:gd name="T27" fmla="*/ 45 h 154"/>
              <a:gd name="T28" fmla="*/ 54 w 189"/>
              <a:gd name="T29" fmla="*/ 37 h 154"/>
              <a:gd name="T30" fmla="*/ 45 w 189"/>
              <a:gd name="T31" fmla="*/ 29 h 154"/>
              <a:gd name="T32" fmla="*/ 166 w 189"/>
              <a:gd name="T33" fmla="*/ 138 h 154"/>
              <a:gd name="T34" fmla="*/ 171 w 189"/>
              <a:gd name="T35" fmla="*/ 154 h 154"/>
              <a:gd name="T36" fmla="*/ 152 w 189"/>
              <a:gd name="T37" fmla="*/ 144 h 154"/>
              <a:gd name="T38" fmla="*/ 132 w 189"/>
              <a:gd name="T39" fmla="*/ 148 h 154"/>
              <a:gd name="T40" fmla="*/ 75 w 189"/>
              <a:gd name="T41" fmla="*/ 99 h 154"/>
              <a:gd name="T42" fmla="*/ 132 w 189"/>
              <a:gd name="T43" fmla="*/ 50 h 154"/>
              <a:gd name="T44" fmla="*/ 189 w 189"/>
              <a:gd name="T45" fmla="*/ 99 h 154"/>
              <a:gd name="T46" fmla="*/ 166 w 189"/>
              <a:gd name="T47" fmla="*/ 138 h 154"/>
              <a:gd name="T48" fmla="*/ 92 w 189"/>
              <a:gd name="T49" fmla="*/ 29 h 154"/>
              <a:gd name="T50" fmla="*/ 82 w 189"/>
              <a:gd name="T51" fmla="*/ 37 h 154"/>
              <a:gd name="T52" fmla="*/ 92 w 189"/>
              <a:gd name="T53" fmla="*/ 45 h 154"/>
              <a:gd name="T54" fmla="*/ 100 w 189"/>
              <a:gd name="T55" fmla="*/ 37 h 154"/>
              <a:gd name="T56" fmla="*/ 92 w 189"/>
              <a:gd name="T57" fmla="*/ 29 h 154"/>
              <a:gd name="T58" fmla="*/ 114 w 189"/>
              <a:gd name="T59" fmla="*/ 77 h 154"/>
              <a:gd name="T60" fmla="*/ 107 w 189"/>
              <a:gd name="T61" fmla="*/ 84 h 154"/>
              <a:gd name="T62" fmla="*/ 114 w 189"/>
              <a:gd name="T63" fmla="*/ 91 h 154"/>
              <a:gd name="T64" fmla="*/ 122 w 189"/>
              <a:gd name="T65" fmla="*/ 84 h 154"/>
              <a:gd name="T66" fmla="*/ 114 w 189"/>
              <a:gd name="T67" fmla="*/ 77 h 154"/>
              <a:gd name="T68" fmla="*/ 151 w 189"/>
              <a:gd name="T69" fmla="*/ 77 h 154"/>
              <a:gd name="T70" fmla="*/ 144 w 189"/>
              <a:gd name="T71" fmla="*/ 84 h 154"/>
              <a:gd name="T72" fmla="*/ 151 w 189"/>
              <a:gd name="T73" fmla="*/ 91 h 154"/>
              <a:gd name="T74" fmla="*/ 159 w 189"/>
              <a:gd name="T75" fmla="*/ 84 h 154"/>
              <a:gd name="T76" fmla="*/ 151 w 189"/>
              <a:gd name="T77" fmla="*/ 77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89" h="154">
                <a:moveTo>
                  <a:pt x="128" y="47"/>
                </a:moveTo>
                <a:cubicBezTo>
                  <a:pt x="96" y="47"/>
                  <a:pt x="71" y="71"/>
                  <a:pt x="71" y="100"/>
                </a:cubicBezTo>
                <a:cubicBezTo>
                  <a:pt x="71" y="105"/>
                  <a:pt x="72" y="109"/>
                  <a:pt x="73" y="114"/>
                </a:cubicBezTo>
                <a:cubicBezTo>
                  <a:pt x="71" y="114"/>
                  <a:pt x="69" y="114"/>
                  <a:pt x="67" y="114"/>
                </a:cubicBezTo>
                <a:cubicBezTo>
                  <a:pt x="59" y="114"/>
                  <a:pt x="52" y="112"/>
                  <a:pt x="43" y="111"/>
                </a:cubicBezTo>
                <a:cubicBezTo>
                  <a:pt x="20" y="122"/>
                  <a:pt x="20" y="122"/>
                  <a:pt x="20" y="122"/>
                </a:cubicBezTo>
                <a:cubicBezTo>
                  <a:pt x="27" y="102"/>
                  <a:pt x="27" y="102"/>
                  <a:pt x="27" y="102"/>
                </a:cubicBezTo>
                <a:cubicBezTo>
                  <a:pt x="10" y="91"/>
                  <a:pt x="0" y="75"/>
                  <a:pt x="0" y="57"/>
                </a:cubicBezTo>
                <a:cubicBezTo>
                  <a:pt x="0" y="25"/>
                  <a:pt x="30" y="0"/>
                  <a:pt x="67" y="0"/>
                </a:cubicBezTo>
                <a:cubicBezTo>
                  <a:pt x="100" y="0"/>
                  <a:pt x="129" y="20"/>
                  <a:pt x="134" y="47"/>
                </a:cubicBezTo>
                <a:cubicBezTo>
                  <a:pt x="132" y="47"/>
                  <a:pt x="130" y="47"/>
                  <a:pt x="128" y="47"/>
                </a:cubicBezTo>
                <a:close/>
                <a:moveTo>
                  <a:pt x="45" y="29"/>
                </a:moveTo>
                <a:cubicBezTo>
                  <a:pt x="40" y="29"/>
                  <a:pt x="35" y="32"/>
                  <a:pt x="35" y="37"/>
                </a:cubicBezTo>
                <a:cubicBezTo>
                  <a:pt x="35" y="42"/>
                  <a:pt x="40" y="45"/>
                  <a:pt x="45" y="45"/>
                </a:cubicBezTo>
                <a:cubicBezTo>
                  <a:pt x="50" y="45"/>
                  <a:pt x="54" y="42"/>
                  <a:pt x="54" y="37"/>
                </a:cubicBezTo>
                <a:cubicBezTo>
                  <a:pt x="54" y="32"/>
                  <a:pt x="50" y="29"/>
                  <a:pt x="45" y="29"/>
                </a:cubicBezTo>
                <a:close/>
                <a:moveTo>
                  <a:pt x="166" y="138"/>
                </a:moveTo>
                <a:cubicBezTo>
                  <a:pt x="171" y="154"/>
                  <a:pt x="171" y="154"/>
                  <a:pt x="171" y="154"/>
                </a:cubicBezTo>
                <a:cubicBezTo>
                  <a:pt x="152" y="144"/>
                  <a:pt x="152" y="144"/>
                  <a:pt x="152" y="144"/>
                </a:cubicBezTo>
                <a:cubicBezTo>
                  <a:pt x="146" y="146"/>
                  <a:pt x="139" y="148"/>
                  <a:pt x="132" y="148"/>
                </a:cubicBezTo>
                <a:cubicBezTo>
                  <a:pt x="100" y="148"/>
                  <a:pt x="75" y="126"/>
                  <a:pt x="75" y="99"/>
                </a:cubicBezTo>
                <a:cubicBezTo>
                  <a:pt x="75" y="72"/>
                  <a:pt x="100" y="50"/>
                  <a:pt x="132" y="50"/>
                </a:cubicBezTo>
                <a:cubicBezTo>
                  <a:pt x="162" y="50"/>
                  <a:pt x="189" y="72"/>
                  <a:pt x="189" y="99"/>
                </a:cubicBezTo>
                <a:cubicBezTo>
                  <a:pt x="189" y="114"/>
                  <a:pt x="179" y="127"/>
                  <a:pt x="166" y="138"/>
                </a:cubicBezTo>
                <a:close/>
                <a:moveTo>
                  <a:pt x="92" y="29"/>
                </a:moveTo>
                <a:cubicBezTo>
                  <a:pt x="87" y="29"/>
                  <a:pt x="82" y="32"/>
                  <a:pt x="82" y="37"/>
                </a:cubicBezTo>
                <a:cubicBezTo>
                  <a:pt x="82" y="42"/>
                  <a:pt x="87" y="45"/>
                  <a:pt x="92" y="45"/>
                </a:cubicBezTo>
                <a:cubicBezTo>
                  <a:pt x="97" y="45"/>
                  <a:pt x="100" y="42"/>
                  <a:pt x="100" y="37"/>
                </a:cubicBezTo>
                <a:cubicBezTo>
                  <a:pt x="100" y="32"/>
                  <a:pt x="97" y="29"/>
                  <a:pt x="92" y="29"/>
                </a:cubicBezTo>
                <a:close/>
                <a:moveTo>
                  <a:pt x="114" y="77"/>
                </a:moveTo>
                <a:cubicBezTo>
                  <a:pt x="110" y="77"/>
                  <a:pt x="107" y="81"/>
                  <a:pt x="107" y="84"/>
                </a:cubicBezTo>
                <a:cubicBezTo>
                  <a:pt x="107" y="87"/>
                  <a:pt x="110" y="91"/>
                  <a:pt x="114" y="91"/>
                </a:cubicBezTo>
                <a:cubicBezTo>
                  <a:pt x="119" y="91"/>
                  <a:pt x="122" y="87"/>
                  <a:pt x="122" y="84"/>
                </a:cubicBezTo>
                <a:cubicBezTo>
                  <a:pt x="122" y="81"/>
                  <a:pt x="119" y="77"/>
                  <a:pt x="114" y="77"/>
                </a:cubicBezTo>
                <a:close/>
                <a:moveTo>
                  <a:pt x="151" y="77"/>
                </a:moveTo>
                <a:cubicBezTo>
                  <a:pt x="147" y="77"/>
                  <a:pt x="144" y="81"/>
                  <a:pt x="144" y="84"/>
                </a:cubicBezTo>
                <a:cubicBezTo>
                  <a:pt x="144" y="87"/>
                  <a:pt x="147" y="91"/>
                  <a:pt x="151" y="91"/>
                </a:cubicBezTo>
                <a:cubicBezTo>
                  <a:pt x="156" y="91"/>
                  <a:pt x="159" y="87"/>
                  <a:pt x="159" y="84"/>
                </a:cubicBezTo>
                <a:cubicBezTo>
                  <a:pt x="159" y="81"/>
                  <a:pt x="156" y="77"/>
                  <a:pt x="151" y="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66" name="Freeform 317">
            <a:extLst>
              <a:ext uri="{FF2B5EF4-FFF2-40B4-BE49-F238E27FC236}">
                <a16:creationId xmlns:a16="http://schemas.microsoft.com/office/drawing/2014/main" id="{7B29FF09-6CED-43A4-8597-865035A9A8EF}"/>
              </a:ext>
            </a:extLst>
          </p:cNvPr>
          <p:cNvSpPr>
            <a:spLocks noEditPoints="1"/>
          </p:cNvSpPr>
          <p:nvPr/>
        </p:nvSpPr>
        <p:spPr bwMode="auto">
          <a:xfrm>
            <a:off x="10326483" y="4417274"/>
            <a:ext cx="390285" cy="332465"/>
          </a:xfrm>
          <a:custGeom>
            <a:avLst/>
            <a:gdLst>
              <a:gd name="T0" fmla="*/ 24 w 166"/>
              <a:gd name="T1" fmla="*/ 142 h 142"/>
              <a:gd name="T2" fmla="*/ 21 w 166"/>
              <a:gd name="T3" fmla="*/ 142 h 142"/>
              <a:gd name="T4" fmla="*/ 0 w 166"/>
              <a:gd name="T5" fmla="*/ 121 h 142"/>
              <a:gd name="T6" fmla="*/ 0 w 166"/>
              <a:gd name="T7" fmla="*/ 44 h 142"/>
              <a:gd name="T8" fmla="*/ 21 w 166"/>
              <a:gd name="T9" fmla="*/ 23 h 142"/>
              <a:gd name="T10" fmla="*/ 24 w 166"/>
              <a:gd name="T11" fmla="*/ 23 h 142"/>
              <a:gd name="T12" fmla="*/ 24 w 166"/>
              <a:gd name="T13" fmla="*/ 142 h 142"/>
              <a:gd name="T14" fmla="*/ 133 w 166"/>
              <a:gd name="T15" fmla="*/ 142 h 142"/>
              <a:gd name="T16" fmla="*/ 33 w 166"/>
              <a:gd name="T17" fmla="*/ 142 h 142"/>
              <a:gd name="T18" fmla="*/ 33 w 166"/>
              <a:gd name="T19" fmla="*/ 23 h 142"/>
              <a:gd name="T20" fmla="*/ 48 w 166"/>
              <a:gd name="T21" fmla="*/ 23 h 142"/>
              <a:gd name="T22" fmla="*/ 48 w 166"/>
              <a:gd name="T23" fmla="*/ 8 h 142"/>
              <a:gd name="T24" fmla="*/ 57 w 166"/>
              <a:gd name="T25" fmla="*/ 0 h 142"/>
              <a:gd name="T26" fmla="*/ 110 w 166"/>
              <a:gd name="T27" fmla="*/ 0 h 142"/>
              <a:gd name="T28" fmla="*/ 119 w 166"/>
              <a:gd name="T29" fmla="*/ 8 h 142"/>
              <a:gd name="T30" fmla="*/ 119 w 166"/>
              <a:gd name="T31" fmla="*/ 23 h 142"/>
              <a:gd name="T32" fmla="*/ 133 w 166"/>
              <a:gd name="T33" fmla="*/ 23 h 142"/>
              <a:gd name="T34" fmla="*/ 133 w 166"/>
              <a:gd name="T35" fmla="*/ 142 h 142"/>
              <a:gd name="T36" fmla="*/ 119 w 166"/>
              <a:gd name="T37" fmla="*/ 74 h 142"/>
              <a:gd name="T38" fmla="*/ 116 w 166"/>
              <a:gd name="T39" fmla="*/ 71 h 142"/>
              <a:gd name="T40" fmla="*/ 95 w 166"/>
              <a:gd name="T41" fmla="*/ 71 h 142"/>
              <a:gd name="T42" fmla="*/ 95 w 166"/>
              <a:gd name="T43" fmla="*/ 50 h 142"/>
              <a:gd name="T44" fmla="*/ 92 w 166"/>
              <a:gd name="T45" fmla="*/ 47 h 142"/>
              <a:gd name="T46" fmla="*/ 74 w 166"/>
              <a:gd name="T47" fmla="*/ 47 h 142"/>
              <a:gd name="T48" fmla="*/ 71 w 166"/>
              <a:gd name="T49" fmla="*/ 50 h 142"/>
              <a:gd name="T50" fmla="*/ 71 w 166"/>
              <a:gd name="T51" fmla="*/ 71 h 142"/>
              <a:gd name="T52" fmla="*/ 51 w 166"/>
              <a:gd name="T53" fmla="*/ 71 h 142"/>
              <a:gd name="T54" fmla="*/ 48 w 166"/>
              <a:gd name="T55" fmla="*/ 74 h 142"/>
              <a:gd name="T56" fmla="*/ 48 w 166"/>
              <a:gd name="T57" fmla="*/ 91 h 142"/>
              <a:gd name="T58" fmla="*/ 51 w 166"/>
              <a:gd name="T59" fmla="*/ 94 h 142"/>
              <a:gd name="T60" fmla="*/ 71 w 166"/>
              <a:gd name="T61" fmla="*/ 94 h 142"/>
              <a:gd name="T62" fmla="*/ 71 w 166"/>
              <a:gd name="T63" fmla="*/ 115 h 142"/>
              <a:gd name="T64" fmla="*/ 74 w 166"/>
              <a:gd name="T65" fmla="*/ 118 h 142"/>
              <a:gd name="T66" fmla="*/ 92 w 166"/>
              <a:gd name="T67" fmla="*/ 118 h 142"/>
              <a:gd name="T68" fmla="*/ 95 w 166"/>
              <a:gd name="T69" fmla="*/ 115 h 142"/>
              <a:gd name="T70" fmla="*/ 95 w 166"/>
              <a:gd name="T71" fmla="*/ 94 h 142"/>
              <a:gd name="T72" fmla="*/ 116 w 166"/>
              <a:gd name="T73" fmla="*/ 94 h 142"/>
              <a:gd name="T74" fmla="*/ 119 w 166"/>
              <a:gd name="T75" fmla="*/ 91 h 142"/>
              <a:gd name="T76" fmla="*/ 119 w 166"/>
              <a:gd name="T77" fmla="*/ 74 h 142"/>
              <a:gd name="T78" fmla="*/ 107 w 166"/>
              <a:gd name="T79" fmla="*/ 23 h 142"/>
              <a:gd name="T80" fmla="*/ 107 w 166"/>
              <a:gd name="T81" fmla="*/ 11 h 142"/>
              <a:gd name="T82" fmla="*/ 60 w 166"/>
              <a:gd name="T83" fmla="*/ 11 h 142"/>
              <a:gd name="T84" fmla="*/ 60 w 166"/>
              <a:gd name="T85" fmla="*/ 23 h 142"/>
              <a:gd name="T86" fmla="*/ 107 w 166"/>
              <a:gd name="T87" fmla="*/ 23 h 142"/>
              <a:gd name="T88" fmla="*/ 166 w 166"/>
              <a:gd name="T89" fmla="*/ 121 h 142"/>
              <a:gd name="T90" fmla="*/ 145 w 166"/>
              <a:gd name="T91" fmla="*/ 142 h 142"/>
              <a:gd name="T92" fmla="*/ 142 w 166"/>
              <a:gd name="T93" fmla="*/ 142 h 142"/>
              <a:gd name="T94" fmla="*/ 142 w 166"/>
              <a:gd name="T95" fmla="*/ 23 h 142"/>
              <a:gd name="T96" fmla="*/ 145 w 166"/>
              <a:gd name="T97" fmla="*/ 23 h 142"/>
              <a:gd name="T98" fmla="*/ 166 w 166"/>
              <a:gd name="T99" fmla="*/ 44 h 142"/>
              <a:gd name="T100" fmla="*/ 166 w 166"/>
              <a:gd name="T101" fmla="*/ 121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66" h="142">
                <a:moveTo>
                  <a:pt x="24" y="142"/>
                </a:moveTo>
                <a:cubicBezTo>
                  <a:pt x="21" y="142"/>
                  <a:pt x="21" y="142"/>
                  <a:pt x="21" y="142"/>
                </a:cubicBezTo>
                <a:cubicBezTo>
                  <a:pt x="10" y="142"/>
                  <a:pt x="0" y="132"/>
                  <a:pt x="0" y="121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33"/>
                  <a:pt x="10" y="23"/>
                  <a:pt x="21" y="23"/>
                </a:cubicBezTo>
                <a:cubicBezTo>
                  <a:pt x="24" y="23"/>
                  <a:pt x="24" y="23"/>
                  <a:pt x="24" y="23"/>
                </a:cubicBezTo>
                <a:lnTo>
                  <a:pt x="24" y="142"/>
                </a:lnTo>
                <a:close/>
                <a:moveTo>
                  <a:pt x="133" y="142"/>
                </a:moveTo>
                <a:cubicBezTo>
                  <a:pt x="33" y="142"/>
                  <a:pt x="33" y="142"/>
                  <a:pt x="33" y="142"/>
                </a:cubicBezTo>
                <a:cubicBezTo>
                  <a:pt x="33" y="23"/>
                  <a:pt x="33" y="23"/>
                  <a:pt x="33" y="23"/>
                </a:cubicBezTo>
                <a:cubicBezTo>
                  <a:pt x="48" y="23"/>
                  <a:pt x="48" y="23"/>
                  <a:pt x="48" y="23"/>
                </a:cubicBezTo>
                <a:cubicBezTo>
                  <a:pt x="48" y="8"/>
                  <a:pt x="48" y="8"/>
                  <a:pt x="48" y="8"/>
                </a:cubicBezTo>
                <a:cubicBezTo>
                  <a:pt x="48" y="4"/>
                  <a:pt x="52" y="0"/>
                  <a:pt x="57" y="0"/>
                </a:cubicBezTo>
                <a:cubicBezTo>
                  <a:pt x="110" y="0"/>
                  <a:pt x="110" y="0"/>
                  <a:pt x="110" y="0"/>
                </a:cubicBezTo>
                <a:cubicBezTo>
                  <a:pt x="115" y="0"/>
                  <a:pt x="119" y="4"/>
                  <a:pt x="119" y="8"/>
                </a:cubicBezTo>
                <a:cubicBezTo>
                  <a:pt x="119" y="23"/>
                  <a:pt x="119" y="23"/>
                  <a:pt x="119" y="23"/>
                </a:cubicBezTo>
                <a:cubicBezTo>
                  <a:pt x="133" y="23"/>
                  <a:pt x="133" y="23"/>
                  <a:pt x="133" y="23"/>
                </a:cubicBezTo>
                <a:lnTo>
                  <a:pt x="133" y="142"/>
                </a:lnTo>
                <a:close/>
                <a:moveTo>
                  <a:pt x="119" y="74"/>
                </a:moveTo>
                <a:cubicBezTo>
                  <a:pt x="119" y="72"/>
                  <a:pt x="117" y="71"/>
                  <a:pt x="116" y="71"/>
                </a:cubicBezTo>
                <a:cubicBezTo>
                  <a:pt x="95" y="71"/>
                  <a:pt x="95" y="71"/>
                  <a:pt x="95" y="71"/>
                </a:cubicBezTo>
                <a:cubicBezTo>
                  <a:pt x="95" y="50"/>
                  <a:pt x="95" y="50"/>
                  <a:pt x="95" y="50"/>
                </a:cubicBezTo>
                <a:cubicBezTo>
                  <a:pt x="95" y="48"/>
                  <a:pt x="94" y="47"/>
                  <a:pt x="92" y="47"/>
                </a:cubicBezTo>
                <a:cubicBezTo>
                  <a:pt x="74" y="47"/>
                  <a:pt x="74" y="47"/>
                  <a:pt x="74" y="47"/>
                </a:cubicBezTo>
                <a:cubicBezTo>
                  <a:pt x="73" y="47"/>
                  <a:pt x="71" y="48"/>
                  <a:pt x="71" y="50"/>
                </a:cubicBezTo>
                <a:cubicBezTo>
                  <a:pt x="71" y="71"/>
                  <a:pt x="71" y="71"/>
                  <a:pt x="71" y="71"/>
                </a:cubicBezTo>
                <a:cubicBezTo>
                  <a:pt x="51" y="71"/>
                  <a:pt x="51" y="71"/>
                  <a:pt x="51" y="71"/>
                </a:cubicBezTo>
                <a:cubicBezTo>
                  <a:pt x="49" y="71"/>
                  <a:pt x="48" y="72"/>
                  <a:pt x="48" y="74"/>
                </a:cubicBezTo>
                <a:cubicBezTo>
                  <a:pt x="48" y="91"/>
                  <a:pt x="48" y="91"/>
                  <a:pt x="48" y="91"/>
                </a:cubicBezTo>
                <a:cubicBezTo>
                  <a:pt x="48" y="93"/>
                  <a:pt x="49" y="94"/>
                  <a:pt x="51" y="94"/>
                </a:cubicBezTo>
                <a:cubicBezTo>
                  <a:pt x="71" y="94"/>
                  <a:pt x="71" y="94"/>
                  <a:pt x="71" y="94"/>
                </a:cubicBezTo>
                <a:cubicBezTo>
                  <a:pt x="71" y="115"/>
                  <a:pt x="71" y="115"/>
                  <a:pt x="71" y="115"/>
                </a:cubicBezTo>
                <a:cubicBezTo>
                  <a:pt x="71" y="117"/>
                  <a:pt x="73" y="118"/>
                  <a:pt x="74" y="118"/>
                </a:cubicBezTo>
                <a:cubicBezTo>
                  <a:pt x="92" y="118"/>
                  <a:pt x="92" y="118"/>
                  <a:pt x="92" y="118"/>
                </a:cubicBezTo>
                <a:cubicBezTo>
                  <a:pt x="94" y="118"/>
                  <a:pt x="95" y="117"/>
                  <a:pt x="95" y="115"/>
                </a:cubicBezTo>
                <a:cubicBezTo>
                  <a:pt x="95" y="94"/>
                  <a:pt x="95" y="94"/>
                  <a:pt x="95" y="94"/>
                </a:cubicBezTo>
                <a:cubicBezTo>
                  <a:pt x="116" y="94"/>
                  <a:pt x="116" y="94"/>
                  <a:pt x="116" y="94"/>
                </a:cubicBezTo>
                <a:cubicBezTo>
                  <a:pt x="117" y="94"/>
                  <a:pt x="119" y="93"/>
                  <a:pt x="119" y="91"/>
                </a:cubicBezTo>
                <a:lnTo>
                  <a:pt x="119" y="74"/>
                </a:lnTo>
                <a:close/>
                <a:moveTo>
                  <a:pt x="107" y="23"/>
                </a:moveTo>
                <a:cubicBezTo>
                  <a:pt x="107" y="11"/>
                  <a:pt x="107" y="11"/>
                  <a:pt x="107" y="11"/>
                </a:cubicBezTo>
                <a:cubicBezTo>
                  <a:pt x="60" y="11"/>
                  <a:pt x="60" y="11"/>
                  <a:pt x="60" y="11"/>
                </a:cubicBezTo>
                <a:cubicBezTo>
                  <a:pt x="60" y="23"/>
                  <a:pt x="60" y="23"/>
                  <a:pt x="60" y="23"/>
                </a:cubicBezTo>
                <a:lnTo>
                  <a:pt x="107" y="23"/>
                </a:lnTo>
                <a:close/>
                <a:moveTo>
                  <a:pt x="166" y="121"/>
                </a:moveTo>
                <a:cubicBezTo>
                  <a:pt x="166" y="132"/>
                  <a:pt x="157" y="142"/>
                  <a:pt x="145" y="142"/>
                </a:cubicBezTo>
                <a:cubicBezTo>
                  <a:pt x="142" y="142"/>
                  <a:pt x="142" y="142"/>
                  <a:pt x="142" y="142"/>
                </a:cubicBezTo>
                <a:cubicBezTo>
                  <a:pt x="142" y="23"/>
                  <a:pt x="142" y="23"/>
                  <a:pt x="142" y="23"/>
                </a:cubicBezTo>
                <a:cubicBezTo>
                  <a:pt x="145" y="23"/>
                  <a:pt x="145" y="23"/>
                  <a:pt x="145" y="23"/>
                </a:cubicBezTo>
                <a:cubicBezTo>
                  <a:pt x="157" y="23"/>
                  <a:pt x="166" y="33"/>
                  <a:pt x="166" y="44"/>
                </a:cubicBezTo>
                <a:lnTo>
                  <a:pt x="166" y="1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67" name="Freeform 60">
            <a:extLst>
              <a:ext uri="{FF2B5EF4-FFF2-40B4-BE49-F238E27FC236}">
                <a16:creationId xmlns:a16="http://schemas.microsoft.com/office/drawing/2014/main" id="{B91B4005-128C-4FCF-87BC-E865CA4D5478}"/>
              </a:ext>
            </a:extLst>
          </p:cNvPr>
          <p:cNvSpPr>
            <a:spLocks noEditPoints="1"/>
          </p:cNvSpPr>
          <p:nvPr/>
        </p:nvSpPr>
        <p:spPr bwMode="auto">
          <a:xfrm>
            <a:off x="6918192" y="5765127"/>
            <a:ext cx="438645" cy="393609"/>
          </a:xfrm>
          <a:custGeom>
            <a:avLst/>
            <a:gdLst>
              <a:gd name="T0" fmla="*/ 1562 w 3584"/>
              <a:gd name="T1" fmla="*/ 2055 h 3573"/>
              <a:gd name="T2" fmla="*/ 1544 w 3584"/>
              <a:gd name="T3" fmla="*/ 2368 h 3573"/>
              <a:gd name="T4" fmla="*/ 1848 w 3584"/>
              <a:gd name="T5" fmla="*/ 2581 h 3573"/>
              <a:gd name="T6" fmla="*/ 1895 w 3584"/>
              <a:gd name="T7" fmla="*/ 2785 h 3573"/>
              <a:gd name="T8" fmla="*/ 1715 w 3584"/>
              <a:gd name="T9" fmla="*/ 2800 h 3573"/>
              <a:gd name="T10" fmla="*/ 1492 w 3584"/>
              <a:gd name="T11" fmla="*/ 2764 h 3573"/>
              <a:gd name="T12" fmla="*/ 1754 w 3584"/>
              <a:gd name="T13" fmla="*/ 2989 h 3573"/>
              <a:gd name="T14" fmla="*/ 2043 w 3584"/>
              <a:gd name="T15" fmla="*/ 2902 h 3573"/>
              <a:gd name="T16" fmla="*/ 2093 w 3584"/>
              <a:gd name="T17" fmla="*/ 2593 h 3573"/>
              <a:gd name="T18" fmla="*/ 1802 w 3584"/>
              <a:gd name="T19" fmla="*/ 2363 h 3573"/>
              <a:gd name="T20" fmla="*/ 1721 w 3584"/>
              <a:gd name="T21" fmla="*/ 2170 h 3573"/>
              <a:gd name="T22" fmla="*/ 1869 w 3584"/>
              <a:gd name="T23" fmla="*/ 2116 h 3573"/>
              <a:gd name="T24" fmla="*/ 2096 w 3584"/>
              <a:gd name="T25" fmla="*/ 2136 h 3573"/>
              <a:gd name="T26" fmla="*/ 1872 w 3584"/>
              <a:gd name="T27" fmla="*/ 1942 h 3573"/>
              <a:gd name="T28" fmla="*/ 2657 w 3584"/>
              <a:gd name="T29" fmla="*/ 1446 h 3573"/>
              <a:gd name="T30" fmla="*/ 3302 w 3584"/>
              <a:gd name="T31" fmla="*/ 2055 h 3573"/>
              <a:gd name="T32" fmla="*/ 3582 w 3584"/>
              <a:gd name="T33" fmla="*/ 2756 h 3573"/>
              <a:gd name="T34" fmla="*/ 3436 w 3584"/>
              <a:gd name="T35" fmla="*/ 3232 h 3573"/>
              <a:gd name="T36" fmla="*/ 2962 w 3584"/>
              <a:gd name="T37" fmla="*/ 3476 h 3573"/>
              <a:gd name="T38" fmla="*/ 2254 w 3584"/>
              <a:gd name="T39" fmla="*/ 3565 h 3573"/>
              <a:gd name="T40" fmla="*/ 1420 w 3584"/>
              <a:gd name="T41" fmla="*/ 3568 h 3573"/>
              <a:gd name="T42" fmla="*/ 692 w 3584"/>
              <a:gd name="T43" fmla="*/ 3492 h 3573"/>
              <a:gd name="T44" fmla="*/ 187 w 3584"/>
              <a:gd name="T45" fmla="*/ 3269 h 3573"/>
              <a:gd name="T46" fmla="*/ 0 w 3584"/>
              <a:gd name="T47" fmla="*/ 2829 h 3573"/>
              <a:gd name="T48" fmla="*/ 222 w 3584"/>
              <a:gd name="T49" fmla="*/ 2149 h 3573"/>
              <a:gd name="T50" fmla="*/ 810 w 3584"/>
              <a:gd name="T51" fmla="*/ 1524 h 3573"/>
              <a:gd name="T52" fmla="*/ 1480 w 3584"/>
              <a:gd name="T53" fmla="*/ 1290 h 3573"/>
              <a:gd name="T54" fmla="*/ 1759 w 3584"/>
              <a:gd name="T55" fmla="*/ 1304 h 3573"/>
              <a:gd name="T56" fmla="*/ 1645 w 3584"/>
              <a:gd name="T57" fmla="*/ 148 h 3573"/>
              <a:gd name="T58" fmla="*/ 1540 w 3584"/>
              <a:gd name="T59" fmla="*/ 268 h 3573"/>
              <a:gd name="T60" fmla="*/ 1292 w 3584"/>
              <a:gd name="T61" fmla="*/ 435 h 3573"/>
              <a:gd name="T62" fmla="*/ 1098 w 3584"/>
              <a:gd name="T63" fmla="*/ 471 h 3573"/>
              <a:gd name="T64" fmla="*/ 1350 w 3584"/>
              <a:gd name="T65" fmla="*/ 683 h 3573"/>
              <a:gd name="T66" fmla="*/ 1548 w 3584"/>
              <a:gd name="T67" fmla="*/ 610 h 3573"/>
              <a:gd name="T68" fmla="*/ 1685 w 3584"/>
              <a:gd name="T69" fmla="*/ 559 h 3573"/>
              <a:gd name="T70" fmla="*/ 1803 w 3584"/>
              <a:gd name="T71" fmla="*/ 698 h 3573"/>
              <a:gd name="T72" fmla="*/ 2020 w 3584"/>
              <a:gd name="T73" fmla="*/ 657 h 3573"/>
              <a:gd name="T74" fmla="*/ 2212 w 3584"/>
              <a:gd name="T75" fmla="*/ 313 h 3573"/>
              <a:gd name="T76" fmla="*/ 2006 w 3584"/>
              <a:gd name="T77" fmla="*/ 414 h 3573"/>
              <a:gd name="T78" fmla="*/ 1811 w 3584"/>
              <a:gd name="T79" fmla="*/ 350 h 3573"/>
              <a:gd name="T80" fmla="*/ 1665 w 3584"/>
              <a:gd name="T81" fmla="*/ 151 h 3573"/>
              <a:gd name="T82" fmla="*/ 1745 w 3584"/>
              <a:gd name="T83" fmla="*/ 24 h 3573"/>
              <a:gd name="T84" fmla="*/ 1926 w 3584"/>
              <a:gd name="T85" fmla="*/ 254 h 3573"/>
              <a:gd name="T86" fmla="*/ 2105 w 3584"/>
              <a:gd name="T87" fmla="*/ 199 h 3573"/>
              <a:gd name="T88" fmla="*/ 2326 w 3584"/>
              <a:gd name="T89" fmla="*/ 176 h 3573"/>
              <a:gd name="T90" fmla="*/ 2384 w 3584"/>
              <a:gd name="T91" fmla="*/ 339 h 3573"/>
              <a:gd name="T92" fmla="*/ 2316 w 3584"/>
              <a:gd name="T93" fmla="*/ 455 h 3573"/>
              <a:gd name="T94" fmla="*/ 2150 w 3584"/>
              <a:gd name="T95" fmla="*/ 764 h 3573"/>
              <a:gd name="T96" fmla="*/ 2078 w 3584"/>
              <a:gd name="T97" fmla="*/ 1050 h 3573"/>
              <a:gd name="T98" fmla="*/ 1785 w 3584"/>
              <a:gd name="T99" fmla="*/ 1152 h 3573"/>
              <a:gd name="T100" fmla="*/ 1623 w 3584"/>
              <a:gd name="T101" fmla="*/ 1156 h 3573"/>
              <a:gd name="T102" fmla="*/ 1479 w 3584"/>
              <a:gd name="T103" fmla="*/ 1138 h 3573"/>
              <a:gd name="T104" fmla="*/ 1349 w 3584"/>
              <a:gd name="T105" fmla="*/ 1104 h 3573"/>
              <a:gd name="T106" fmla="*/ 1277 w 3584"/>
              <a:gd name="T107" fmla="*/ 1064 h 3573"/>
              <a:gd name="T108" fmla="*/ 1205 w 3584"/>
              <a:gd name="T109" fmla="*/ 958 h 3573"/>
              <a:gd name="T110" fmla="*/ 1027 w 3584"/>
              <a:gd name="T111" fmla="*/ 660 h 3573"/>
              <a:gd name="T112" fmla="*/ 919 w 3584"/>
              <a:gd name="T113" fmla="*/ 482 h 3573"/>
              <a:gd name="T114" fmla="*/ 963 w 3584"/>
              <a:gd name="T115" fmla="*/ 313 h 3573"/>
              <a:gd name="T116" fmla="*/ 1277 w 3584"/>
              <a:gd name="T117" fmla="*/ 287 h 3573"/>
              <a:gd name="T118" fmla="*/ 1451 w 3584"/>
              <a:gd name="T119" fmla="*/ 106 h 3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584" h="3573">
                <a:moveTo>
                  <a:pt x="1768" y="1791"/>
                </a:moveTo>
                <a:lnTo>
                  <a:pt x="1768" y="1940"/>
                </a:lnTo>
                <a:lnTo>
                  <a:pt x="1731" y="1945"/>
                </a:lnTo>
                <a:lnTo>
                  <a:pt x="1696" y="1955"/>
                </a:lnTo>
                <a:lnTo>
                  <a:pt x="1664" y="1969"/>
                </a:lnTo>
                <a:lnTo>
                  <a:pt x="1634" y="1985"/>
                </a:lnTo>
                <a:lnTo>
                  <a:pt x="1607" y="2005"/>
                </a:lnTo>
                <a:lnTo>
                  <a:pt x="1583" y="2029"/>
                </a:lnTo>
                <a:lnTo>
                  <a:pt x="1562" y="2055"/>
                </a:lnTo>
                <a:lnTo>
                  <a:pt x="1544" y="2084"/>
                </a:lnTo>
                <a:lnTo>
                  <a:pt x="1531" y="2115"/>
                </a:lnTo>
                <a:lnTo>
                  <a:pt x="1522" y="2149"/>
                </a:lnTo>
                <a:lnTo>
                  <a:pt x="1516" y="2184"/>
                </a:lnTo>
                <a:lnTo>
                  <a:pt x="1515" y="2223"/>
                </a:lnTo>
                <a:lnTo>
                  <a:pt x="1516" y="2263"/>
                </a:lnTo>
                <a:lnTo>
                  <a:pt x="1521" y="2302"/>
                </a:lnTo>
                <a:lnTo>
                  <a:pt x="1531" y="2337"/>
                </a:lnTo>
                <a:lnTo>
                  <a:pt x="1544" y="2368"/>
                </a:lnTo>
                <a:lnTo>
                  <a:pt x="1561" y="2396"/>
                </a:lnTo>
                <a:lnTo>
                  <a:pt x="1582" y="2422"/>
                </a:lnTo>
                <a:lnTo>
                  <a:pt x="1612" y="2449"/>
                </a:lnTo>
                <a:lnTo>
                  <a:pt x="1648" y="2475"/>
                </a:lnTo>
                <a:lnTo>
                  <a:pt x="1690" y="2500"/>
                </a:lnTo>
                <a:lnTo>
                  <a:pt x="1739" y="2524"/>
                </a:lnTo>
                <a:lnTo>
                  <a:pt x="1793" y="2546"/>
                </a:lnTo>
                <a:lnTo>
                  <a:pt x="1823" y="2564"/>
                </a:lnTo>
                <a:lnTo>
                  <a:pt x="1848" y="2581"/>
                </a:lnTo>
                <a:lnTo>
                  <a:pt x="1869" y="2598"/>
                </a:lnTo>
                <a:lnTo>
                  <a:pt x="1883" y="2615"/>
                </a:lnTo>
                <a:lnTo>
                  <a:pt x="1894" y="2634"/>
                </a:lnTo>
                <a:lnTo>
                  <a:pt x="1903" y="2657"/>
                </a:lnTo>
                <a:lnTo>
                  <a:pt x="1907" y="2681"/>
                </a:lnTo>
                <a:lnTo>
                  <a:pt x="1909" y="2710"/>
                </a:lnTo>
                <a:lnTo>
                  <a:pt x="1907" y="2739"/>
                </a:lnTo>
                <a:lnTo>
                  <a:pt x="1903" y="2763"/>
                </a:lnTo>
                <a:lnTo>
                  <a:pt x="1895" y="2785"/>
                </a:lnTo>
                <a:lnTo>
                  <a:pt x="1884" y="2803"/>
                </a:lnTo>
                <a:lnTo>
                  <a:pt x="1870" y="2819"/>
                </a:lnTo>
                <a:lnTo>
                  <a:pt x="1852" y="2830"/>
                </a:lnTo>
                <a:lnTo>
                  <a:pt x="1831" y="2836"/>
                </a:lnTo>
                <a:lnTo>
                  <a:pt x="1806" y="2839"/>
                </a:lnTo>
                <a:lnTo>
                  <a:pt x="1779" y="2836"/>
                </a:lnTo>
                <a:lnTo>
                  <a:pt x="1755" y="2829"/>
                </a:lnTo>
                <a:lnTo>
                  <a:pt x="1733" y="2817"/>
                </a:lnTo>
                <a:lnTo>
                  <a:pt x="1715" y="2800"/>
                </a:lnTo>
                <a:lnTo>
                  <a:pt x="1703" y="2781"/>
                </a:lnTo>
                <a:lnTo>
                  <a:pt x="1693" y="2759"/>
                </a:lnTo>
                <a:lnTo>
                  <a:pt x="1687" y="2733"/>
                </a:lnTo>
                <a:lnTo>
                  <a:pt x="1682" y="2702"/>
                </a:lnTo>
                <a:lnTo>
                  <a:pt x="1681" y="2668"/>
                </a:lnTo>
                <a:lnTo>
                  <a:pt x="1486" y="2668"/>
                </a:lnTo>
                <a:lnTo>
                  <a:pt x="1484" y="2671"/>
                </a:lnTo>
                <a:lnTo>
                  <a:pt x="1486" y="2720"/>
                </a:lnTo>
                <a:lnTo>
                  <a:pt x="1492" y="2764"/>
                </a:lnTo>
                <a:lnTo>
                  <a:pt x="1501" y="2803"/>
                </a:lnTo>
                <a:lnTo>
                  <a:pt x="1516" y="2840"/>
                </a:lnTo>
                <a:lnTo>
                  <a:pt x="1535" y="2872"/>
                </a:lnTo>
                <a:lnTo>
                  <a:pt x="1558" y="2899"/>
                </a:lnTo>
                <a:lnTo>
                  <a:pt x="1590" y="2928"/>
                </a:lnTo>
                <a:lnTo>
                  <a:pt x="1626" y="2951"/>
                </a:lnTo>
                <a:lnTo>
                  <a:pt x="1665" y="2968"/>
                </a:lnTo>
                <a:lnTo>
                  <a:pt x="1708" y="2982"/>
                </a:lnTo>
                <a:lnTo>
                  <a:pt x="1754" y="2989"/>
                </a:lnTo>
                <a:lnTo>
                  <a:pt x="1754" y="3129"/>
                </a:lnTo>
                <a:lnTo>
                  <a:pt x="1859" y="3129"/>
                </a:lnTo>
                <a:lnTo>
                  <a:pt x="1859" y="2989"/>
                </a:lnTo>
                <a:lnTo>
                  <a:pt x="1896" y="2983"/>
                </a:lnTo>
                <a:lnTo>
                  <a:pt x="1931" y="2974"/>
                </a:lnTo>
                <a:lnTo>
                  <a:pt x="1963" y="2961"/>
                </a:lnTo>
                <a:lnTo>
                  <a:pt x="1992" y="2945"/>
                </a:lnTo>
                <a:lnTo>
                  <a:pt x="2019" y="2926"/>
                </a:lnTo>
                <a:lnTo>
                  <a:pt x="2043" y="2902"/>
                </a:lnTo>
                <a:lnTo>
                  <a:pt x="2064" y="2877"/>
                </a:lnTo>
                <a:lnTo>
                  <a:pt x="2081" y="2849"/>
                </a:lnTo>
                <a:lnTo>
                  <a:pt x="2094" y="2818"/>
                </a:lnTo>
                <a:lnTo>
                  <a:pt x="2103" y="2785"/>
                </a:lnTo>
                <a:lnTo>
                  <a:pt x="2108" y="2748"/>
                </a:lnTo>
                <a:lnTo>
                  <a:pt x="2110" y="2709"/>
                </a:lnTo>
                <a:lnTo>
                  <a:pt x="2108" y="2667"/>
                </a:lnTo>
                <a:lnTo>
                  <a:pt x="2103" y="2629"/>
                </a:lnTo>
                <a:lnTo>
                  <a:pt x="2093" y="2593"/>
                </a:lnTo>
                <a:lnTo>
                  <a:pt x="2080" y="2561"/>
                </a:lnTo>
                <a:lnTo>
                  <a:pt x="2062" y="2533"/>
                </a:lnTo>
                <a:lnTo>
                  <a:pt x="2041" y="2506"/>
                </a:lnTo>
                <a:lnTo>
                  <a:pt x="2011" y="2479"/>
                </a:lnTo>
                <a:lnTo>
                  <a:pt x="1975" y="2451"/>
                </a:lnTo>
                <a:lnTo>
                  <a:pt x="1933" y="2427"/>
                </a:lnTo>
                <a:lnTo>
                  <a:pt x="1887" y="2404"/>
                </a:lnTo>
                <a:lnTo>
                  <a:pt x="1834" y="2383"/>
                </a:lnTo>
                <a:lnTo>
                  <a:pt x="1802" y="2363"/>
                </a:lnTo>
                <a:lnTo>
                  <a:pt x="1775" y="2346"/>
                </a:lnTo>
                <a:lnTo>
                  <a:pt x="1755" y="2328"/>
                </a:lnTo>
                <a:lnTo>
                  <a:pt x="1740" y="2311"/>
                </a:lnTo>
                <a:lnTo>
                  <a:pt x="1730" y="2293"/>
                </a:lnTo>
                <a:lnTo>
                  <a:pt x="1722" y="2272"/>
                </a:lnTo>
                <a:lnTo>
                  <a:pt x="1718" y="2249"/>
                </a:lnTo>
                <a:lnTo>
                  <a:pt x="1715" y="2223"/>
                </a:lnTo>
                <a:lnTo>
                  <a:pt x="1717" y="2195"/>
                </a:lnTo>
                <a:lnTo>
                  <a:pt x="1721" y="2170"/>
                </a:lnTo>
                <a:lnTo>
                  <a:pt x="1728" y="2148"/>
                </a:lnTo>
                <a:lnTo>
                  <a:pt x="1738" y="2128"/>
                </a:lnTo>
                <a:lnTo>
                  <a:pt x="1750" y="2113"/>
                </a:lnTo>
                <a:lnTo>
                  <a:pt x="1766" y="2102"/>
                </a:lnTo>
                <a:lnTo>
                  <a:pt x="1786" y="2095"/>
                </a:lnTo>
                <a:lnTo>
                  <a:pt x="1809" y="2093"/>
                </a:lnTo>
                <a:lnTo>
                  <a:pt x="1831" y="2095"/>
                </a:lnTo>
                <a:lnTo>
                  <a:pt x="1852" y="2103"/>
                </a:lnTo>
                <a:lnTo>
                  <a:pt x="1869" y="2116"/>
                </a:lnTo>
                <a:lnTo>
                  <a:pt x="1884" y="2135"/>
                </a:lnTo>
                <a:lnTo>
                  <a:pt x="1896" y="2158"/>
                </a:lnTo>
                <a:lnTo>
                  <a:pt x="1904" y="2185"/>
                </a:lnTo>
                <a:lnTo>
                  <a:pt x="1910" y="2218"/>
                </a:lnTo>
                <a:lnTo>
                  <a:pt x="1911" y="2255"/>
                </a:lnTo>
                <a:lnTo>
                  <a:pt x="2112" y="2255"/>
                </a:lnTo>
                <a:lnTo>
                  <a:pt x="2110" y="2212"/>
                </a:lnTo>
                <a:lnTo>
                  <a:pt x="2105" y="2172"/>
                </a:lnTo>
                <a:lnTo>
                  <a:pt x="2096" y="2136"/>
                </a:lnTo>
                <a:lnTo>
                  <a:pt x="2084" y="2102"/>
                </a:lnTo>
                <a:lnTo>
                  <a:pt x="2067" y="2071"/>
                </a:lnTo>
                <a:lnTo>
                  <a:pt x="2048" y="2042"/>
                </a:lnTo>
                <a:lnTo>
                  <a:pt x="2026" y="2017"/>
                </a:lnTo>
                <a:lnTo>
                  <a:pt x="2000" y="1995"/>
                </a:lnTo>
                <a:lnTo>
                  <a:pt x="1973" y="1976"/>
                </a:lnTo>
                <a:lnTo>
                  <a:pt x="1942" y="1962"/>
                </a:lnTo>
                <a:lnTo>
                  <a:pt x="1909" y="1951"/>
                </a:lnTo>
                <a:lnTo>
                  <a:pt x="1872" y="1942"/>
                </a:lnTo>
                <a:lnTo>
                  <a:pt x="1872" y="1791"/>
                </a:lnTo>
                <a:lnTo>
                  <a:pt x="1768" y="1791"/>
                </a:lnTo>
                <a:close/>
                <a:moveTo>
                  <a:pt x="2085" y="1222"/>
                </a:moveTo>
                <a:lnTo>
                  <a:pt x="2185" y="1245"/>
                </a:lnTo>
                <a:lnTo>
                  <a:pt x="2285" y="1273"/>
                </a:lnTo>
                <a:lnTo>
                  <a:pt x="2382" y="1309"/>
                </a:lnTo>
                <a:lnTo>
                  <a:pt x="2476" y="1349"/>
                </a:lnTo>
                <a:lnTo>
                  <a:pt x="2567" y="1395"/>
                </a:lnTo>
                <a:lnTo>
                  <a:pt x="2657" y="1446"/>
                </a:lnTo>
                <a:lnTo>
                  <a:pt x="2742" y="1501"/>
                </a:lnTo>
                <a:lnTo>
                  <a:pt x="2824" y="1559"/>
                </a:lnTo>
                <a:lnTo>
                  <a:pt x="2904" y="1622"/>
                </a:lnTo>
                <a:lnTo>
                  <a:pt x="2980" y="1688"/>
                </a:lnTo>
                <a:lnTo>
                  <a:pt x="3053" y="1757"/>
                </a:lnTo>
                <a:lnTo>
                  <a:pt x="3121" y="1829"/>
                </a:lnTo>
                <a:lnTo>
                  <a:pt x="3185" y="1903"/>
                </a:lnTo>
                <a:lnTo>
                  <a:pt x="3246" y="1978"/>
                </a:lnTo>
                <a:lnTo>
                  <a:pt x="3302" y="2055"/>
                </a:lnTo>
                <a:lnTo>
                  <a:pt x="3353" y="2134"/>
                </a:lnTo>
                <a:lnTo>
                  <a:pt x="3400" y="2212"/>
                </a:lnTo>
                <a:lnTo>
                  <a:pt x="3442" y="2292"/>
                </a:lnTo>
                <a:lnTo>
                  <a:pt x="3479" y="2371"/>
                </a:lnTo>
                <a:lnTo>
                  <a:pt x="3511" y="2450"/>
                </a:lnTo>
                <a:lnTo>
                  <a:pt x="3537" y="2528"/>
                </a:lnTo>
                <a:lnTo>
                  <a:pt x="3558" y="2607"/>
                </a:lnTo>
                <a:lnTo>
                  <a:pt x="3572" y="2682"/>
                </a:lnTo>
                <a:lnTo>
                  <a:pt x="3582" y="2756"/>
                </a:lnTo>
                <a:lnTo>
                  <a:pt x="3584" y="2829"/>
                </a:lnTo>
                <a:lnTo>
                  <a:pt x="3582" y="2890"/>
                </a:lnTo>
                <a:lnTo>
                  <a:pt x="3576" y="2949"/>
                </a:lnTo>
                <a:lnTo>
                  <a:pt x="3562" y="3004"/>
                </a:lnTo>
                <a:lnTo>
                  <a:pt x="3546" y="3055"/>
                </a:lnTo>
                <a:lnTo>
                  <a:pt x="3525" y="3105"/>
                </a:lnTo>
                <a:lnTo>
                  <a:pt x="3499" y="3150"/>
                </a:lnTo>
                <a:lnTo>
                  <a:pt x="3470" y="3193"/>
                </a:lnTo>
                <a:lnTo>
                  <a:pt x="3436" y="3232"/>
                </a:lnTo>
                <a:lnTo>
                  <a:pt x="3397" y="3269"/>
                </a:lnTo>
                <a:lnTo>
                  <a:pt x="3355" y="3303"/>
                </a:lnTo>
                <a:lnTo>
                  <a:pt x="3310" y="3335"/>
                </a:lnTo>
                <a:lnTo>
                  <a:pt x="3260" y="3364"/>
                </a:lnTo>
                <a:lnTo>
                  <a:pt x="3207" y="3391"/>
                </a:lnTo>
                <a:lnTo>
                  <a:pt x="3151" y="3415"/>
                </a:lnTo>
                <a:lnTo>
                  <a:pt x="3091" y="3437"/>
                </a:lnTo>
                <a:lnTo>
                  <a:pt x="3028" y="3458"/>
                </a:lnTo>
                <a:lnTo>
                  <a:pt x="2962" y="3476"/>
                </a:lnTo>
                <a:lnTo>
                  <a:pt x="2894" y="3492"/>
                </a:lnTo>
                <a:lnTo>
                  <a:pt x="2822" y="3506"/>
                </a:lnTo>
                <a:lnTo>
                  <a:pt x="2748" y="3518"/>
                </a:lnTo>
                <a:lnTo>
                  <a:pt x="2671" y="3529"/>
                </a:lnTo>
                <a:lnTo>
                  <a:pt x="2593" y="3539"/>
                </a:lnTo>
                <a:lnTo>
                  <a:pt x="2511" y="3547"/>
                </a:lnTo>
                <a:lnTo>
                  <a:pt x="2427" y="3555"/>
                </a:lnTo>
                <a:lnTo>
                  <a:pt x="2342" y="3560"/>
                </a:lnTo>
                <a:lnTo>
                  <a:pt x="2254" y="3565"/>
                </a:lnTo>
                <a:lnTo>
                  <a:pt x="2165" y="3568"/>
                </a:lnTo>
                <a:lnTo>
                  <a:pt x="2074" y="3570"/>
                </a:lnTo>
                <a:lnTo>
                  <a:pt x="1981" y="3572"/>
                </a:lnTo>
                <a:lnTo>
                  <a:pt x="1888" y="3573"/>
                </a:lnTo>
                <a:lnTo>
                  <a:pt x="1793" y="3573"/>
                </a:lnTo>
                <a:lnTo>
                  <a:pt x="1698" y="3573"/>
                </a:lnTo>
                <a:lnTo>
                  <a:pt x="1603" y="3572"/>
                </a:lnTo>
                <a:lnTo>
                  <a:pt x="1511" y="3570"/>
                </a:lnTo>
                <a:lnTo>
                  <a:pt x="1420" y="3568"/>
                </a:lnTo>
                <a:lnTo>
                  <a:pt x="1330" y="3565"/>
                </a:lnTo>
                <a:lnTo>
                  <a:pt x="1243" y="3560"/>
                </a:lnTo>
                <a:lnTo>
                  <a:pt x="1157" y="3555"/>
                </a:lnTo>
                <a:lnTo>
                  <a:pt x="1074" y="3547"/>
                </a:lnTo>
                <a:lnTo>
                  <a:pt x="993" y="3539"/>
                </a:lnTo>
                <a:lnTo>
                  <a:pt x="913" y="3529"/>
                </a:lnTo>
                <a:lnTo>
                  <a:pt x="837" y="3518"/>
                </a:lnTo>
                <a:lnTo>
                  <a:pt x="763" y="3506"/>
                </a:lnTo>
                <a:lnTo>
                  <a:pt x="692" y="3492"/>
                </a:lnTo>
                <a:lnTo>
                  <a:pt x="622" y="3476"/>
                </a:lnTo>
                <a:lnTo>
                  <a:pt x="557" y="3458"/>
                </a:lnTo>
                <a:lnTo>
                  <a:pt x="494" y="3437"/>
                </a:lnTo>
                <a:lnTo>
                  <a:pt x="435" y="3415"/>
                </a:lnTo>
                <a:lnTo>
                  <a:pt x="378" y="3391"/>
                </a:lnTo>
                <a:lnTo>
                  <a:pt x="325" y="3364"/>
                </a:lnTo>
                <a:lnTo>
                  <a:pt x="276" y="3335"/>
                </a:lnTo>
                <a:lnTo>
                  <a:pt x="229" y="3303"/>
                </a:lnTo>
                <a:lnTo>
                  <a:pt x="187" y="3269"/>
                </a:lnTo>
                <a:lnTo>
                  <a:pt x="150" y="3232"/>
                </a:lnTo>
                <a:lnTo>
                  <a:pt x="116" y="3193"/>
                </a:lnTo>
                <a:lnTo>
                  <a:pt x="86" y="3150"/>
                </a:lnTo>
                <a:lnTo>
                  <a:pt x="61" y="3105"/>
                </a:lnTo>
                <a:lnTo>
                  <a:pt x="39" y="3055"/>
                </a:lnTo>
                <a:lnTo>
                  <a:pt x="22" y="3004"/>
                </a:lnTo>
                <a:lnTo>
                  <a:pt x="10" y="2949"/>
                </a:lnTo>
                <a:lnTo>
                  <a:pt x="2" y="2890"/>
                </a:lnTo>
                <a:lnTo>
                  <a:pt x="0" y="2829"/>
                </a:lnTo>
                <a:lnTo>
                  <a:pt x="3" y="2758"/>
                </a:lnTo>
                <a:lnTo>
                  <a:pt x="12" y="2686"/>
                </a:lnTo>
                <a:lnTo>
                  <a:pt x="26" y="2611"/>
                </a:lnTo>
                <a:lnTo>
                  <a:pt x="46" y="2535"/>
                </a:lnTo>
                <a:lnTo>
                  <a:pt x="72" y="2459"/>
                </a:lnTo>
                <a:lnTo>
                  <a:pt x="101" y="2382"/>
                </a:lnTo>
                <a:lnTo>
                  <a:pt x="137" y="2304"/>
                </a:lnTo>
                <a:lnTo>
                  <a:pt x="178" y="2226"/>
                </a:lnTo>
                <a:lnTo>
                  <a:pt x="222" y="2149"/>
                </a:lnTo>
                <a:lnTo>
                  <a:pt x="271" y="2072"/>
                </a:lnTo>
                <a:lnTo>
                  <a:pt x="325" y="1997"/>
                </a:lnTo>
                <a:lnTo>
                  <a:pt x="383" y="1922"/>
                </a:lnTo>
                <a:lnTo>
                  <a:pt x="445" y="1850"/>
                </a:lnTo>
                <a:lnTo>
                  <a:pt x="511" y="1779"/>
                </a:lnTo>
                <a:lnTo>
                  <a:pt x="580" y="1711"/>
                </a:lnTo>
                <a:lnTo>
                  <a:pt x="653" y="1645"/>
                </a:lnTo>
                <a:lnTo>
                  <a:pt x="730" y="1584"/>
                </a:lnTo>
                <a:lnTo>
                  <a:pt x="810" y="1524"/>
                </a:lnTo>
                <a:lnTo>
                  <a:pt x="892" y="1469"/>
                </a:lnTo>
                <a:lnTo>
                  <a:pt x="977" y="1417"/>
                </a:lnTo>
                <a:lnTo>
                  <a:pt x="1066" y="1370"/>
                </a:lnTo>
                <a:lnTo>
                  <a:pt x="1157" y="1328"/>
                </a:lnTo>
                <a:lnTo>
                  <a:pt x="1251" y="1291"/>
                </a:lnTo>
                <a:lnTo>
                  <a:pt x="1346" y="1259"/>
                </a:lnTo>
                <a:lnTo>
                  <a:pt x="1391" y="1272"/>
                </a:lnTo>
                <a:lnTo>
                  <a:pt x="1436" y="1282"/>
                </a:lnTo>
                <a:lnTo>
                  <a:pt x="1480" y="1290"/>
                </a:lnTo>
                <a:lnTo>
                  <a:pt x="1522" y="1295"/>
                </a:lnTo>
                <a:lnTo>
                  <a:pt x="1562" y="1300"/>
                </a:lnTo>
                <a:lnTo>
                  <a:pt x="1599" y="1303"/>
                </a:lnTo>
                <a:lnTo>
                  <a:pt x="1631" y="1305"/>
                </a:lnTo>
                <a:lnTo>
                  <a:pt x="1657" y="1306"/>
                </a:lnTo>
                <a:lnTo>
                  <a:pt x="1677" y="1306"/>
                </a:lnTo>
                <a:lnTo>
                  <a:pt x="1689" y="1307"/>
                </a:lnTo>
                <a:lnTo>
                  <a:pt x="1721" y="1306"/>
                </a:lnTo>
                <a:lnTo>
                  <a:pt x="1759" y="1304"/>
                </a:lnTo>
                <a:lnTo>
                  <a:pt x="1799" y="1300"/>
                </a:lnTo>
                <a:lnTo>
                  <a:pt x="1845" y="1294"/>
                </a:lnTo>
                <a:lnTo>
                  <a:pt x="1892" y="1285"/>
                </a:lnTo>
                <a:lnTo>
                  <a:pt x="1942" y="1273"/>
                </a:lnTo>
                <a:lnTo>
                  <a:pt x="1990" y="1259"/>
                </a:lnTo>
                <a:lnTo>
                  <a:pt x="2039" y="1243"/>
                </a:lnTo>
                <a:lnTo>
                  <a:pt x="2085" y="1222"/>
                </a:lnTo>
                <a:close/>
                <a:moveTo>
                  <a:pt x="1645" y="49"/>
                </a:moveTo>
                <a:lnTo>
                  <a:pt x="1645" y="148"/>
                </a:lnTo>
                <a:lnTo>
                  <a:pt x="1634" y="148"/>
                </a:lnTo>
                <a:lnTo>
                  <a:pt x="1622" y="149"/>
                </a:lnTo>
                <a:lnTo>
                  <a:pt x="1611" y="152"/>
                </a:lnTo>
                <a:lnTo>
                  <a:pt x="1600" y="159"/>
                </a:lnTo>
                <a:lnTo>
                  <a:pt x="1590" y="168"/>
                </a:lnTo>
                <a:lnTo>
                  <a:pt x="1579" y="183"/>
                </a:lnTo>
                <a:lnTo>
                  <a:pt x="1568" y="203"/>
                </a:lnTo>
                <a:lnTo>
                  <a:pt x="1557" y="229"/>
                </a:lnTo>
                <a:lnTo>
                  <a:pt x="1540" y="268"/>
                </a:lnTo>
                <a:lnTo>
                  <a:pt x="1520" y="301"/>
                </a:lnTo>
                <a:lnTo>
                  <a:pt x="1498" y="331"/>
                </a:lnTo>
                <a:lnTo>
                  <a:pt x="1473" y="355"/>
                </a:lnTo>
                <a:lnTo>
                  <a:pt x="1446" y="376"/>
                </a:lnTo>
                <a:lnTo>
                  <a:pt x="1418" y="393"/>
                </a:lnTo>
                <a:lnTo>
                  <a:pt x="1387" y="408"/>
                </a:lnTo>
                <a:lnTo>
                  <a:pt x="1356" y="419"/>
                </a:lnTo>
                <a:lnTo>
                  <a:pt x="1324" y="427"/>
                </a:lnTo>
                <a:lnTo>
                  <a:pt x="1292" y="435"/>
                </a:lnTo>
                <a:lnTo>
                  <a:pt x="1261" y="440"/>
                </a:lnTo>
                <a:lnTo>
                  <a:pt x="1230" y="443"/>
                </a:lnTo>
                <a:lnTo>
                  <a:pt x="1199" y="445"/>
                </a:lnTo>
                <a:lnTo>
                  <a:pt x="1172" y="446"/>
                </a:lnTo>
                <a:lnTo>
                  <a:pt x="1144" y="446"/>
                </a:lnTo>
                <a:lnTo>
                  <a:pt x="1120" y="446"/>
                </a:lnTo>
                <a:lnTo>
                  <a:pt x="1082" y="446"/>
                </a:lnTo>
                <a:lnTo>
                  <a:pt x="1077" y="446"/>
                </a:lnTo>
                <a:lnTo>
                  <a:pt x="1098" y="471"/>
                </a:lnTo>
                <a:lnTo>
                  <a:pt x="1120" y="498"/>
                </a:lnTo>
                <a:lnTo>
                  <a:pt x="1144" y="525"/>
                </a:lnTo>
                <a:lnTo>
                  <a:pt x="1169" y="554"/>
                </a:lnTo>
                <a:lnTo>
                  <a:pt x="1196" y="580"/>
                </a:lnTo>
                <a:lnTo>
                  <a:pt x="1225" y="607"/>
                </a:lnTo>
                <a:lnTo>
                  <a:pt x="1254" y="630"/>
                </a:lnTo>
                <a:lnTo>
                  <a:pt x="1285" y="652"/>
                </a:lnTo>
                <a:lnTo>
                  <a:pt x="1317" y="669"/>
                </a:lnTo>
                <a:lnTo>
                  <a:pt x="1350" y="683"/>
                </a:lnTo>
                <a:lnTo>
                  <a:pt x="1386" y="690"/>
                </a:lnTo>
                <a:lnTo>
                  <a:pt x="1422" y="694"/>
                </a:lnTo>
                <a:lnTo>
                  <a:pt x="1458" y="690"/>
                </a:lnTo>
                <a:lnTo>
                  <a:pt x="1478" y="684"/>
                </a:lnTo>
                <a:lnTo>
                  <a:pt x="1495" y="674"/>
                </a:lnTo>
                <a:lnTo>
                  <a:pt x="1509" y="661"/>
                </a:lnTo>
                <a:lnTo>
                  <a:pt x="1524" y="645"/>
                </a:lnTo>
                <a:lnTo>
                  <a:pt x="1536" y="628"/>
                </a:lnTo>
                <a:lnTo>
                  <a:pt x="1548" y="610"/>
                </a:lnTo>
                <a:lnTo>
                  <a:pt x="1560" y="594"/>
                </a:lnTo>
                <a:lnTo>
                  <a:pt x="1573" y="577"/>
                </a:lnTo>
                <a:lnTo>
                  <a:pt x="1588" y="563"/>
                </a:lnTo>
                <a:lnTo>
                  <a:pt x="1604" y="552"/>
                </a:lnTo>
                <a:lnTo>
                  <a:pt x="1622" y="544"/>
                </a:lnTo>
                <a:lnTo>
                  <a:pt x="1643" y="541"/>
                </a:lnTo>
                <a:lnTo>
                  <a:pt x="1658" y="543"/>
                </a:lnTo>
                <a:lnTo>
                  <a:pt x="1672" y="550"/>
                </a:lnTo>
                <a:lnTo>
                  <a:pt x="1685" y="559"/>
                </a:lnTo>
                <a:lnTo>
                  <a:pt x="1697" y="572"/>
                </a:lnTo>
                <a:lnTo>
                  <a:pt x="1708" y="586"/>
                </a:lnTo>
                <a:lnTo>
                  <a:pt x="1719" y="602"/>
                </a:lnTo>
                <a:lnTo>
                  <a:pt x="1731" y="619"/>
                </a:lnTo>
                <a:lnTo>
                  <a:pt x="1743" y="636"/>
                </a:lnTo>
                <a:lnTo>
                  <a:pt x="1755" y="654"/>
                </a:lnTo>
                <a:lnTo>
                  <a:pt x="1770" y="671"/>
                </a:lnTo>
                <a:lnTo>
                  <a:pt x="1785" y="685"/>
                </a:lnTo>
                <a:lnTo>
                  <a:pt x="1803" y="698"/>
                </a:lnTo>
                <a:lnTo>
                  <a:pt x="1823" y="708"/>
                </a:lnTo>
                <a:lnTo>
                  <a:pt x="1845" y="716"/>
                </a:lnTo>
                <a:lnTo>
                  <a:pt x="1870" y="718"/>
                </a:lnTo>
                <a:lnTo>
                  <a:pt x="1900" y="717"/>
                </a:lnTo>
                <a:lnTo>
                  <a:pt x="1927" y="711"/>
                </a:lnTo>
                <a:lnTo>
                  <a:pt x="1953" y="702"/>
                </a:lnTo>
                <a:lnTo>
                  <a:pt x="1977" y="689"/>
                </a:lnTo>
                <a:lnTo>
                  <a:pt x="2000" y="675"/>
                </a:lnTo>
                <a:lnTo>
                  <a:pt x="2020" y="657"/>
                </a:lnTo>
                <a:lnTo>
                  <a:pt x="2040" y="639"/>
                </a:lnTo>
                <a:lnTo>
                  <a:pt x="2069" y="577"/>
                </a:lnTo>
                <a:lnTo>
                  <a:pt x="2103" y="514"/>
                </a:lnTo>
                <a:lnTo>
                  <a:pt x="2141" y="451"/>
                </a:lnTo>
                <a:lnTo>
                  <a:pt x="2184" y="383"/>
                </a:lnTo>
                <a:lnTo>
                  <a:pt x="2233" y="315"/>
                </a:lnTo>
                <a:lnTo>
                  <a:pt x="2238" y="308"/>
                </a:lnTo>
                <a:lnTo>
                  <a:pt x="2226" y="310"/>
                </a:lnTo>
                <a:lnTo>
                  <a:pt x="2212" y="313"/>
                </a:lnTo>
                <a:lnTo>
                  <a:pt x="2194" y="317"/>
                </a:lnTo>
                <a:lnTo>
                  <a:pt x="2183" y="325"/>
                </a:lnTo>
                <a:lnTo>
                  <a:pt x="2171" y="334"/>
                </a:lnTo>
                <a:lnTo>
                  <a:pt x="2150" y="349"/>
                </a:lnTo>
                <a:lnTo>
                  <a:pt x="2127" y="365"/>
                </a:lnTo>
                <a:lnTo>
                  <a:pt x="2101" y="381"/>
                </a:lnTo>
                <a:lnTo>
                  <a:pt x="2071" y="396"/>
                </a:lnTo>
                <a:lnTo>
                  <a:pt x="2040" y="407"/>
                </a:lnTo>
                <a:lnTo>
                  <a:pt x="2006" y="414"/>
                </a:lnTo>
                <a:lnTo>
                  <a:pt x="1969" y="418"/>
                </a:lnTo>
                <a:lnTo>
                  <a:pt x="1956" y="418"/>
                </a:lnTo>
                <a:lnTo>
                  <a:pt x="1939" y="415"/>
                </a:lnTo>
                <a:lnTo>
                  <a:pt x="1921" y="412"/>
                </a:lnTo>
                <a:lnTo>
                  <a:pt x="1901" y="407"/>
                </a:lnTo>
                <a:lnTo>
                  <a:pt x="1879" y="398"/>
                </a:lnTo>
                <a:lnTo>
                  <a:pt x="1857" y="386"/>
                </a:lnTo>
                <a:lnTo>
                  <a:pt x="1834" y="370"/>
                </a:lnTo>
                <a:lnTo>
                  <a:pt x="1811" y="350"/>
                </a:lnTo>
                <a:lnTo>
                  <a:pt x="1791" y="325"/>
                </a:lnTo>
                <a:lnTo>
                  <a:pt x="1771" y="295"/>
                </a:lnTo>
                <a:lnTo>
                  <a:pt x="1752" y="259"/>
                </a:lnTo>
                <a:lnTo>
                  <a:pt x="1742" y="237"/>
                </a:lnTo>
                <a:lnTo>
                  <a:pt x="1730" y="215"/>
                </a:lnTo>
                <a:lnTo>
                  <a:pt x="1715" y="194"/>
                </a:lnTo>
                <a:lnTo>
                  <a:pt x="1700" y="176"/>
                </a:lnTo>
                <a:lnTo>
                  <a:pt x="1684" y="161"/>
                </a:lnTo>
                <a:lnTo>
                  <a:pt x="1665" y="151"/>
                </a:lnTo>
                <a:lnTo>
                  <a:pt x="1645" y="148"/>
                </a:lnTo>
                <a:lnTo>
                  <a:pt x="1645" y="49"/>
                </a:lnTo>
                <a:close/>
                <a:moveTo>
                  <a:pt x="1643" y="0"/>
                </a:moveTo>
                <a:lnTo>
                  <a:pt x="1645" y="0"/>
                </a:lnTo>
                <a:lnTo>
                  <a:pt x="1645" y="0"/>
                </a:lnTo>
                <a:lnTo>
                  <a:pt x="1669" y="1"/>
                </a:lnTo>
                <a:lnTo>
                  <a:pt x="1695" y="5"/>
                </a:lnTo>
                <a:lnTo>
                  <a:pt x="1720" y="13"/>
                </a:lnTo>
                <a:lnTo>
                  <a:pt x="1745" y="24"/>
                </a:lnTo>
                <a:lnTo>
                  <a:pt x="1771" y="40"/>
                </a:lnTo>
                <a:lnTo>
                  <a:pt x="1796" y="61"/>
                </a:lnTo>
                <a:lnTo>
                  <a:pt x="1821" y="86"/>
                </a:lnTo>
                <a:lnTo>
                  <a:pt x="1845" y="118"/>
                </a:lnTo>
                <a:lnTo>
                  <a:pt x="1868" y="156"/>
                </a:lnTo>
                <a:lnTo>
                  <a:pt x="1889" y="200"/>
                </a:lnTo>
                <a:lnTo>
                  <a:pt x="1901" y="223"/>
                </a:lnTo>
                <a:lnTo>
                  <a:pt x="1913" y="240"/>
                </a:lnTo>
                <a:lnTo>
                  <a:pt x="1926" y="254"/>
                </a:lnTo>
                <a:lnTo>
                  <a:pt x="1941" y="262"/>
                </a:lnTo>
                <a:lnTo>
                  <a:pt x="1955" y="267"/>
                </a:lnTo>
                <a:lnTo>
                  <a:pt x="1969" y="269"/>
                </a:lnTo>
                <a:lnTo>
                  <a:pt x="1992" y="266"/>
                </a:lnTo>
                <a:lnTo>
                  <a:pt x="2016" y="257"/>
                </a:lnTo>
                <a:lnTo>
                  <a:pt x="2040" y="244"/>
                </a:lnTo>
                <a:lnTo>
                  <a:pt x="2062" y="228"/>
                </a:lnTo>
                <a:lnTo>
                  <a:pt x="2084" y="213"/>
                </a:lnTo>
                <a:lnTo>
                  <a:pt x="2105" y="199"/>
                </a:lnTo>
                <a:lnTo>
                  <a:pt x="2124" y="187"/>
                </a:lnTo>
                <a:lnTo>
                  <a:pt x="2140" y="179"/>
                </a:lnTo>
                <a:lnTo>
                  <a:pt x="2170" y="170"/>
                </a:lnTo>
                <a:lnTo>
                  <a:pt x="2199" y="163"/>
                </a:lnTo>
                <a:lnTo>
                  <a:pt x="2225" y="160"/>
                </a:lnTo>
                <a:lnTo>
                  <a:pt x="2248" y="159"/>
                </a:lnTo>
                <a:lnTo>
                  <a:pt x="2278" y="160"/>
                </a:lnTo>
                <a:lnTo>
                  <a:pt x="2304" y="167"/>
                </a:lnTo>
                <a:lnTo>
                  <a:pt x="2326" y="176"/>
                </a:lnTo>
                <a:lnTo>
                  <a:pt x="2344" y="188"/>
                </a:lnTo>
                <a:lnTo>
                  <a:pt x="2359" y="203"/>
                </a:lnTo>
                <a:lnTo>
                  <a:pt x="2371" y="220"/>
                </a:lnTo>
                <a:lnTo>
                  <a:pt x="2380" y="238"/>
                </a:lnTo>
                <a:lnTo>
                  <a:pt x="2386" y="258"/>
                </a:lnTo>
                <a:lnTo>
                  <a:pt x="2390" y="278"/>
                </a:lnTo>
                <a:lnTo>
                  <a:pt x="2390" y="299"/>
                </a:lnTo>
                <a:lnTo>
                  <a:pt x="2388" y="320"/>
                </a:lnTo>
                <a:lnTo>
                  <a:pt x="2384" y="339"/>
                </a:lnTo>
                <a:lnTo>
                  <a:pt x="2379" y="358"/>
                </a:lnTo>
                <a:lnTo>
                  <a:pt x="2371" y="376"/>
                </a:lnTo>
                <a:lnTo>
                  <a:pt x="2361" y="391"/>
                </a:lnTo>
                <a:lnTo>
                  <a:pt x="2361" y="392"/>
                </a:lnTo>
                <a:lnTo>
                  <a:pt x="2362" y="391"/>
                </a:lnTo>
                <a:lnTo>
                  <a:pt x="2354" y="401"/>
                </a:lnTo>
                <a:lnTo>
                  <a:pt x="2344" y="415"/>
                </a:lnTo>
                <a:lnTo>
                  <a:pt x="2331" y="433"/>
                </a:lnTo>
                <a:lnTo>
                  <a:pt x="2316" y="455"/>
                </a:lnTo>
                <a:lnTo>
                  <a:pt x="2299" y="480"/>
                </a:lnTo>
                <a:lnTo>
                  <a:pt x="2280" y="508"/>
                </a:lnTo>
                <a:lnTo>
                  <a:pt x="2261" y="539"/>
                </a:lnTo>
                <a:lnTo>
                  <a:pt x="2241" y="573"/>
                </a:lnTo>
                <a:lnTo>
                  <a:pt x="2221" y="608"/>
                </a:lnTo>
                <a:lnTo>
                  <a:pt x="2201" y="645"/>
                </a:lnTo>
                <a:lnTo>
                  <a:pt x="2182" y="684"/>
                </a:lnTo>
                <a:lnTo>
                  <a:pt x="2166" y="723"/>
                </a:lnTo>
                <a:lnTo>
                  <a:pt x="2150" y="764"/>
                </a:lnTo>
                <a:lnTo>
                  <a:pt x="2137" y="805"/>
                </a:lnTo>
                <a:lnTo>
                  <a:pt x="2127" y="845"/>
                </a:lnTo>
                <a:lnTo>
                  <a:pt x="2120" y="885"/>
                </a:lnTo>
                <a:lnTo>
                  <a:pt x="2118" y="925"/>
                </a:lnTo>
                <a:lnTo>
                  <a:pt x="2119" y="964"/>
                </a:lnTo>
                <a:lnTo>
                  <a:pt x="2118" y="988"/>
                </a:lnTo>
                <a:lnTo>
                  <a:pt x="2110" y="1010"/>
                </a:lnTo>
                <a:lnTo>
                  <a:pt x="2097" y="1031"/>
                </a:lnTo>
                <a:lnTo>
                  <a:pt x="2078" y="1050"/>
                </a:lnTo>
                <a:lnTo>
                  <a:pt x="2055" y="1068"/>
                </a:lnTo>
                <a:lnTo>
                  <a:pt x="2029" y="1084"/>
                </a:lnTo>
                <a:lnTo>
                  <a:pt x="1998" y="1098"/>
                </a:lnTo>
                <a:lnTo>
                  <a:pt x="1965" y="1112"/>
                </a:lnTo>
                <a:lnTo>
                  <a:pt x="1931" y="1123"/>
                </a:lnTo>
                <a:lnTo>
                  <a:pt x="1894" y="1133"/>
                </a:lnTo>
                <a:lnTo>
                  <a:pt x="1858" y="1140"/>
                </a:lnTo>
                <a:lnTo>
                  <a:pt x="1820" y="1147"/>
                </a:lnTo>
                <a:lnTo>
                  <a:pt x="1785" y="1152"/>
                </a:lnTo>
                <a:lnTo>
                  <a:pt x="1750" y="1156"/>
                </a:lnTo>
                <a:lnTo>
                  <a:pt x="1717" y="1158"/>
                </a:lnTo>
                <a:lnTo>
                  <a:pt x="1715" y="1158"/>
                </a:lnTo>
                <a:lnTo>
                  <a:pt x="1689" y="1158"/>
                </a:lnTo>
                <a:lnTo>
                  <a:pt x="1687" y="1158"/>
                </a:lnTo>
                <a:lnTo>
                  <a:pt x="1678" y="1158"/>
                </a:lnTo>
                <a:lnTo>
                  <a:pt x="1655" y="1158"/>
                </a:lnTo>
                <a:lnTo>
                  <a:pt x="1645" y="1157"/>
                </a:lnTo>
                <a:lnTo>
                  <a:pt x="1623" y="1156"/>
                </a:lnTo>
                <a:lnTo>
                  <a:pt x="1611" y="1155"/>
                </a:lnTo>
                <a:lnTo>
                  <a:pt x="1589" y="1153"/>
                </a:lnTo>
                <a:lnTo>
                  <a:pt x="1576" y="1152"/>
                </a:lnTo>
                <a:lnTo>
                  <a:pt x="1554" y="1149"/>
                </a:lnTo>
                <a:lnTo>
                  <a:pt x="1541" y="1148"/>
                </a:lnTo>
                <a:lnTo>
                  <a:pt x="1520" y="1145"/>
                </a:lnTo>
                <a:lnTo>
                  <a:pt x="1507" y="1142"/>
                </a:lnTo>
                <a:lnTo>
                  <a:pt x="1486" y="1139"/>
                </a:lnTo>
                <a:lnTo>
                  <a:pt x="1479" y="1138"/>
                </a:lnTo>
                <a:lnTo>
                  <a:pt x="1473" y="1137"/>
                </a:lnTo>
                <a:lnTo>
                  <a:pt x="1453" y="1133"/>
                </a:lnTo>
                <a:lnTo>
                  <a:pt x="1440" y="1130"/>
                </a:lnTo>
                <a:lnTo>
                  <a:pt x="1421" y="1126"/>
                </a:lnTo>
                <a:lnTo>
                  <a:pt x="1408" y="1123"/>
                </a:lnTo>
                <a:lnTo>
                  <a:pt x="1390" y="1117"/>
                </a:lnTo>
                <a:lnTo>
                  <a:pt x="1378" y="1113"/>
                </a:lnTo>
                <a:lnTo>
                  <a:pt x="1361" y="1107"/>
                </a:lnTo>
                <a:lnTo>
                  <a:pt x="1349" y="1104"/>
                </a:lnTo>
                <a:lnTo>
                  <a:pt x="1335" y="1097"/>
                </a:lnTo>
                <a:lnTo>
                  <a:pt x="1324" y="1093"/>
                </a:lnTo>
                <a:lnTo>
                  <a:pt x="1317" y="1090"/>
                </a:lnTo>
                <a:lnTo>
                  <a:pt x="1311" y="1086"/>
                </a:lnTo>
                <a:lnTo>
                  <a:pt x="1302" y="1081"/>
                </a:lnTo>
                <a:lnTo>
                  <a:pt x="1290" y="1073"/>
                </a:lnTo>
                <a:lnTo>
                  <a:pt x="1286" y="1071"/>
                </a:lnTo>
                <a:lnTo>
                  <a:pt x="1283" y="1069"/>
                </a:lnTo>
                <a:lnTo>
                  <a:pt x="1277" y="1064"/>
                </a:lnTo>
                <a:lnTo>
                  <a:pt x="1272" y="1060"/>
                </a:lnTo>
                <a:lnTo>
                  <a:pt x="1270" y="1058"/>
                </a:lnTo>
                <a:lnTo>
                  <a:pt x="1268" y="1054"/>
                </a:lnTo>
                <a:lnTo>
                  <a:pt x="1261" y="1048"/>
                </a:lnTo>
                <a:lnTo>
                  <a:pt x="1255" y="1040"/>
                </a:lnTo>
                <a:lnTo>
                  <a:pt x="1247" y="1026"/>
                </a:lnTo>
                <a:lnTo>
                  <a:pt x="1236" y="1007"/>
                </a:lnTo>
                <a:lnTo>
                  <a:pt x="1221" y="984"/>
                </a:lnTo>
                <a:lnTo>
                  <a:pt x="1205" y="958"/>
                </a:lnTo>
                <a:lnTo>
                  <a:pt x="1188" y="928"/>
                </a:lnTo>
                <a:lnTo>
                  <a:pt x="1169" y="897"/>
                </a:lnTo>
                <a:lnTo>
                  <a:pt x="1150" y="864"/>
                </a:lnTo>
                <a:lnTo>
                  <a:pt x="1130" y="830"/>
                </a:lnTo>
                <a:lnTo>
                  <a:pt x="1109" y="795"/>
                </a:lnTo>
                <a:lnTo>
                  <a:pt x="1088" y="761"/>
                </a:lnTo>
                <a:lnTo>
                  <a:pt x="1067" y="726"/>
                </a:lnTo>
                <a:lnTo>
                  <a:pt x="1047" y="691"/>
                </a:lnTo>
                <a:lnTo>
                  <a:pt x="1027" y="660"/>
                </a:lnTo>
                <a:lnTo>
                  <a:pt x="1008" y="629"/>
                </a:lnTo>
                <a:lnTo>
                  <a:pt x="991" y="599"/>
                </a:lnTo>
                <a:lnTo>
                  <a:pt x="975" y="574"/>
                </a:lnTo>
                <a:lnTo>
                  <a:pt x="961" y="551"/>
                </a:lnTo>
                <a:lnTo>
                  <a:pt x="949" y="531"/>
                </a:lnTo>
                <a:lnTo>
                  <a:pt x="940" y="517"/>
                </a:lnTo>
                <a:lnTo>
                  <a:pt x="932" y="506"/>
                </a:lnTo>
                <a:lnTo>
                  <a:pt x="932" y="506"/>
                </a:lnTo>
                <a:lnTo>
                  <a:pt x="919" y="482"/>
                </a:lnTo>
                <a:lnTo>
                  <a:pt x="908" y="459"/>
                </a:lnTo>
                <a:lnTo>
                  <a:pt x="902" y="436"/>
                </a:lnTo>
                <a:lnTo>
                  <a:pt x="899" y="414"/>
                </a:lnTo>
                <a:lnTo>
                  <a:pt x="900" y="393"/>
                </a:lnTo>
                <a:lnTo>
                  <a:pt x="906" y="374"/>
                </a:lnTo>
                <a:lnTo>
                  <a:pt x="915" y="355"/>
                </a:lnTo>
                <a:lnTo>
                  <a:pt x="927" y="338"/>
                </a:lnTo>
                <a:lnTo>
                  <a:pt x="943" y="324"/>
                </a:lnTo>
                <a:lnTo>
                  <a:pt x="963" y="313"/>
                </a:lnTo>
                <a:lnTo>
                  <a:pt x="986" y="304"/>
                </a:lnTo>
                <a:lnTo>
                  <a:pt x="1014" y="299"/>
                </a:lnTo>
                <a:lnTo>
                  <a:pt x="1046" y="297"/>
                </a:lnTo>
                <a:lnTo>
                  <a:pt x="1119" y="298"/>
                </a:lnTo>
                <a:lnTo>
                  <a:pt x="1153" y="297"/>
                </a:lnTo>
                <a:lnTo>
                  <a:pt x="1186" y="297"/>
                </a:lnTo>
                <a:lnTo>
                  <a:pt x="1218" y="294"/>
                </a:lnTo>
                <a:lnTo>
                  <a:pt x="1249" y="291"/>
                </a:lnTo>
                <a:lnTo>
                  <a:pt x="1277" y="287"/>
                </a:lnTo>
                <a:lnTo>
                  <a:pt x="1305" y="279"/>
                </a:lnTo>
                <a:lnTo>
                  <a:pt x="1329" y="270"/>
                </a:lnTo>
                <a:lnTo>
                  <a:pt x="1353" y="259"/>
                </a:lnTo>
                <a:lnTo>
                  <a:pt x="1372" y="244"/>
                </a:lnTo>
                <a:lnTo>
                  <a:pt x="1390" y="226"/>
                </a:lnTo>
                <a:lnTo>
                  <a:pt x="1404" y="205"/>
                </a:lnTo>
                <a:lnTo>
                  <a:pt x="1415" y="180"/>
                </a:lnTo>
                <a:lnTo>
                  <a:pt x="1432" y="139"/>
                </a:lnTo>
                <a:lnTo>
                  <a:pt x="1451" y="106"/>
                </a:lnTo>
                <a:lnTo>
                  <a:pt x="1471" y="78"/>
                </a:lnTo>
                <a:lnTo>
                  <a:pt x="1493" y="55"/>
                </a:lnTo>
                <a:lnTo>
                  <a:pt x="1515" y="36"/>
                </a:lnTo>
                <a:lnTo>
                  <a:pt x="1539" y="22"/>
                </a:lnTo>
                <a:lnTo>
                  <a:pt x="1564" y="12"/>
                </a:lnTo>
                <a:lnTo>
                  <a:pt x="1590" y="4"/>
                </a:lnTo>
                <a:lnTo>
                  <a:pt x="1616" y="1"/>
                </a:lnTo>
                <a:lnTo>
                  <a:pt x="164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68" name="Freeform 194">
            <a:extLst>
              <a:ext uri="{FF2B5EF4-FFF2-40B4-BE49-F238E27FC236}">
                <a16:creationId xmlns:a16="http://schemas.microsoft.com/office/drawing/2014/main" id="{3A1C4F31-8B55-4B4D-A06B-F04A43E76700}"/>
              </a:ext>
            </a:extLst>
          </p:cNvPr>
          <p:cNvSpPr>
            <a:spLocks noEditPoints="1"/>
          </p:cNvSpPr>
          <p:nvPr/>
        </p:nvSpPr>
        <p:spPr bwMode="auto">
          <a:xfrm>
            <a:off x="10108694" y="2741158"/>
            <a:ext cx="266454" cy="385201"/>
          </a:xfrm>
          <a:custGeom>
            <a:avLst/>
            <a:gdLst>
              <a:gd name="T0" fmla="*/ 47 w 95"/>
              <a:gd name="T1" fmla="*/ 136 h 136"/>
              <a:gd name="T2" fmla="*/ 0 w 95"/>
              <a:gd name="T3" fmla="*/ 89 h 136"/>
              <a:gd name="T4" fmla="*/ 7 w 95"/>
              <a:gd name="T5" fmla="*/ 63 h 136"/>
              <a:gd name="T6" fmla="*/ 39 w 95"/>
              <a:gd name="T7" fmla="*/ 6 h 136"/>
              <a:gd name="T8" fmla="*/ 47 w 95"/>
              <a:gd name="T9" fmla="*/ 0 h 136"/>
              <a:gd name="T10" fmla="*/ 55 w 95"/>
              <a:gd name="T11" fmla="*/ 6 h 136"/>
              <a:gd name="T12" fmla="*/ 87 w 95"/>
              <a:gd name="T13" fmla="*/ 63 h 136"/>
              <a:gd name="T14" fmla="*/ 95 w 95"/>
              <a:gd name="T15" fmla="*/ 89 h 136"/>
              <a:gd name="T16" fmla="*/ 47 w 95"/>
              <a:gd name="T17" fmla="*/ 136 h 136"/>
              <a:gd name="T18" fmla="*/ 45 w 95"/>
              <a:gd name="T19" fmla="*/ 94 h 136"/>
              <a:gd name="T20" fmla="*/ 37 w 95"/>
              <a:gd name="T21" fmla="*/ 80 h 136"/>
              <a:gd name="T22" fmla="*/ 35 w 95"/>
              <a:gd name="T23" fmla="*/ 78 h 136"/>
              <a:gd name="T24" fmla="*/ 33 w 95"/>
              <a:gd name="T25" fmla="*/ 80 h 136"/>
              <a:gd name="T26" fmla="*/ 25 w 95"/>
              <a:gd name="T27" fmla="*/ 94 h 136"/>
              <a:gd name="T28" fmla="*/ 24 w 95"/>
              <a:gd name="T29" fmla="*/ 101 h 136"/>
              <a:gd name="T30" fmla="*/ 35 w 95"/>
              <a:gd name="T31" fmla="*/ 112 h 136"/>
              <a:gd name="T32" fmla="*/ 47 w 95"/>
              <a:gd name="T33" fmla="*/ 101 h 136"/>
              <a:gd name="T34" fmla="*/ 45 w 95"/>
              <a:gd name="T35" fmla="*/ 94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5" h="136">
                <a:moveTo>
                  <a:pt x="47" y="136"/>
                </a:moveTo>
                <a:cubicBezTo>
                  <a:pt x="21" y="136"/>
                  <a:pt x="0" y="115"/>
                  <a:pt x="0" y="89"/>
                </a:cubicBezTo>
                <a:cubicBezTo>
                  <a:pt x="0" y="79"/>
                  <a:pt x="3" y="71"/>
                  <a:pt x="7" y="63"/>
                </a:cubicBezTo>
                <a:cubicBezTo>
                  <a:pt x="12" y="56"/>
                  <a:pt x="32" y="31"/>
                  <a:pt x="39" y="6"/>
                </a:cubicBezTo>
                <a:cubicBezTo>
                  <a:pt x="41" y="2"/>
                  <a:pt x="44" y="0"/>
                  <a:pt x="47" y="0"/>
                </a:cubicBezTo>
                <a:cubicBezTo>
                  <a:pt x="50" y="0"/>
                  <a:pt x="54" y="2"/>
                  <a:pt x="55" y="6"/>
                </a:cubicBezTo>
                <a:cubicBezTo>
                  <a:pt x="63" y="31"/>
                  <a:pt x="82" y="56"/>
                  <a:pt x="87" y="63"/>
                </a:cubicBezTo>
                <a:cubicBezTo>
                  <a:pt x="92" y="71"/>
                  <a:pt x="95" y="79"/>
                  <a:pt x="95" y="89"/>
                </a:cubicBezTo>
                <a:cubicBezTo>
                  <a:pt x="95" y="115"/>
                  <a:pt x="73" y="136"/>
                  <a:pt x="47" y="136"/>
                </a:cubicBezTo>
                <a:close/>
                <a:moveTo>
                  <a:pt x="45" y="94"/>
                </a:moveTo>
                <a:cubicBezTo>
                  <a:pt x="44" y="92"/>
                  <a:pt x="39" y="86"/>
                  <a:pt x="37" y="80"/>
                </a:cubicBezTo>
                <a:cubicBezTo>
                  <a:pt x="37" y="79"/>
                  <a:pt x="36" y="78"/>
                  <a:pt x="35" y="78"/>
                </a:cubicBezTo>
                <a:cubicBezTo>
                  <a:pt x="35" y="78"/>
                  <a:pt x="34" y="79"/>
                  <a:pt x="33" y="80"/>
                </a:cubicBezTo>
                <a:cubicBezTo>
                  <a:pt x="32" y="86"/>
                  <a:pt x="27" y="92"/>
                  <a:pt x="25" y="94"/>
                </a:cubicBezTo>
                <a:cubicBezTo>
                  <a:pt x="24" y="96"/>
                  <a:pt x="24" y="98"/>
                  <a:pt x="24" y="101"/>
                </a:cubicBezTo>
                <a:cubicBezTo>
                  <a:pt x="24" y="107"/>
                  <a:pt x="29" y="112"/>
                  <a:pt x="35" y="112"/>
                </a:cubicBezTo>
                <a:cubicBezTo>
                  <a:pt x="42" y="112"/>
                  <a:pt x="47" y="107"/>
                  <a:pt x="47" y="101"/>
                </a:cubicBezTo>
                <a:cubicBezTo>
                  <a:pt x="47" y="98"/>
                  <a:pt x="47" y="96"/>
                  <a:pt x="45" y="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69" name="Freeform 33">
            <a:extLst>
              <a:ext uri="{FF2B5EF4-FFF2-40B4-BE49-F238E27FC236}">
                <a16:creationId xmlns:a16="http://schemas.microsoft.com/office/drawing/2014/main" id="{FB88DE39-4695-41E9-BC73-2F7FEFAE1111}"/>
              </a:ext>
            </a:extLst>
          </p:cNvPr>
          <p:cNvSpPr>
            <a:spLocks noEditPoints="1"/>
          </p:cNvSpPr>
          <p:nvPr/>
        </p:nvSpPr>
        <p:spPr bwMode="auto">
          <a:xfrm>
            <a:off x="4561090" y="5389117"/>
            <a:ext cx="296187" cy="321840"/>
          </a:xfrm>
          <a:custGeom>
            <a:avLst/>
            <a:gdLst>
              <a:gd name="T0" fmla="*/ 105 w 130"/>
              <a:gd name="T1" fmla="*/ 142 h 142"/>
              <a:gd name="T2" fmla="*/ 24 w 130"/>
              <a:gd name="T3" fmla="*/ 142 h 142"/>
              <a:gd name="T4" fmla="*/ 0 w 130"/>
              <a:gd name="T5" fmla="*/ 118 h 142"/>
              <a:gd name="T6" fmla="*/ 25 w 130"/>
              <a:gd name="T7" fmla="*/ 66 h 142"/>
              <a:gd name="T8" fmla="*/ 23 w 130"/>
              <a:gd name="T9" fmla="*/ 77 h 142"/>
              <a:gd name="T10" fmla="*/ 23 w 130"/>
              <a:gd name="T11" fmla="*/ 96 h 142"/>
              <a:gd name="T12" fmla="*/ 11 w 130"/>
              <a:gd name="T13" fmla="*/ 112 h 142"/>
              <a:gd name="T14" fmla="*/ 29 w 130"/>
              <a:gd name="T15" fmla="*/ 130 h 142"/>
              <a:gd name="T16" fmla="*/ 47 w 130"/>
              <a:gd name="T17" fmla="*/ 112 h 142"/>
              <a:gd name="T18" fmla="*/ 35 w 130"/>
              <a:gd name="T19" fmla="*/ 96 h 142"/>
              <a:gd name="T20" fmla="*/ 35 w 130"/>
              <a:gd name="T21" fmla="*/ 77 h 142"/>
              <a:gd name="T22" fmla="*/ 37 w 130"/>
              <a:gd name="T23" fmla="*/ 68 h 142"/>
              <a:gd name="T24" fmla="*/ 65 w 130"/>
              <a:gd name="T25" fmla="*/ 78 h 142"/>
              <a:gd name="T26" fmla="*/ 92 w 130"/>
              <a:gd name="T27" fmla="*/ 68 h 142"/>
              <a:gd name="T28" fmla="*/ 94 w 130"/>
              <a:gd name="T29" fmla="*/ 77 h 142"/>
              <a:gd name="T30" fmla="*/ 94 w 130"/>
              <a:gd name="T31" fmla="*/ 83 h 142"/>
              <a:gd name="T32" fmla="*/ 71 w 130"/>
              <a:gd name="T33" fmla="*/ 106 h 142"/>
              <a:gd name="T34" fmla="*/ 71 w 130"/>
              <a:gd name="T35" fmla="*/ 115 h 142"/>
              <a:gd name="T36" fmla="*/ 68 w 130"/>
              <a:gd name="T37" fmla="*/ 121 h 142"/>
              <a:gd name="T38" fmla="*/ 77 w 130"/>
              <a:gd name="T39" fmla="*/ 130 h 142"/>
              <a:gd name="T40" fmla="*/ 85 w 130"/>
              <a:gd name="T41" fmla="*/ 121 h 142"/>
              <a:gd name="T42" fmla="*/ 82 w 130"/>
              <a:gd name="T43" fmla="*/ 115 h 142"/>
              <a:gd name="T44" fmla="*/ 82 w 130"/>
              <a:gd name="T45" fmla="*/ 106 h 142"/>
              <a:gd name="T46" fmla="*/ 94 w 130"/>
              <a:gd name="T47" fmla="*/ 95 h 142"/>
              <a:gd name="T48" fmla="*/ 106 w 130"/>
              <a:gd name="T49" fmla="*/ 106 h 142"/>
              <a:gd name="T50" fmla="*/ 106 w 130"/>
              <a:gd name="T51" fmla="*/ 115 h 142"/>
              <a:gd name="T52" fmla="*/ 103 w 130"/>
              <a:gd name="T53" fmla="*/ 121 h 142"/>
              <a:gd name="T54" fmla="*/ 112 w 130"/>
              <a:gd name="T55" fmla="*/ 130 h 142"/>
              <a:gd name="T56" fmla="*/ 121 w 130"/>
              <a:gd name="T57" fmla="*/ 121 h 142"/>
              <a:gd name="T58" fmla="*/ 118 w 130"/>
              <a:gd name="T59" fmla="*/ 115 h 142"/>
              <a:gd name="T60" fmla="*/ 118 w 130"/>
              <a:gd name="T61" fmla="*/ 106 h 142"/>
              <a:gd name="T62" fmla="*/ 106 w 130"/>
              <a:gd name="T63" fmla="*/ 86 h 142"/>
              <a:gd name="T64" fmla="*/ 104 w 130"/>
              <a:gd name="T65" fmla="*/ 66 h 142"/>
              <a:gd name="T66" fmla="*/ 130 w 130"/>
              <a:gd name="T67" fmla="*/ 118 h 142"/>
              <a:gd name="T68" fmla="*/ 105 w 130"/>
              <a:gd name="T69" fmla="*/ 142 h 142"/>
              <a:gd name="T70" fmla="*/ 29 w 130"/>
              <a:gd name="T71" fmla="*/ 118 h 142"/>
              <a:gd name="T72" fmla="*/ 23 w 130"/>
              <a:gd name="T73" fmla="*/ 112 h 142"/>
              <a:gd name="T74" fmla="*/ 29 w 130"/>
              <a:gd name="T75" fmla="*/ 106 h 142"/>
              <a:gd name="T76" fmla="*/ 35 w 130"/>
              <a:gd name="T77" fmla="*/ 112 h 142"/>
              <a:gd name="T78" fmla="*/ 29 w 130"/>
              <a:gd name="T79" fmla="*/ 118 h 142"/>
              <a:gd name="T80" fmla="*/ 65 w 130"/>
              <a:gd name="T81" fmla="*/ 71 h 142"/>
              <a:gd name="T82" fmla="*/ 29 w 130"/>
              <a:gd name="T83" fmla="*/ 35 h 142"/>
              <a:gd name="T84" fmla="*/ 65 w 130"/>
              <a:gd name="T85" fmla="*/ 0 h 142"/>
              <a:gd name="T86" fmla="*/ 100 w 130"/>
              <a:gd name="T87" fmla="*/ 35 h 142"/>
              <a:gd name="T88" fmla="*/ 65 w 130"/>
              <a:gd name="T89" fmla="*/ 71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30" h="142">
                <a:moveTo>
                  <a:pt x="105" y="142"/>
                </a:moveTo>
                <a:cubicBezTo>
                  <a:pt x="24" y="142"/>
                  <a:pt x="24" y="142"/>
                  <a:pt x="24" y="142"/>
                </a:cubicBezTo>
                <a:cubicBezTo>
                  <a:pt x="10" y="142"/>
                  <a:pt x="0" y="133"/>
                  <a:pt x="0" y="118"/>
                </a:cubicBezTo>
                <a:cubicBezTo>
                  <a:pt x="0" y="100"/>
                  <a:pt x="3" y="70"/>
                  <a:pt x="25" y="66"/>
                </a:cubicBezTo>
                <a:cubicBezTo>
                  <a:pt x="24" y="69"/>
                  <a:pt x="23" y="73"/>
                  <a:pt x="23" y="77"/>
                </a:cubicBezTo>
                <a:cubicBezTo>
                  <a:pt x="23" y="96"/>
                  <a:pt x="23" y="96"/>
                  <a:pt x="23" y="96"/>
                </a:cubicBezTo>
                <a:cubicBezTo>
                  <a:pt x="16" y="98"/>
                  <a:pt x="11" y="105"/>
                  <a:pt x="11" y="112"/>
                </a:cubicBezTo>
                <a:cubicBezTo>
                  <a:pt x="11" y="122"/>
                  <a:pt x="19" y="130"/>
                  <a:pt x="29" y="130"/>
                </a:cubicBezTo>
                <a:cubicBezTo>
                  <a:pt x="39" y="130"/>
                  <a:pt x="47" y="122"/>
                  <a:pt x="47" y="112"/>
                </a:cubicBezTo>
                <a:cubicBezTo>
                  <a:pt x="47" y="105"/>
                  <a:pt x="42" y="98"/>
                  <a:pt x="35" y="96"/>
                </a:cubicBezTo>
                <a:cubicBezTo>
                  <a:pt x="35" y="77"/>
                  <a:pt x="35" y="77"/>
                  <a:pt x="35" y="77"/>
                </a:cubicBezTo>
                <a:cubicBezTo>
                  <a:pt x="35" y="74"/>
                  <a:pt x="35" y="71"/>
                  <a:pt x="37" y="68"/>
                </a:cubicBezTo>
                <a:cubicBezTo>
                  <a:pt x="45" y="74"/>
                  <a:pt x="55" y="78"/>
                  <a:pt x="65" y="78"/>
                </a:cubicBezTo>
                <a:cubicBezTo>
                  <a:pt x="75" y="78"/>
                  <a:pt x="84" y="74"/>
                  <a:pt x="92" y="68"/>
                </a:cubicBezTo>
                <a:cubicBezTo>
                  <a:pt x="94" y="71"/>
                  <a:pt x="94" y="74"/>
                  <a:pt x="94" y="77"/>
                </a:cubicBezTo>
                <a:cubicBezTo>
                  <a:pt x="94" y="83"/>
                  <a:pt x="94" y="83"/>
                  <a:pt x="94" y="83"/>
                </a:cubicBezTo>
                <a:cubicBezTo>
                  <a:pt x="81" y="83"/>
                  <a:pt x="71" y="93"/>
                  <a:pt x="71" y="106"/>
                </a:cubicBezTo>
                <a:cubicBezTo>
                  <a:pt x="71" y="115"/>
                  <a:pt x="71" y="115"/>
                  <a:pt x="71" y="115"/>
                </a:cubicBezTo>
                <a:cubicBezTo>
                  <a:pt x="69" y="116"/>
                  <a:pt x="68" y="119"/>
                  <a:pt x="68" y="121"/>
                </a:cubicBezTo>
                <a:cubicBezTo>
                  <a:pt x="68" y="126"/>
                  <a:pt x="72" y="130"/>
                  <a:pt x="77" y="130"/>
                </a:cubicBezTo>
                <a:cubicBezTo>
                  <a:pt x="81" y="130"/>
                  <a:pt x="85" y="126"/>
                  <a:pt x="85" y="121"/>
                </a:cubicBezTo>
                <a:cubicBezTo>
                  <a:pt x="85" y="119"/>
                  <a:pt x="84" y="116"/>
                  <a:pt x="82" y="115"/>
                </a:cubicBezTo>
                <a:cubicBezTo>
                  <a:pt x="82" y="106"/>
                  <a:pt x="82" y="106"/>
                  <a:pt x="82" y="106"/>
                </a:cubicBezTo>
                <a:cubicBezTo>
                  <a:pt x="82" y="100"/>
                  <a:pt x="88" y="95"/>
                  <a:pt x="94" y="95"/>
                </a:cubicBezTo>
                <a:cubicBezTo>
                  <a:pt x="101" y="95"/>
                  <a:pt x="106" y="100"/>
                  <a:pt x="106" y="106"/>
                </a:cubicBezTo>
                <a:cubicBezTo>
                  <a:pt x="106" y="115"/>
                  <a:pt x="106" y="115"/>
                  <a:pt x="106" y="115"/>
                </a:cubicBezTo>
                <a:cubicBezTo>
                  <a:pt x="104" y="116"/>
                  <a:pt x="103" y="119"/>
                  <a:pt x="103" y="121"/>
                </a:cubicBezTo>
                <a:cubicBezTo>
                  <a:pt x="103" y="126"/>
                  <a:pt x="107" y="130"/>
                  <a:pt x="112" y="130"/>
                </a:cubicBezTo>
                <a:cubicBezTo>
                  <a:pt x="117" y="130"/>
                  <a:pt x="121" y="126"/>
                  <a:pt x="121" y="121"/>
                </a:cubicBezTo>
                <a:cubicBezTo>
                  <a:pt x="121" y="119"/>
                  <a:pt x="120" y="116"/>
                  <a:pt x="118" y="115"/>
                </a:cubicBezTo>
                <a:cubicBezTo>
                  <a:pt x="118" y="106"/>
                  <a:pt x="118" y="106"/>
                  <a:pt x="118" y="106"/>
                </a:cubicBezTo>
                <a:cubicBezTo>
                  <a:pt x="118" y="98"/>
                  <a:pt x="113" y="90"/>
                  <a:pt x="106" y="86"/>
                </a:cubicBezTo>
                <a:cubicBezTo>
                  <a:pt x="106" y="79"/>
                  <a:pt x="107" y="72"/>
                  <a:pt x="104" y="66"/>
                </a:cubicBezTo>
                <a:cubicBezTo>
                  <a:pt x="126" y="70"/>
                  <a:pt x="130" y="100"/>
                  <a:pt x="130" y="118"/>
                </a:cubicBezTo>
                <a:cubicBezTo>
                  <a:pt x="130" y="133"/>
                  <a:pt x="120" y="142"/>
                  <a:pt x="105" y="142"/>
                </a:cubicBezTo>
                <a:close/>
                <a:moveTo>
                  <a:pt x="29" y="118"/>
                </a:moveTo>
                <a:cubicBezTo>
                  <a:pt x="26" y="118"/>
                  <a:pt x="23" y="116"/>
                  <a:pt x="23" y="112"/>
                </a:cubicBezTo>
                <a:cubicBezTo>
                  <a:pt x="23" y="109"/>
                  <a:pt x="26" y="106"/>
                  <a:pt x="29" y="106"/>
                </a:cubicBezTo>
                <a:cubicBezTo>
                  <a:pt x="32" y="106"/>
                  <a:pt x="35" y="109"/>
                  <a:pt x="35" y="112"/>
                </a:cubicBezTo>
                <a:cubicBezTo>
                  <a:pt x="35" y="116"/>
                  <a:pt x="32" y="118"/>
                  <a:pt x="29" y="118"/>
                </a:cubicBezTo>
                <a:close/>
                <a:moveTo>
                  <a:pt x="65" y="71"/>
                </a:moveTo>
                <a:cubicBezTo>
                  <a:pt x="45" y="71"/>
                  <a:pt x="29" y="55"/>
                  <a:pt x="29" y="35"/>
                </a:cubicBezTo>
                <a:cubicBezTo>
                  <a:pt x="29" y="16"/>
                  <a:pt x="45" y="0"/>
                  <a:pt x="65" y="0"/>
                </a:cubicBezTo>
                <a:cubicBezTo>
                  <a:pt x="84" y="0"/>
                  <a:pt x="100" y="16"/>
                  <a:pt x="100" y="35"/>
                </a:cubicBezTo>
                <a:cubicBezTo>
                  <a:pt x="100" y="55"/>
                  <a:pt x="84" y="71"/>
                  <a:pt x="65" y="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70" name="Freeform 30">
            <a:extLst>
              <a:ext uri="{FF2B5EF4-FFF2-40B4-BE49-F238E27FC236}">
                <a16:creationId xmlns:a16="http://schemas.microsoft.com/office/drawing/2014/main" id="{72C1758D-3006-4868-A1CE-54764ACA955E}"/>
              </a:ext>
            </a:extLst>
          </p:cNvPr>
          <p:cNvSpPr>
            <a:spLocks noEditPoints="1"/>
          </p:cNvSpPr>
          <p:nvPr/>
        </p:nvSpPr>
        <p:spPr bwMode="auto">
          <a:xfrm>
            <a:off x="9871018" y="3151628"/>
            <a:ext cx="475352" cy="472204"/>
          </a:xfrm>
          <a:custGeom>
            <a:avLst/>
            <a:gdLst>
              <a:gd name="T0" fmla="*/ 3 w 154"/>
              <a:gd name="T1" fmla="*/ 104 h 154"/>
              <a:gd name="T2" fmla="*/ 3 w 154"/>
              <a:gd name="T3" fmla="*/ 98 h 154"/>
              <a:gd name="T4" fmla="*/ 35 w 154"/>
              <a:gd name="T5" fmla="*/ 101 h 154"/>
              <a:gd name="T6" fmla="*/ 73 w 154"/>
              <a:gd name="T7" fmla="*/ 47 h 154"/>
              <a:gd name="T8" fmla="*/ 41 w 154"/>
              <a:gd name="T9" fmla="*/ 19 h 154"/>
              <a:gd name="T10" fmla="*/ 22 w 154"/>
              <a:gd name="T11" fmla="*/ 35 h 154"/>
              <a:gd name="T12" fmla="*/ 22 w 154"/>
              <a:gd name="T13" fmla="*/ 48 h 154"/>
              <a:gd name="T14" fmla="*/ 45 w 154"/>
              <a:gd name="T15" fmla="*/ 95 h 154"/>
              <a:gd name="T16" fmla="*/ 9 w 154"/>
              <a:gd name="T17" fmla="*/ 60 h 154"/>
              <a:gd name="T18" fmla="*/ 9 w 154"/>
              <a:gd name="T19" fmla="*/ 23 h 154"/>
              <a:gd name="T20" fmla="*/ 41 w 154"/>
              <a:gd name="T21" fmla="*/ 2 h 154"/>
              <a:gd name="T22" fmla="*/ 91 w 154"/>
              <a:gd name="T23" fmla="*/ 40 h 154"/>
              <a:gd name="T24" fmla="*/ 73 w 154"/>
              <a:gd name="T25" fmla="*/ 47 h 154"/>
              <a:gd name="T26" fmla="*/ 15 w 154"/>
              <a:gd name="T27" fmla="*/ 142 h 154"/>
              <a:gd name="T28" fmla="*/ 12 w 154"/>
              <a:gd name="T29" fmla="*/ 137 h 154"/>
              <a:gd name="T30" fmla="*/ 40 w 154"/>
              <a:gd name="T31" fmla="*/ 113 h 154"/>
              <a:gd name="T32" fmla="*/ 17 w 154"/>
              <a:gd name="T33" fmla="*/ 141 h 154"/>
              <a:gd name="T34" fmla="*/ 53 w 154"/>
              <a:gd name="T35" fmla="*/ 154 h 154"/>
              <a:gd name="T36" fmla="*/ 50 w 154"/>
              <a:gd name="T37" fmla="*/ 121 h 154"/>
              <a:gd name="T38" fmla="*/ 56 w 154"/>
              <a:gd name="T39" fmla="*/ 121 h 154"/>
              <a:gd name="T40" fmla="*/ 144 w 154"/>
              <a:gd name="T41" fmla="*/ 131 h 154"/>
              <a:gd name="T42" fmla="*/ 112 w 154"/>
              <a:gd name="T43" fmla="*/ 152 h 154"/>
              <a:gd name="T44" fmla="*/ 62 w 154"/>
              <a:gd name="T45" fmla="*/ 114 h 154"/>
              <a:gd name="T46" fmla="*/ 80 w 154"/>
              <a:gd name="T47" fmla="*/ 107 h 154"/>
              <a:gd name="T48" fmla="*/ 118 w 154"/>
              <a:gd name="T49" fmla="*/ 132 h 154"/>
              <a:gd name="T50" fmla="*/ 134 w 154"/>
              <a:gd name="T51" fmla="*/ 112 h 154"/>
              <a:gd name="T52" fmla="*/ 106 w 154"/>
              <a:gd name="T53" fmla="*/ 81 h 154"/>
              <a:gd name="T54" fmla="*/ 113 w 154"/>
              <a:gd name="T55" fmla="*/ 63 h 154"/>
              <a:gd name="T56" fmla="*/ 152 w 154"/>
              <a:gd name="T57" fmla="*/ 112 h 154"/>
              <a:gd name="T58" fmla="*/ 103 w 154"/>
              <a:gd name="T59" fmla="*/ 33 h 154"/>
              <a:gd name="T60" fmla="*/ 97 w 154"/>
              <a:gd name="T61" fmla="*/ 33 h 154"/>
              <a:gd name="T62" fmla="*/ 100 w 154"/>
              <a:gd name="T63" fmla="*/ 0 h 154"/>
              <a:gd name="T64" fmla="*/ 103 w 154"/>
              <a:gd name="T65" fmla="*/ 33 h 154"/>
              <a:gd name="T66" fmla="*/ 115 w 154"/>
              <a:gd name="T67" fmla="*/ 41 h 154"/>
              <a:gd name="T68" fmla="*/ 113 w 154"/>
              <a:gd name="T69" fmla="*/ 36 h 154"/>
              <a:gd name="T70" fmla="*/ 141 w 154"/>
              <a:gd name="T71" fmla="*/ 13 h 154"/>
              <a:gd name="T72" fmla="*/ 117 w 154"/>
              <a:gd name="T73" fmla="*/ 41 h 154"/>
              <a:gd name="T74" fmla="*/ 121 w 154"/>
              <a:gd name="T75" fmla="*/ 56 h 154"/>
              <a:gd name="T76" fmla="*/ 121 w 154"/>
              <a:gd name="T77" fmla="*/ 50 h 154"/>
              <a:gd name="T78" fmla="*/ 154 w 154"/>
              <a:gd name="T79" fmla="*/ 53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54" h="154">
                <a:moveTo>
                  <a:pt x="32" y="104"/>
                </a:moveTo>
                <a:cubicBezTo>
                  <a:pt x="3" y="104"/>
                  <a:pt x="3" y="104"/>
                  <a:pt x="3" y="104"/>
                </a:cubicBezTo>
                <a:cubicBezTo>
                  <a:pt x="1" y="104"/>
                  <a:pt x="0" y="102"/>
                  <a:pt x="0" y="101"/>
                </a:cubicBezTo>
                <a:cubicBezTo>
                  <a:pt x="0" y="99"/>
                  <a:pt x="1" y="98"/>
                  <a:pt x="3" y="98"/>
                </a:cubicBezTo>
                <a:cubicBezTo>
                  <a:pt x="32" y="98"/>
                  <a:pt x="32" y="98"/>
                  <a:pt x="32" y="98"/>
                </a:cubicBezTo>
                <a:cubicBezTo>
                  <a:pt x="34" y="98"/>
                  <a:pt x="35" y="99"/>
                  <a:pt x="35" y="101"/>
                </a:cubicBezTo>
                <a:cubicBezTo>
                  <a:pt x="35" y="102"/>
                  <a:pt x="34" y="104"/>
                  <a:pt x="32" y="104"/>
                </a:cubicBezTo>
                <a:close/>
                <a:moveTo>
                  <a:pt x="73" y="47"/>
                </a:moveTo>
                <a:cubicBezTo>
                  <a:pt x="48" y="22"/>
                  <a:pt x="48" y="22"/>
                  <a:pt x="48" y="22"/>
                </a:cubicBezTo>
                <a:cubicBezTo>
                  <a:pt x="46" y="20"/>
                  <a:pt x="44" y="19"/>
                  <a:pt x="41" y="19"/>
                </a:cubicBezTo>
                <a:cubicBezTo>
                  <a:pt x="39" y="19"/>
                  <a:pt x="37" y="20"/>
                  <a:pt x="35" y="22"/>
                </a:cubicBezTo>
                <a:cubicBezTo>
                  <a:pt x="22" y="35"/>
                  <a:pt x="22" y="35"/>
                  <a:pt x="22" y="35"/>
                </a:cubicBezTo>
                <a:cubicBezTo>
                  <a:pt x="20" y="37"/>
                  <a:pt x="19" y="39"/>
                  <a:pt x="19" y="41"/>
                </a:cubicBezTo>
                <a:cubicBezTo>
                  <a:pt x="19" y="44"/>
                  <a:pt x="20" y="46"/>
                  <a:pt x="22" y="48"/>
                </a:cubicBezTo>
                <a:cubicBezTo>
                  <a:pt x="47" y="73"/>
                  <a:pt x="47" y="73"/>
                  <a:pt x="47" y="73"/>
                </a:cubicBezTo>
                <a:cubicBezTo>
                  <a:pt x="45" y="95"/>
                  <a:pt x="45" y="95"/>
                  <a:pt x="45" y="95"/>
                </a:cubicBezTo>
                <a:cubicBezTo>
                  <a:pt x="43" y="94"/>
                  <a:pt x="42" y="93"/>
                  <a:pt x="40" y="91"/>
                </a:cubicBezTo>
                <a:cubicBezTo>
                  <a:pt x="9" y="60"/>
                  <a:pt x="9" y="60"/>
                  <a:pt x="9" y="60"/>
                </a:cubicBezTo>
                <a:cubicBezTo>
                  <a:pt x="4" y="55"/>
                  <a:pt x="1" y="49"/>
                  <a:pt x="1" y="41"/>
                </a:cubicBezTo>
                <a:cubicBezTo>
                  <a:pt x="1" y="34"/>
                  <a:pt x="4" y="28"/>
                  <a:pt x="9" y="23"/>
                </a:cubicBezTo>
                <a:cubicBezTo>
                  <a:pt x="23" y="9"/>
                  <a:pt x="23" y="9"/>
                  <a:pt x="23" y="9"/>
                </a:cubicBezTo>
                <a:cubicBezTo>
                  <a:pt x="28" y="4"/>
                  <a:pt x="34" y="2"/>
                  <a:pt x="41" y="2"/>
                </a:cubicBezTo>
                <a:cubicBezTo>
                  <a:pt x="49" y="2"/>
                  <a:pt x="55" y="4"/>
                  <a:pt x="60" y="9"/>
                </a:cubicBezTo>
                <a:cubicBezTo>
                  <a:pt x="91" y="40"/>
                  <a:pt x="91" y="40"/>
                  <a:pt x="91" y="40"/>
                </a:cubicBezTo>
                <a:cubicBezTo>
                  <a:pt x="93" y="42"/>
                  <a:pt x="94" y="44"/>
                  <a:pt x="95" y="46"/>
                </a:cubicBezTo>
                <a:lnTo>
                  <a:pt x="73" y="47"/>
                </a:lnTo>
                <a:close/>
                <a:moveTo>
                  <a:pt x="17" y="141"/>
                </a:moveTo>
                <a:cubicBezTo>
                  <a:pt x="16" y="142"/>
                  <a:pt x="15" y="142"/>
                  <a:pt x="15" y="142"/>
                </a:cubicBezTo>
                <a:cubicBezTo>
                  <a:pt x="14" y="142"/>
                  <a:pt x="13" y="142"/>
                  <a:pt x="12" y="141"/>
                </a:cubicBezTo>
                <a:cubicBezTo>
                  <a:pt x="11" y="140"/>
                  <a:pt x="11" y="138"/>
                  <a:pt x="12" y="137"/>
                </a:cubicBezTo>
                <a:cubicBezTo>
                  <a:pt x="36" y="113"/>
                  <a:pt x="36" y="113"/>
                  <a:pt x="36" y="113"/>
                </a:cubicBezTo>
                <a:cubicBezTo>
                  <a:pt x="37" y="112"/>
                  <a:pt x="39" y="112"/>
                  <a:pt x="40" y="113"/>
                </a:cubicBezTo>
                <a:cubicBezTo>
                  <a:pt x="41" y="114"/>
                  <a:pt x="41" y="116"/>
                  <a:pt x="40" y="118"/>
                </a:cubicBezTo>
                <a:lnTo>
                  <a:pt x="17" y="141"/>
                </a:lnTo>
                <a:close/>
                <a:moveTo>
                  <a:pt x="56" y="151"/>
                </a:moveTo>
                <a:cubicBezTo>
                  <a:pt x="56" y="153"/>
                  <a:pt x="55" y="154"/>
                  <a:pt x="53" y="154"/>
                </a:cubicBezTo>
                <a:cubicBezTo>
                  <a:pt x="51" y="154"/>
                  <a:pt x="50" y="153"/>
                  <a:pt x="50" y="151"/>
                </a:cubicBezTo>
                <a:cubicBezTo>
                  <a:pt x="50" y="121"/>
                  <a:pt x="50" y="121"/>
                  <a:pt x="50" y="121"/>
                </a:cubicBezTo>
                <a:cubicBezTo>
                  <a:pt x="50" y="120"/>
                  <a:pt x="51" y="118"/>
                  <a:pt x="53" y="118"/>
                </a:cubicBezTo>
                <a:cubicBezTo>
                  <a:pt x="55" y="118"/>
                  <a:pt x="56" y="120"/>
                  <a:pt x="56" y="121"/>
                </a:cubicBezTo>
                <a:lnTo>
                  <a:pt x="56" y="151"/>
                </a:lnTo>
                <a:close/>
                <a:moveTo>
                  <a:pt x="144" y="131"/>
                </a:moveTo>
                <a:cubicBezTo>
                  <a:pt x="131" y="145"/>
                  <a:pt x="131" y="145"/>
                  <a:pt x="131" y="145"/>
                </a:cubicBezTo>
                <a:cubicBezTo>
                  <a:pt x="126" y="150"/>
                  <a:pt x="119" y="152"/>
                  <a:pt x="112" y="152"/>
                </a:cubicBezTo>
                <a:cubicBezTo>
                  <a:pt x="105" y="152"/>
                  <a:pt x="98" y="150"/>
                  <a:pt x="93" y="145"/>
                </a:cubicBezTo>
                <a:cubicBezTo>
                  <a:pt x="62" y="114"/>
                  <a:pt x="62" y="114"/>
                  <a:pt x="62" y="114"/>
                </a:cubicBezTo>
                <a:cubicBezTo>
                  <a:pt x="61" y="112"/>
                  <a:pt x="59" y="110"/>
                  <a:pt x="58" y="108"/>
                </a:cubicBezTo>
                <a:cubicBezTo>
                  <a:pt x="80" y="107"/>
                  <a:pt x="80" y="107"/>
                  <a:pt x="80" y="107"/>
                </a:cubicBezTo>
                <a:cubicBezTo>
                  <a:pt x="106" y="132"/>
                  <a:pt x="106" y="132"/>
                  <a:pt x="106" y="132"/>
                </a:cubicBezTo>
                <a:cubicBezTo>
                  <a:pt x="109" y="135"/>
                  <a:pt x="115" y="135"/>
                  <a:pt x="118" y="132"/>
                </a:cubicBezTo>
                <a:cubicBezTo>
                  <a:pt x="132" y="119"/>
                  <a:pt x="132" y="119"/>
                  <a:pt x="132" y="119"/>
                </a:cubicBezTo>
                <a:cubicBezTo>
                  <a:pt x="133" y="117"/>
                  <a:pt x="134" y="115"/>
                  <a:pt x="134" y="112"/>
                </a:cubicBezTo>
                <a:cubicBezTo>
                  <a:pt x="134" y="110"/>
                  <a:pt x="133" y="108"/>
                  <a:pt x="132" y="106"/>
                </a:cubicBezTo>
                <a:cubicBezTo>
                  <a:pt x="106" y="81"/>
                  <a:pt x="106" y="81"/>
                  <a:pt x="106" y="81"/>
                </a:cubicBezTo>
                <a:cubicBezTo>
                  <a:pt x="108" y="59"/>
                  <a:pt x="108" y="59"/>
                  <a:pt x="108" y="59"/>
                </a:cubicBezTo>
                <a:cubicBezTo>
                  <a:pt x="110" y="60"/>
                  <a:pt x="112" y="61"/>
                  <a:pt x="113" y="63"/>
                </a:cubicBezTo>
                <a:cubicBezTo>
                  <a:pt x="144" y="94"/>
                  <a:pt x="144" y="94"/>
                  <a:pt x="144" y="94"/>
                </a:cubicBezTo>
                <a:cubicBezTo>
                  <a:pt x="149" y="99"/>
                  <a:pt x="152" y="105"/>
                  <a:pt x="152" y="112"/>
                </a:cubicBezTo>
                <a:cubicBezTo>
                  <a:pt x="152" y="120"/>
                  <a:pt x="149" y="126"/>
                  <a:pt x="144" y="131"/>
                </a:cubicBezTo>
                <a:close/>
                <a:moveTo>
                  <a:pt x="103" y="33"/>
                </a:moveTo>
                <a:cubicBezTo>
                  <a:pt x="103" y="34"/>
                  <a:pt x="102" y="36"/>
                  <a:pt x="100" y="36"/>
                </a:cubicBezTo>
                <a:cubicBezTo>
                  <a:pt x="99" y="36"/>
                  <a:pt x="97" y="34"/>
                  <a:pt x="97" y="33"/>
                </a:cubicBezTo>
                <a:cubicBezTo>
                  <a:pt x="97" y="3"/>
                  <a:pt x="97" y="3"/>
                  <a:pt x="97" y="3"/>
                </a:cubicBezTo>
                <a:cubicBezTo>
                  <a:pt x="97" y="1"/>
                  <a:pt x="99" y="0"/>
                  <a:pt x="100" y="0"/>
                </a:cubicBezTo>
                <a:cubicBezTo>
                  <a:pt x="102" y="0"/>
                  <a:pt x="103" y="1"/>
                  <a:pt x="103" y="3"/>
                </a:cubicBezTo>
                <a:lnTo>
                  <a:pt x="103" y="33"/>
                </a:lnTo>
                <a:close/>
                <a:moveTo>
                  <a:pt x="117" y="41"/>
                </a:moveTo>
                <a:cubicBezTo>
                  <a:pt x="117" y="41"/>
                  <a:pt x="116" y="41"/>
                  <a:pt x="115" y="41"/>
                </a:cubicBezTo>
                <a:cubicBezTo>
                  <a:pt x="114" y="41"/>
                  <a:pt x="114" y="41"/>
                  <a:pt x="113" y="41"/>
                </a:cubicBezTo>
                <a:cubicBezTo>
                  <a:pt x="112" y="39"/>
                  <a:pt x="112" y="38"/>
                  <a:pt x="113" y="36"/>
                </a:cubicBezTo>
                <a:cubicBezTo>
                  <a:pt x="137" y="13"/>
                  <a:pt x="137" y="13"/>
                  <a:pt x="137" y="13"/>
                </a:cubicBezTo>
                <a:cubicBezTo>
                  <a:pt x="138" y="12"/>
                  <a:pt x="140" y="12"/>
                  <a:pt x="141" y="13"/>
                </a:cubicBezTo>
                <a:cubicBezTo>
                  <a:pt x="142" y="14"/>
                  <a:pt x="142" y="16"/>
                  <a:pt x="141" y="17"/>
                </a:cubicBezTo>
                <a:lnTo>
                  <a:pt x="117" y="41"/>
                </a:lnTo>
                <a:close/>
                <a:moveTo>
                  <a:pt x="151" y="56"/>
                </a:moveTo>
                <a:cubicBezTo>
                  <a:pt x="121" y="56"/>
                  <a:pt x="121" y="56"/>
                  <a:pt x="121" y="56"/>
                </a:cubicBezTo>
                <a:cubicBezTo>
                  <a:pt x="119" y="56"/>
                  <a:pt x="118" y="55"/>
                  <a:pt x="118" y="53"/>
                </a:cubicBezTo>
                <a:cubicBezTo>
                  <a:pt x="118" y="52"/>
                  <a:pt x="119" y="50"/>
                  <a:pt x="121" y="50"/>
                </a:cubicBezTo>
                <a:cubicBezTo>
                  <a:pt x="151" y="50"/>
                  <a:pt x="151" y="50"/>
                  <a:pt x="151" y="50"/>
                </a:cubicBezTo>
                <a:cubicBezTo>
                  <a:pt x="152" y="50"/>
                  <a:pt x="154" y="52"/>
                  <a:pt x="154" y="53"/>
                </a:cubicBezTo>
                <a:cubicBezTo>
                  <a:pt x="154" y="55"/>
                  <a:pt x="152" y="56"/>
                  <a:pt x="151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900610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A58C7C9-B9EF-4F51-B35D-2BA17F739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6929D8-F35C-4E6B-B9BC-FF173AFA767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B28D19F-C848-44B5-8C96-7AE1CA825A45}"/>
              </a:ext>
            </a:extLst>
          </p:cNvPr>
          <p:cNvSpPr txBox="1">
            <a:spLocks/>
          </p:cNvSpPr>
          <p:nvPr/>
        </p:nvSpPr>
        <p:spPr>
          <a:xfrm>
            <a:off x="2543822" y="189814"/>
            <a:ext cx="6844113" cy="44561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D" sz="2200" b="1" noProof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Hal-hal lain yang perlu mendapat perhatian</a:t>
            </a:r>
            <a:endParaRPr lang="id-ID" sz="2200" b="1" noProof="1">
              <a:solidFill>
                <a:schemeClr val="accent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Flowchart: Connector 69">
            <a:extLst>
              <a:ext uri="{FF2B5EF4-FFF2-40B4-BE49-F238E27FC236}">
                <a16:creationId xmlns:a16="http://schemas.microsoft.com/office/drawing/2014/main" id="{EB86D8BC-8F69-49F9-A098-4BB9DFF5151E}"/>
              </a:ext>
            </a:extLst>
          </p:cNvPr>
          <p:cNvSpPr/>
          <p:nvPr/>
        </p:nvSpPr>
        <p:spPr>
          <a:xfrm>
            <a:off x="949810" y="1989177"/>
            <a:ext cx="595792" cy="596762"/>
          </a:xfrm>
          <a:prstGeom prst="flowChartConnecto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>
            <a:normAutofit/>
          </a:bodyPr>
          <a:lstStyle/>
          <a:p>
            <a:pPr algn="ctr"/>
            <a:r>
              <a:rPr lang="en-IN" sz="2400" dirty="0">
                <a:solidFill>
                  <a:schemeClr val="bg1"/>
                </a:solidFill>
                <a:latin typeface="+mj-lt"/>
              </a:rPr>
              <a:t>1</a:t>
            </a:r>
          </a:p>
        </p:txBody>
      </p:sp>
      <p:sp>
        <p:nvSpPr>
          <p:cNvPr id="71" name="Text Placeholder 14">
            <a:extLst>
              <a:ext uri="{FF2B5EF4-FFF2-40B4-BE49-F238E27FC236}">
                <a16:creationId xmlns:a16="http://schemas.microsoft.com/office/drawing/2014/main" id="{60C0F0FD-B398-402C-8A2C-8F13750517CE}"/>
              </a:ext>
            </a:extLst>
          </p:cNvPr>
          <p:cNvSpPr txBox="1">
            <a:spLocks/>
          </p:cNvSpPr>
          <p:nvPr/>
        </p:nvSpPr>
        <p:spPr>
          <a:xfrm>
            <a:off x="1710554" y="2024904"/>
            <a:ext cx="3631792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d-ID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Terhentinya/tertundanya pelaksanaan kegiatan </a:t>
            </a:r>
            <a:r>
              <a:rPr lang="id-ID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outreach</a:t>
            </a:r>
            <a:r>
              <a:rPr lang="id-ID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pada tahun 2020</a:t>
            </a:r>
          </a:p>
        </p:txBody>
      </p:sp>
      <p:sp>
        <p:nvSpPr>
          <p:cNvPr id="72" name="Flowchart: Connector 71">
            <a:extLst>
              <a:ext uri="{FF2B5EF4-FFF2-40B4-BE49-F238E27FC236}">
                <a16:creationId xmlns:a16="http://schemas.microsoft.com/office/drawing/2014/main" id="{13C936D8-ADC0-4E1D-BE0F-4DCB1C30BC96}"/>
              </a:ext>
            </a:extLst>
          </p:cNvPr>
          <p:cNvSpPr/>
          <p:nvPr/>
        </p:nvSpPr>
        <p:spPr>
          <a:xfrm>
            <a:off x="949810" y="3430318"/>
            <a:ext cx="595792" cy="596762"/>
          </a:xfrm>
          <a:prstGeom prst="flowChartConnector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>
            <a:normAutofit/>
          </a:bodyPr>
          <a:lstStyle/>
          <a:p>
            <a:pPr algn="ctr"/>
            <a:r>
              <a:rPr lang="en-IN" sz="2400" dirty="0">
                <a:solidFill>
                  <a:schemeClr val="bg1"/>
                </a:solidFill>
                <a:latin typeface="+mj-lt"/>
              </a:rPr>
              <a:t>2</a:t>
            </a:r>
          </a:p>
        </p:txBody>
      </p:sp>
      <p:sp>
        <p:nvSpPr>
          <p:cNvPr id="73" name="Flowchart: Connector 72">
            <a:extLst>
              <a:ext uri="{FF2B5EF4-FFF2-40B4-BE49-F238E27FC236}">
                <a16:creationId xmlns:a16="http://schemas.microsoft.com/office/drawing/2014/main" id="{B310A395-54D0-40E6-B238-0CB65EB1373E}"/>
              </a:ext>
            </a:extLst>
          </p:cNvPr>
          <p:cNvSpPr/>
          <p:nvPr/>
        </p:nvSpPr>
        <p:spPr>
          <a:xfrm>
            <a:off x="949810" y="4833262"/>
            <a:ext cx="595792" cy="596762"/>
          </a:xfrm>
          <a:prstGeom prst="flowChartConnector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>
            <a:normAutofit/>
          </a:bodyPr>
          <a:lstStyle/>
          <a:p>
            <a:pPr algn="ctr"/>
            <a:r>
              <a:rPr lang="en-IN" sz="2400" dirty="0">
                <a:solidFill>
                  <a:schemeClr val="bg1"/>
                </a:solidFill>
                <a:latin typeface="+mj-lt"/>
              </a:rPr>
              <a:t>3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D2DCCB9E-4714-4532-A0AF-308ACA25D074}"/>
              </a:ext>
            </a:extLst>
          </p:cNvPr>
          <p:cNvCxnSpPr>
            <a:cxnSpLocks/>
            <a:endCxn id="72" idx="0"/>
          </p:cNvCxnSpPr>
          <p:nvPr/>
        </p:nvCxnSpPr>
        <p:spPr>
          <a:xfrm>
            <a:off x="1247706" y="2617827"/>
            <a:ext cx="0" cy="81249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9008F985-8831-4487-A1B0-43BE5146E696}"/>
              </a:ext>
            </a:extLst>
          </p:cNvPr>
          <p:cNvCxnSpPr>
            <a:cxnSpLocks/>
            <a:stCxn id="72" idx="4"/>
          </p:cNvCxnSpPr>
          <p:nvPr/>
        </p:nvCxnSpPr>
        <p:spPr>
          <a:xfrm>
            <a:off x="1247706" y="4027080"/>
            <a:ext cx="0" cy="80618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6C4DE87C-84D8-4B24-B21A-5DD503EF447C}"/>
              </a:ext>
            </a:extLst>
          </p:cNvPr>
          <p:cNvCxnSpPr/>
          <p:nvPr/>
        </p:nvCxnSpPr>
        <p:spPr>
          <a:xfrm>
            <a:off x="5782235" y="1398136"/>
            <a:ext cx="0" cy="478702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 Placeholder 14">
            <a:extLst>
              <a:ext uri="{FF2B5EF4-FFF2-40B4-BE49-F238E27FC236}">
                <a16:creationId xmlns:a16="http://schemas.microsoft.com/office/drawing/2014/main" id="{BC40C9ED-5252-419C-92FF-3CB55F1BECAB}"/>
              </a:ext>
            </a:extLst>
          </p:cNvPr>
          <p:cNvSpPr txBox="1">
            <a:spLocks/>
          </p:cNvSpPr>
          <p:nvPr/>
        </p:nvSpPr>
        <p:spPr>
          <a:xfrm>
            <a:off x="1710554" y="3482477"/>
            <a:ext cx="3631792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d-ID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Tidak tercapainya target kegiatan pada tahun 2020</a:t>
            </a:r>
          </a:p>
        </p:txBody>
      </p:sp>
      <p:sp>
        <p:nvSpPr>
          <p:cNvPr id="78" name="Text Placeholder 14">
            <a:extLst>
              <a:ext uri="{FF2B5EF4-FFF2-40B4-BE49-F238E27FC236}">
                <a16:creationId xmlns:a16="http://schemas.microsoft.com/office/drawing/2014/main" id="{0314C285-F865-4991-81E7-67FB73CCB409}"/>
              </a:ext>
            </a:extLst>
          </p:cNvPr>
          <p:cNvSpPr txBox="1">
            <a:spLocks/>
          </p:cNvSpPr>
          <p:nvPr/>
        </p:nvSpPr>
        <p:spPr>
          <a:xfrm>
            <a:off x="1710554" y="4916200"/>
            <a:ext cx="3851736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d-ID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Meningkatnya target penerima intervensi spesifik dan sensitif</a:t>
            </a:r>
          </a:p>
        </p:txBody>
      </p:sp>
      <p:sp>
        <p:nvSpPr>
          <p:cNvPr id="79" name="Title 3">
            <a:extLst>
              <a:ext uri="{FF2B5EF4-FFF2-40B4-BE49-F238E27FC236}">
                <a16:creationId xmlns:a16="http://schemas.microsoft.com/office/drawing/2014/main" id="{DB0BC308-C5C5-4277-81C5-1636F87C540E}"/>
              </a:ext>
            </a:extLst>
          </p:cNvPr>
          <p:cNvSpPr txBox="1">
            <a:spLocks/>
          </p:cNvSpPr>
          <p:nvPr/>
        </p:nvSpPr>
        <p:spPr>
          <a:xfrm>
            <a:off x="993789" y="1081426"/>
            <a:ext cx="4568501" cy="485561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sz="2000" noProof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noProof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Dampak Pandemi Covid-19</a:t>
            </a:r>
          </a:p>
        </p:txBody>
      </p:sp>
      <p:sp>
        <p:nvSpPr>
          <p:cNvPr id="80" name="Rectangle 79"/>
          <p:cNvSpPr/>
          <p:nvPr/>
        </p:nvSpPr>
        <p:spPr>
          <a:xfrm>
            <a:off x="8668490" y="3943961"/>
            <a:ext cx="2446365" cy="2404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id-ID" b="1" dirty="0">
                <a:solidFill>
                  <a:schemeClr val="tx1"/>
                </a:solidFill>
              </a:rPr>
              <a:t>Penajaman</a:t>
            </a:r>
            <a:r>
              <a:rPr lang="id-ID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id-ID" dirty="0">
                <a:solidFill>
                  <a:schemeClr val="tx1"/>
                </a:solidFill>
              </a:rPr>
              <a:t>fokus kegiatan </a:t>
            </a:r>
          </a:p>
        </p:txBody>
      </p:sp>
      <p:sp>
        <p:nvSpPr>
          <p:cNvPr id="81" name="Rectangle 80"/>
          <p:cNvSpPr/>
          <p:nvPr/>
        </p:nvSpPr>
        <p:spPr>
          <a:xfrm>
            <a:off x="6222126" y="1542249"/>
            <a:ext cx="2446365" cy="24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id-ID" b="1" dirty="0"/>
              <a:t>Perubahan bentuk kegiatan</a:t>
            </a:r>
            <a:r>
              <a:rPr lang="id-ID" dirty="0"/>
              <a:t> tatap muka langsung/mengumpulkan massa menjadi daring/berbasis internet</a:t>
            </a:r>
          </a:p>
        </p:txBody>
      </p:sp>
      <p:sp>
        <p:nvSpPr>
          <p:cNvPr id="82" name="Rectangle 81"/>
          <p:cNvSpPr/>
          <p:nvPr/>
        </p:nvSpPr>
        <p:spPr>
          <a:xfrm>
            <a:off x="8668492" y="1542249"/>
            <a:ext cx="2446365" cy="2404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id-ID" b="1" dirty="0">
                <a:solidFill>
                  <a:schemeClr val="tx1"/>
                </a:solidFill>
              </a:rPr>
              <a:t>Penyesuaian target </a:t>
            </a:r>
            <a:r>
              <a:rPr lang="id-ID" dirty="0">
                <a:solidFill>
                  <a:schemeClr val="tx1"/>
                </a:solidFill>
              </a:rPr>
              <a:t>pada tahun 2020 dan 2021</a:t>
            </a:r>
          </a:p>
        </p:txBody>
      </p:sp>
      <p:sp>
        <p:nvSpPr>
          <p:cNvPr id="83" name="Rectangle 82"/>
          <p:cNvSpPr/>
          <p:nvPr/>
        </p:nvSpPr>
        <p:spPr>
          <a:xfrm>
            <a:off x="6222125" y="3943961"/>
            <a:ext cx="2446365" cy="2404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id-ID" b="1" dirty="0">
                <a:solidFill>
                  <a:schemeClr val="tx1"/>
                </a:solidFill>
              </a:rPr>
              <a:t>Perluasan target </a:t>
            </a:r>
            <a:r>
              <a:rPr lang="id-ID" dirty="0">
                <a:solidFill>
                  <a:schemeClr val="tx1"/>
                </a:solidFill>
              </a:rPr>
              <a:t>penerima manfaat</a:t>
            </a:r>
          </a:p>
        </p:txBody>
      </p:sp>
      <p:sp>
        <p:nvSpPr>
          <p:cNvPr id="84" name="Title 3">
            <a:extLst>
              <a:ext uri="{FF2B5EF4-FFF2-40B4-BE49-F238E27FC236}">
                <a16:creationId xmlns:a16="http://schemas.microsoft.com/office/drawing/2014/main" id="{DB0BC308-C5C5-4277-81C5-1636F87C540E}"/>
              </a:ext>
            </a:extLst>
          </p:cNvPr>
          <p:cNvSpPr txBox="1">
            <a:spLocks/>
          </p:cNvSpPr>
          <p:nvPr/>
        </p:nvSpPr>
        <p:spPr>
          <a:xfrm>
            <a:off x="6384239" y="966003"/>
            <a:ext cx="4568501" cy="485561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sz="2000" noProof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noProof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Rekomendasi</a:t>
            </a:r>
          </a:p>
        </p:txBody>
      </p:sp>
    </p:spTree>
    <p:extLst>
      <p:ext uri="{BB962C8B-B14F-4D97-AF65-F5344CB8AC3E}">
        <p14:creationId xmlns:p14="http://schemas.microsoft.com/office/powerpoint/2010/main" val="2454031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"/>
                            </p:stCondLst>
                            <p:childTnLst>
                              <p:par>
                                <p:cTn id="2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1" grpId="0" animBg="1"/>
      <p:bldP spid="82" grpId="0" animBg="1"/>
      <p:bldP spid="8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1DD005-4085-4B4A-A25A-08D8E89E0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EDC4F-3708-4609-99B3-60F3412AB3F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itle 69">
            <a:extLst>
              <a:ext uri="{FF2B5EF4-FFF2-40B4-BE49-F238E27FC236}">
                <a16:creationId xmlns:a16="http://schemas.microsoft.com/office/drawing/2014/main" id="{80A24DB7-29F4-4E4C-A07E-28808FFD0505}"/>
              </a:ext>
            </a:extLst>
          </p:cNvPr>
          <p:cNvSpPr txBox="1">
            <a:spLocks/>
          </p:cNvSpPr>
          <p:nvPr/>
        </p:nvSpPr>
        <p:spPr>
          <a:xfrm>
            <a:off x="2705966" y="141621"/>
            <a:ext cx="6780480" cy="430887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id-ID" dirty="0">
                <a:solidFill>
                  <a:srgbClr val="0D6CA4"/>
                </a:solidFill>
                <a:ea typeface="Tahoma" panose="020B0604030504040204" pitchFamily="34" charset="0"/>
              </a:rPr>
              <a:t>Arahan Presiden RI 2020</a:t>
            </a:r>
            <a:r>
              <a:rPr lang="en-US" dirty="0">
                <a:solidFill>
                  <a:srgbClr val="0D6CA4"/>
                </a:solidFill>
                <a:ea typeface="Tahoma" panose="020B0604030504040204" pitchFamily="34" charset="0"/>
              </a:rPr>
              <a:t> </a:t>
            </a:r>
            <a:r>
              <a:rPr lang="id-ID" dirty="0">
                <a:solidFill>
                  <a:srgbClr val="0D6CA4"/>
                </a:solidFill>
                <a:ea typeface="Tahoma" panose="020B0604030504040204" pitchFamily="34" charset="0"/>
              </a:rPr>
              <a:t>- 2024 </a:t>
            </a:r>
            <a:endParaRPr lang="en-ID" dirty="0">
              <a:solidFill>
                <a:srgbClr val="0D6CA4"/>
              </a:solidFill>
              <a:ea typeface="Tahoma" panose="020B060403050404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5284C7-A1DF-4C9D-8F1D-60C3B14D4149}"/>
              </a:ext>
            </a:extLst>
          </p:cNvPr>
          <p:cNvSpPr/>
          <p:nvPr/>
        </p:nvSpPr>
        <p:spPr>
          <a:xfrm>
            <a:off x="282091" y="3587758"/>
            <a:ext cx="5354458" cy="1589297"/>
          </a:xfrm>
          <a:prstGeom prst="rect">
            <a:avLst/>
          </a:prstGeom>
          <a:solidFill>
            <a:srgbClr val="1B6AA3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8832" tIns="39417" rIns="78832" bIns="39417" anchor="ctr"/>
          <a:lstStyle/>
          <a:p>
            <a:pPr algn="ctr" defTabSz="85713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200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object 12">
            <a:extLst>
              <a:ext uri="{FF2B5EF4-FFF2-40B4-BE49-F238E27FC236}">
                <a16:creationId xmlns:a16="http://schemas.microsoft.com/office/drawing/2014/main" id="{9ABDA80B-C1CB-4D33-A1A0-5317BD5CBC72}"/>
              </a:ext>
            </a:extLst>
          </p:cNvPr>
          <p:cNvGraphicFramePr>
            <a:graphicFrameLocks noGrp="1"/>
          </p:cNvGraphicFramePr>
          <p:nvPr/>
        </p:nvGraphicFramePr>
        <p:xfrm>
          <a:off x="427347" y="3844923"/>
          <a:ext cx="5063946" cy="1133779"/>
        </p:xfrm>
        <a:graphic>
          <a:graphicData uri="http://schemas.openxmlformats.org/drawingml/2006/table">
            <a:tbl>
              <a:tblPr/>
              <a:tblGrid>
                <a:gridCol w="19644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3898">
                  <a:extLst>
                    <a:ext uri="{9D8B030D-6E8A-4147-A177-3AD203B41FA5}">
                      <a16:colId xmlns:a16="http://schemas.microsoft.com/office/drawing/2014/main" val="2506906433"/>
                    </a:ext>
                  </a:extLst>
                </a:gridCol>
                <a:gridCol w="1385644">
                  <a:extLst>
                    <a:ext uri="{9D8B030D-6E8A-4147-A177-3AD203B41FA5}">
                      <a16:colId xmlns:a16="http://schemas.microsoft.com/office/drawing/2014/main" val="1148148583"/>
                    </a:ext>
                  </a:extLst>
                </a:gridCol>
              </a:tblGrid>
              <a:tr h="562557">
                <a:tc>
                  <a:txBody>
                    <a:bodyPr/>
                    <a:lstStyle/>
                    <a:p>
                      <a:pPr marL="0" marR="0" lvl="0" indent="0" algn="ctr" defTabSz="993775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id-ID" sz="1200" b="1" i="0" u="none" strike="noStrike" cap="none" normalizeH="0" baseline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Prevalensi </a:t>
                      </a:r>
                      <a:r>
                        <a:rPr kumimoji="0" lang="id-ID" sz="1200" b="1" i="1" u="none" strike="noStrike" cap="none" normalizeH="0" baseline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Stunting</a:t>
                      </a:r>
                      <a:r>
                        <a:rPr kumimoji="0" lang="id-ID" sz="1200" b="1" i="0" u="none" strike="noStrike" cap="none" normalizeH="0" baseline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pada Balita (%)</a:t>
                      </a:r>
                    </a:p>
                  </a:txBody>
                  <a:tcPr marL="0" marR="0" marT="595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id-ID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27,7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id-ID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(SSGB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kumimoji="0" lang="id-ID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2019)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657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d-ID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(2024)</a:t>
                      </a:r>
                    </a:p>
                  </a:txBody>
                  <a:tcPr marL="0" marR="0" marT="5657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5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4879530"/>
                  </a:ext>
                </a:extLst>
              </a:tr>
              <a:tr h="571222">
                <a:tc>
                  <a:txBody>
                    <a:bodyPr/>
                    <a:lstStyle/>
                    <a:p>
                      <a:pPr marL="90488" marR="0" lvl="0" indent="0" algn="ctr" defTabSz="993775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</a:pPr>
                      <a:r>
                        <a:rPr kumimoji="0" lang="id-ID" sz="1200" b="1" i="0" u="none" strike="noStrike" cap="none" normalizeH="0" baseline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Prevalensi </a:t>
                      </a:r>
                      <a:r>
                        <a:rPr kumimoji="0" lang="id-ID" sz="1200" b="1" i="1" u="none" strike="noStrike" cap="none" normalizeH="0" baseline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Wasting</a:t>
                      </a:r>
                      <a:r>
                        <a:rPr kumimoji="0" lang="id-ID" sz="1200" b="1" i="0" u="none" strike="noStrike" cap="none" normalizeH="0" baseline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(kurus) pada Balita (%)</a:t>
                      </a:r>
                    </a:p>
                  </a:txBody>
                  <a:tcPr marL="0" marR="0" marT="595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kumimoji="0" lang="id-ID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id-ID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id-ID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(Riskesdas, 2018)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657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(2024)</a:t>
                      </a:r>
                    </a:p>
                  </a:txBody>
                  <a:tcPr marL="0" marR="0" marT="5657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5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2263168"/>
                  </a:ext>
                </a:extLst>
              </a:tr>
            </a:tbl>
          </a:graphicData>
        </a:graphic>
      </p:graphicFrame>
      <p:grpSp>
        <p:nvGrpSpPr>
          <p:cNvPr id="7" name="Group 30">
            <a:extLst>
              <a:ext uri="{FF2B5EF4-FFF2-40B4-BE49-F238E27FC236}">
                <a16:creationId xmlns:a16="http://schemas.microsoft.com/office/drawing/2014/main" id="{5884BDDF-0F00-4AF6-8032-0E80B1711808}"/>
              </a:ext>
            </a:extLst>
          </p:cNvPr>
          <p:cNvGrpSpPr>
            <a:grpSpLocks/>
          </p:cNvGrpSpPr>
          <p:nvPr/>
        </p:nvGrpSpPr>
        <p:grpSpPr bwMode="auto">
          <a:xfrm>
            <a:off x="4067872" y="3535476"/>
            <a:ext cx="1506670" cy="406379"/>
            <a:chOff x="8669740" y="735626"/>
            <a:chExt cx="1374259" cy="416154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A82C2982-6FC7-4A3C-9720-53BDE095D093}"/>
                </a:ext>
              </a:extLst>
            </p:cNvPr>
            <p:cNvSpPr/>
            <p:nvPr/>
          </p:nvSpPr>
          <p:spPr>
            <a:xfrm>
              <a:off x="8714173" y="735626"/>
              <a:ext cx="150755" cy="65024"/>
            </a:xfrm>
            <a:custGeom>
              <a:avLst/>
              <a:gdLst/>
              <a:ahLst/>
              <a:cxnLst/>
              <a:rect l="l" t="t" r="r" b="b"/>
              <a:pathLst>
                <a:path w="122554" h="95250">
                  <a:moveTo>
                    <a:pt x="122135" y="0"/>
                  </a:moveTo>
                  <a:lnTo>
                    <a:pt x="0" y="94830"/>
                  </a:lnTo>
                  <a:lnTo>
                    <a:pt x="122135" y="94830"/>
                  </a:lnTo>
                  <a:lnTo>
                    <a:pt x="122135" y="0"/>
                  </a:lnTo>
                  <a:close/>
                </a:path>
              </a:pathLst>
            </a:custGeom>
            <a:solidFill>
              <a:srgbClr val="D16828"/>
            </a:solidFill>
          </p:spPr>
          <p:txBody>
            <a:bodyPr lIns="0" tIns="0" rIns="0" bIns="0"/>
            <a:lstStyle/>
            <a:p>
              <a:pPr defTabSz="893321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857D0FE5-AC27-4E30-A1A4-07F45A15828F}"/>
                </a:ext>
              </a:extLst>
            </p:cNvPr>
            <p:cNvSpPr/>
            <p:nvPr/>
          </p:nvSpPr>
          <p:spPr>
            <a:xfrm>
              <a:off x="9894830" y="735626"/>
              <a:ext cx="149169" cy="65024"/>
            </a:xfrm>
            <a:custGeom>
              <a:avLst/>
              <a:gdLst/>
              <a:ahLst/>
              <a:cxnLst/>
              <a:rect l="l" t="t" r="r" b="b"/>
              <a:pathLst>
                <a:path w="122554" h="95250">
                  <a:moveTo>
                    <a:pt x="0" y="0"/>
                  </a:moveTo>
                  <a:lnTo>
                    <a:pt x="0" y="94830"/>
                  </a:lnTo>
                  <a:lnTo>
                    <a:pt x="122148" y="948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6828"/>
            </a:solidFill>
          </p:spPr>
          <p:txBody>
            <a:bodyPr lIns="0" tIns="0" rIns="0" bIns="0"/>
            <a:lstStyle/>
            <a:p>
              <a:pPr defTabSz="893321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object 11">
              <a:extLst>
                <a:ext uri="{FF2B5EF4-FFF2-40B4-BE49-F238E27FC236}">
                  <a16:creationId xmlns:a16="http://schemas.microsoft.com/office/drawing/2014/main" id="{BD307380-2434-4224-9461-17052A493CD7}"/>
                </a:ext>
              </a:extLst>
            </p:cNvPr>
            <p:cNvSpPr/>
            <p:nvPr/>
          </p:nvSpPr>
          <p:spPr>
            <a:xfrm>
              <a:off x="8863342" y="735626"/>
              <a:ext cx="1031488" cy="41615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lIns="0" tIns="0" rIns="0" bIns="0"/>
            <a:lstStyle/>
            <a:p>
              <a:pPr defTabSz="893321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6DA3C6-58BE-4465-9A7E-BDDBBB1F92F4}"/>
                </a:ext>
              </a:extLst>
            </p:cNvPr>
            <p:cNvSpPr/>
            <p:nvPr/>
          </p:nvSpPr>
          <p:spPr>
            <a:xfrm>
              <a:off x="8669740" y="764887"/>
              <a:ext cx="1131462" cy="30382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294599" algn="ctr" defTabSz="893321" eaLnBrk="0" fontAlgn="base" hangingPunct="0">
                <a:lnSpc>
                  <a:spcPts val="1725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b="1" kern="0" spc="1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Target</a:t>
              </a:r>
              <a:endParaRPr lang="en-GB" sz="14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25">
            <a:extLst>
              <a:ext uri="{FF2B5EF4-FFF2-40B4-BE49-F238E27FC236}">
                <a16:creationId xmlns:a16="http://schemas.microsoft.com/office/drawing/2014/main" id="{DEC7D58A-1FED-4994-B8C5-C69E1AACCA22}"/>
              </a:ext>
            </a:extLst>
          </p:cNvPr>
          <p:cNvGrpSpPr>
            <a:grpSpLocks/>
          </p:cNvGrpSpPr>
          <p:nvPr/>
        </p:nvGrpSpPr>
        <p:grpSpPr bwMode="auto">
          <a:xfrm>
            <a:off x="2465109" y="3550467"/>
            <a:ext cx="1552606" cy="406379"/>
            <a:chOff x="8714303" y="735626"/>
            <a:chExt cx="1329696" cy="416154"/>
          </a:xfrm>
        </p:grpSpPr>
        <p:sp>
          <p:nvSpPr>
            <p:cNvPr id="13" name="object 8">
              <a:extLst>
                <a:ext uri="{FF2B5EF4-FFF2-40B4-BE49-F238E27FC236}">
                  <a16:creationId xmlns:a16="http://schemas.microsoft.com/office/drawing/2014/main" id="{9B580A59-CED4-457C-9D79-41343A05CE63}"/>
                </a:ext>
              </a:extLst>
            </p:cNvPr>
            <p:cNvSpPr/>
            <p:nvPr/>
          </p:nvSpPr>
          <p:spPr>
            <a:xfrm>
              <a:off x="8714303" y="735626"/>
              <a:ext cx="149154" cy="65024"/>
            </a:xfrm>
            <a:custGeom>
              <a:avLst/>
              <a:gdLst/>
              <a:ahLst/>
              <a:cxnLst/>
              <a:rect l="l" t="t" r="r" b="b"/>
              <a:pathLst>
                <a:path w="122554" h="95250">
                  <a:moveTo>
                    <a:pt x="122135" y="0"/>
                  </a:moveTo>
                  <a:lnTo>
                    <a:pt x="0" y="94830"/>
                  </a:lnTo>
                  <a:lnTo>
                    <a:pt x="122135" y="94830"/>
                  </a:lnTo>
                  <a:lnTo>
                    <a:pt x="122135" y="0"/>
                  </a:lnTo>
                  <a:close/>
                </a:path>
              </a:pathLst>
            </a:custGeom>
            <a:solidFill>
              <a:srgbClr val="D16828"/>
            </a:solidFill>
          </p:spPr>
          <p:txBody>
            <a:bodyPr lIns="0" tIns="0" rIns="0" bIns="0"/>
            <a:lstStyle/>
            <a:p>
              <a:pPr defTabSz="893321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object 9">
              <a:extLst>
                <a:ext uri="{FF2B5EF4-FFF2-40B4-BE49-F238E27FC236}">
                  <a16:creationId xmlns:a16="http://schemas.microsoft.com/office/drawing/2014/main" id="{1365A55E-D0F1-4A17-94F7-FA9B2B4E601A}"/>
                </a:ext>
              </a:extLst>
            </p:cNvPr>
            <p:cNvSpPr/>
            <p:nvPr/>
          </p:nvSpPr>
          <p:spPr>
            <a:xfrm>
              <a:off x="9894845" y="735626"/>
              <a:ext cx="149154" cy="65024"/>
            </a:xfrm>
            <a:custGeom>
              <a:avLst/>
              <a:gdLst/>
              <a:ahLst/>
              <a:cxnLst/>
              <a:rect l="l" t="t" r="r" b="b"/>
              <a:pathLst>
                <a:path w="122554" h="95250">
                  <a:moveTo>
                    <a:pt x="0" y="0"/>
                  </a:moveTo>
                  <a:lnTo>
                    <a:pt x="0" y="94830"/>
                  </a:lnTo>
                  <a:lnTo>
                    <a:pt x="122148" y="948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6828"/>
            </a:solidFill>
          </p:spPr>
          <p:txBody>
            <a:bodyPr lIns="0" tIns="0" rIns="0" bIns="0"/>
            <a:lstStyle/>
            <a:p>
              <a:pPr defTabSz="893321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object 11">
              <a:extLst>
                <a:ext uri="{FF2B5EF4-FFF2-40B4-BE49-F238E27FC236}">
                  <a16:creationId xmlns:a16="http://schemas.microsoft.com/office/drawing/2014/main" id="{5D7978AC-791C-498A-8E59-F60777F83CD7}"/>
                </a:ext>
              </a:extLst>
            </p:cNvPr>
            <p:cNvSpPr/>
            <p:nvPr/>
          </p:nvSpPr>
          <p:spPr>
            <a:xfrm>
              <a:off x="8863457" y="735626"/>
              <a:ext cx="1031387" cy="41615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lIns="0" tIns="0" rIns="0" bIns="0"/>
            <a:lstStyle/>
            <a:p>
              <a:pPr defTabSz="893321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45BA4EE-B6C8-4A6A-B90C-B8D871815138}"/>
                </a:ext>
              </a:extLst>
            </p:cNvPr>
            <p:cNvSpPr/>
            <p:nvPr/>
          </p:nvSpPr>
          <p:spPr>
            <a:xfrm>
              <a:off x="8920580" y="735626"/>
              <a:ext cx="955223" cy="30382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defTabSz="893321" eaLnBrk="0" fontAlgn="base" hangingPunct="0">
                <a:lnSpc>
                  <a:spcPts val="1725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d-ID" sz="1400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Baseline</a:t>
              </a:r>
              <a:endParaRPr lang="en-GB" sz="14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DA22A4A-181C-450C-A8F4-0B2B4EE724BE}"/>
              </a:ext>
            </a:extLst>
          </p:cNvPr>
          <p:cNvGrpSpPr/>
          <p:nvPr/>
        </p:nvGrpSpPr>
        <p:grpSpPr>
          <a:xfrm>
            <a:off x="1167008" y="1009720"/>
            <a:ext cx="3521103" cy="2022533"/>
            <a:chOff x="7649407" y="1737989"/>
            <a:chExt cx="3470877" cy="266263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BE33C16-14F4-4822-A14E-8E952AE4742A}"/>
                </a:ext>
              </a:extLst>
            </p:cNvPr>
            <p:cNvSpPr/>
            <p:nvPr/>
          </p:nvSpPr>
          <p:spPr>
            <a:xfrm>
              <a:off x="7649407" y="1737989"/>
              <a:ext cx="3470877" cy="26626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8446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 sz="14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F2E01C2-9CFA-445B-836A-3654A455EE75}"/>
                </a:ext>
              </a:extLst>
            </p:cNvPr>
            <p:cNvSpPr txBox="1"/>
            <p:nvPr/>
          </p:nvSpPr>
          <p:spPr>
            <a:xfrm>
              <a:off x="7702278" y="1895714"/>
              <a:ext cx="341800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latinLnBrk="0"/>
              <a:r>
                <a:rPr lang="id-ID" sz="1600" b="1" dirty="0">
                  <a:solidFill>
                    <a:srgbClr val="ED7D3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“Lima tahun ke depan, Bappenas minta, targetnya 19%. </a:t>
              </a:r>
            </a:p>
            <a:p>
              <a:pPr algn="ctr" latinLnBrk="0"/>
              <a:r>
                <a:rPr lang="id-ID" sz="1600" b="1" dirty="0">
                  <a:solidFill>
                    <a:srgbClr val="ED7D3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Saya masih tidak mau. Saya ngotot 14%.”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0DF0A77-BE24-4E99-B4A3-A164984701B8}"/>
                </a:ext>
              </a:extLst>
            </p:cNvPr>
            <p:cNvSpPr txBox="1"/>
            <p:nvPr/>
          </p:nvSpPr>
          <p:spPr>
            <a:xfrm>
              <a:off x="7984816" y="3372224"/>
              <a:ext cx="2852928" cy="4051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latinLnBrk="0"/>
              <a:r>
                <a:rPr lang="id-ID" sz="14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Presiden Joko Widodo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81C126C-520C-46CA-875A-24A80739A220}"/>
                </a:ext>
              </a:extLst>
            </p:cNvPr>
            <p:cNvSpPr/>
            <p:nvPr/>
          </p:nvSpPr>
          <p:spPr>
            <a:xfrm>
              <a:off x="7998249" y="3867494"/>
              <a:ext cx="285292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286" latinLnBrk="0">
                <a:defRPr/>
              </a:pPr>
              <a:r>
                <a:rPr lang="id-ID" sz="800" i="1" kern="0" noProof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*) Disampaikan pada Kompas100 CEO Forum 28 November 2019</a:t>
              </a: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335910B4-8BD2-47AD-919C-13327C426925}"/>
              </a:ext>
            </a:extLst>
          </p:cNvPr>
          <p:cNvSpPr/>
          <p:nvPr/>
        </p:nvSpPr>
        <p:spPr>
          <a:xfrm>
            <a:off x="184120" y="5420207"/>
            <a:ext cx="5550400" cy="118442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spcBef>
                <a:spcPts val="600"/>
              </a:spcBef>
              <a:defRPr/>
            </a:pPr>
            <a:r>
              <a:rPr lang="en-US" sz="1300" noProof="1">
                <a:latin typeface="Arial" panose="020B0604020202020204" pitchFamily="34" charset="0"/>
                <a:cs typeface="Arial" panose="020B0604020202020204" pitchFamily="34" charset="0"/>
              </a:rPr>
              <a:t>Dalam RPJMN 2020-2024, upaya percepatan penurunan </a:t>
            </a:r>
            <a:r>
              <a:rPr lang="en-US" sz="1300" i="1" noProof="1">
                <a:latin typeface="Arial" panose="020B0604020202020204" pitchFamily="34" charset="0"/>
                <a:cs typeface="Arial" panose="020B0604020202020204" pitchFamily="34" charset="0"/>
              </a:rPr>
              <a:t>stunting</a:t>
            </a:r>
            <a:r>
              <a:rPr lang="en-US" sz="1300" noProof="1">
                <a:latin typeface="Arial" panose="020B0604020202020204" pitchFamily="34" charset="0"/>
                <a:cs typeface="Arial" panose="020B0604020202020204" pitchFamily="34" charset="0"/>
              </a:rPr>
              <a:t> menjadi salah satu dari: </a:t>
            </a:r>
          </a:p>
          <a:p>
            <a:pPr marL="342900" lvl="0" indent="-3429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1300" b="1" noProof="1">
                <a:latin typeface="Arial" panose="020B0604020202020204" pitchFamily="34" charset="0"/>
                <a:cs typeface="Arial" panose="020B0604020202020204" pitchFamily="34" charset="0"/>
              </a:rPr>
              <a:t>Proyek Prioritas</a:t>
            </a:r>
            <a:r>
              <a:rPr lang="en-US" sz="1300" noProof="1">
                <a:latin typeface="Arial" panose="020B0604020202020204" pitchFamily="34" charset="0"/>
                <a:cs typeface="Arial" panose="020B0604020202020204" pitchFamily="34" charset="0"/>
              </a:rPr>
              <a:t>: Penurunan </a:t>
            </a:r>
            <a:r>
              <a:rPr lang="en-US" sz="1300" i="1" noProof="1">
                <a:latin typeface="Arial" panose="020B0604020202020204" pitchFamily="34" charset="0"/>
                <a:cs typeface="Arial" panose="020B0604020202020204" pitchFamily="34" charset="0"/>
              </a:rPr>
              <a:t>Stunting</a:t>
            </a:r>
            <a:endParaRPr lang="id-ID" sz="1300" i="1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1300" b="1" i="1" noProof="1">
                <a:latin typeface="Arial" panose="020B0604020202020204" pitchFamily="34" charset="0"/>
                <a:cs typeface="Arial" panose="020B0604020202020204" pitchFamily="34" charset="0"/>
              </a:rPr>
              <a:t>Major Project</a:t>
            </a:r>
            <a:r>
              <a:rPr lang="en-US" sz="1300" noProof="1">
                <a:latin typeface="Arial" panose="020B0604020202020204" pitchFamily="34" charset="0"/>
                <a:cs typeface="Arial" panose="020B0604020202020204" pitchFamily="34" charset="0"/>
              </a:rPr>
              <a:t>: Percepatan Penurunan Kematian Ibu dan </a:t>
            </a:r>
            <a:r>
              <a:rPr lang="en-US" sz="1300" i="1" noProof="1">
                <a:latin typeface="Arial" panose="020B0604020202020204" pitchFamily="34" charset="0"/>
                <a:cs typeface="Arial" panose="020B0604020202020204" pitchFamily="34" charset="0"/>
              </a:rPr>
              <a:t>Stunting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2F6504C-AE29-4C67-B041-216DB6102184}"/>
              </a:ext>
            </a:extLst>
          </p:cNvPr>
          <p:cNvSpPr/>
          <p:nvPr/>
        </p:nvSpPr>
        <p:spPr>
          <a:xfrm>
            <a:off x="573272" y="3097402"/>
            <a:ext cx="47350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b="1" noProof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Perpres No. 18 Tahun 2020 tentang RPJMN 2020-2024</a:t>
            </a:r>
            <a:endParaRPr lang="en-ID" sz="1400" dirty="0"/>
          </a:p>
        </p:txBody>
      </p:sp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13B4C623-426E-4B5A-A946-3FC05A91E6B2}"/>
              </a:ext>
            </a:extLst>
          </p:cNvPr>
          <p:cNvGraphicFramePr>
            <a:graphicFrameLocks/>
          </p:cNvGraphicFramePr>
          <p:nvPr/>
        </p:nvGraphicFramePr>
        <p:xfrm>
          <a:off x="5703248" y="1588830"/>
          <a:ext cx="4838688" cy="2608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Title 1">
            <a:extLst>
              <a:ext uri="{FF2B5EF4-FFF2-40B4-BE49-F238E27FC236}">
                <a16:creationId xmlns:a16="http://schemas.microsoft.com/office/drawing/2014/main" id="{90429CFA-FB93-43B4-AD44-415BE9D750DB}"/>
              </a:ext>
            </a:extLst>
          </p:cNvPr>
          <p:cNvSpPr txBox="1">
            <a:spLocks/>
          </p:cNvSpPr>
          <p:nvPr/>
        </p:nvSpPr>
        <p:spPr>
          <a:xfrm>
            <a:off x="6563444" y="914157"/>
            <a:ext cx="4838689" cy="46113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4B8DCA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600" noProof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 </a:t>
            </a:r>
            <a:r>
              <a:rPr lang="en-US" sz="1600" i="1" noProof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Stunting</a:t>
            </a:r>
            <a:r>
              <a:rPr lang="en-US" sz="1600" noProof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Balita 2013-2019 dan Target 2024</a:t>
            </a:r>
            <a:endParaRPr lang="id-ID" sz="1600" i="1" noProof="1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F8C5A8C-C6D7-4FED-9064-81941B4F88FC}"/>
              </a:ext>
            </a:extLst>
          </p:cNvPr>
          <p:cNvSpPr txBox="1"/>
          <p:nvPr/>
        </p:nvSpPr>
        <p:spPr>
          <a:xfrm>
            <a:off x="10998625" y="2146877"/>
            <a:ext cx="1015234" cy="276999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d-ID" sz="1200" noProof="1">
                <a:latin typeface="Arial" panose="020B0604020202020204" pitchFamily="34" charset="0"/>
                <a:cs typeface="Arial" panose="020B0604020202020204" pitchFamily="34" charset="0"/>
              </a:rPr>
              <a:t>1,3</a:t>
            </a:r>
            <a:r>
              <a:rPr lang="en-US" sz="1200" noProof="1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id-ID" sz="1100" noProof="1">
                <a:latin typeface="Arial" panose="020B0604020202020204" pitchFamily="34" charset="0"/>
                <a:cs typeface="Arial" panose="020B0604020202020204" pitchFamily="34" charset="0"/>
              </a:rPr>
              <a:t>/tahun</a:t>
            </a:r>
            <a:endParaRPr lang="id-ID" sz="120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A723709-97EE-418F-9F7C-3E8FDD62EBCE}"/>
              </a:ext>
            </a:extLst>
          </p:cNvPr>
          <p:cNvSpPr txBox="1"/>
          <p:nvPr/>
        </p:nvSpPr>
        <p:spPr>
          <a:xfrm>
            <a:off x="10998625" y="2528263"/>
            <a:ext cx="1015234" cy="276999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noProof="1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id-ID" sz="1200" noProof="1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200" noProof="1">
                <a:latin typeface="Arial" panose="020B0604020202020204" pitchFamily="34" charset="0"/>
                <a:cs typeface="Arial" panose="020B0604020202020204" pitchFamily="34" charset="0"/>
              </a:rPr>
              <a:t>7%</a:t>
            </a:r>
            <a:r>
              <a:rPr lang="id-ID" sz="1100" noProof="1">
                <a:latin typeface="Arial" panose="020B0604020202020204" pitchFamily="34" charset="0"/>
                <a:cs typeface="Arial" panose="020B0604020202020204" pitchFamily="34" charset="0"/>
              </a:rPr>
              <a:t>/tahun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F72E866-CBC6-4E96-AE6E-6EA15179360A}"/>
              </a:ext>
            </a:extLst>
          </p:cNvPr>
          <p:cNvSpPr txBox="1"/>
          <p:nvPr/>
        </p:nvSpPr>
        <p:spPr>
          <a:xfrm>
            <a:off x="10998625" y="2892082"/>
            <a:ext cx="1015234" cy="276999"/>
          </a:xfrm>
          <a:prstGeom prst="rect">
            <a:avLst/>
          </a:prstGeom>
          <a:solidFill>
            <a:srgbClr val="002060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noProof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id-ID" sz="1200" b="1" noProof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200" b="1" noProof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7%</a:t>
            </a:r>
            <a:r>
              <a:rPr lang="id-ID" sz="1100" b="1" noProof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/tahun</a:t>
            </a:r>
            <a:endParaRPr lang="id-ID" sz="1200" b="1" noProof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0EE5C01-EE0F-454E-A123-D62BD55D690F}"/>
              </a:ext>
            </a:extLst>
          </p:cNvPr>
          <p:cNvSpPr txBox="1"/>
          <p:nvPr/>
        </p:nvSpPr>
        <p:spPr>
          <a:xfrm>
            <a:off x="10922662" y="1559321"/>
            <a:ext cx="1167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noProof="1">
                <a:latin typeface="Arial" panose="020B0604020202020204" pitchFamily="34" charset="0"/>
                <a:cs typeface="Arial" panose="020B0604020202020204" pitchFamily="34" charset="0"/>
              </a:rPr>
              <a:t>Rata-rata Penurunan</a:t>
            </a:r>
            <a:endParaRPr lang="id-ID" sz="1200" b="1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29DEAA41-3CDA-42AB-AE8B-7274AAF5F90F}"/>
              </a:ext>
            </a:extLst>
          </p:cNvPr>
          <p:cNvSpPr/>
          <p:nvPr/>
        </p:nvSpPr>
        <p:spPr>
          <a:xfrm>
            <a:off x="10653333" y="2205034"/>
            <a:ext cx="222005" cy="160686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E0A097E6-9A2D-46A9-986A-5F834BDB58F6}"/>
              </a:ext>
            </a:extLst>
          </p:cNvPr>
          <p:cNvSpPr/>
          <p:nvPr/>
        </p:nvSpPr>
        <p:spPr>
          <a:xfrm>
            <a:off x="10624835" y="2621897"/>
            <a:ext cx="222005" cy="160686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D332BF90-C5FA-4674-8DEA-09D74317C2DC}"/>
              </a:ext>
            </a:extLst>
          </p:cNvPr>
          <p:cNvSpPr/>
          <p:nvPr/>
        </p:nvSpPr>
        <p:spPr>
          <a:xfrm>
            <a:off x="10636287" y="2936729"/>
            <a:ext cx="222005" cy="160686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8230D0B-9B75-4828-B0AC-8B784F8B9BDF}"/>
              </a:ext>
            </a:extLst>
          </p:cNvPr>
          <p:cNvSpPr txBox="1"/>
          <p:nvPr/>
        </p:nvSpPr>
        <p:spPr>
          <a:xfrm>
            <a:off x="9983229" y="4218309"/>
            <a:ext cx="2136328" cy="6771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1200" b="1" noProof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 2024: penurunan </a:t>
            </a:r>
            <a:r>
              <a:rPr lang="id-ID" sz="1400" b="1" noProof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2X lipat </a:t>
            </a:r>
            <a:r>
              <a:rPr lang="id-ID" sz="1200" b="1" noProof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 Tren Saat Ini</a:t>
            </a:r>
          </a:p>
          <a:p>
            <a:pPr algn="ctr"/>
            <a:r>
              <a:rPr lang="en-US" sz="1200" noProof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id-ID" sz="1200" noProof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Perlu Kerja Keras </a:t>
            </a:r>
          </a:p>
        </p:txBody>
      </p:sp>
      <p:sp>
        <p:nvSpPr>
          <p:cNvPr id="34" name="Arrow: Striped Right 33">
            <a:extLst>
              <a:ext uri="{FF2B5EF4-FFF2-40B4-BE49-F238E27FC236}">
                <a16:creationId xmlns:a16="http://schemas.microsoft.com/office/drawing/2014/main" id="{6A6194AB-918D-4F70-B9FF-86178B6579EF}"/>
              </a:ext>
            </a:extLst>
          </p:cNvPr>
          <p:cNvSpPr/>
          <p:nvPr/>
        </p:nvSpPr>
        <p:spPr>
          <a:xfrm rot="5400000">
            <a:off x="10847930" y="3466271"/>
            <a:ext cx="861774" cy="454848"/>
          </a:xfrm>
          <a:prstGeom prst="striped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65F696E-22EB-4188-A8DC-C223FD3DC91B}"/>
              </a:ext>
            </a:extLst>
          </p:cNvPr>
          <p:cNvSpPr txBox="1"/>
          <p:nvPr/>
        </p:nvSpPr>
        <p:spPr>
          <a:xfrm>
            <a:off x="6643572" y="5171279"/>
            <a:ext cx="37593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noProof="1">
                <a:latin typeface="Arial" panose="020B0604020202020204" pitchFamily="34" charset="0"/>
                <a:cs typeface="Arial" panose="020B0604020202020204" pitchFamily="34" charset="0"/>
              </a:rPr>
              <a:t>Tren % Penurunan </a:t>
            </a:r>
            <a:r>
              <a:rPr lang="en-US" sz="1200" b="1" i="1" noProof="1">
                <a:latin typeface="Arial" panose="020B0604020202020204" pitchFamily="34" charset="0"/>
                <a:cs typeface="Arial" panose="020B0604020202020204" pitchFamily="34" charset="0"/>
              </a:rPr>
              <a:t>Stunting</a:t>
            </a:r>
            <a:r>
              <a:rPr lang="en-US" sz="1200" b="1" noProof="1">
                <a:latin typeface="Arial" panose="020B0604020202020204" pitchFamily="34" charset="0"/>
                <a:cs typeface="Arial" panose="020B0604020202020204" pitchFamily="34" charset="0"/>
              </a:rPr>
              <a:t> di Negara Lain</a:t>
            </a:r>
            <a:r>
              <a:rPr lang="id-ID" sz="1200" b="1" noProof="1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BBB8F5A-E7E5-4EF1-A8F8-7C0AC5F281A6}"/>
              </a:ext>
            </a:extLst>
          </p:cNvPr>
          <p:cNvGrpSpPr/>
          <p:nvPr/>
        </p:nvGrpSpPr>
        <p:grpSpPr>
          <a:xfrm>
            <a:off x="6393614" y="5692057"/>
            <a:ext cx="2429097" cy="570868"/>
            <a:chOff x="6816425" y="5091725"/>
            <a:chExt cx="2429097" cy="570868"/>
          </a:xfrm>
        </p:grpSpPr>
        <p:pic>
          <p:nvPicPr>
            <p:cNvPr id="39" name="Picture 2" descr="Image result for peru flag png">
              <a:extLst>
                <a:ext uri="{FF2B5EF4-FFF2-40B4-BE49-F238E27FC236}">
                  <a16:creationId xmlns:a16="http://schemas.microsoft.com/office/drawing/2014/main" id="{47B12147-AD17-4F70-936A-D62959CEEF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8050" y="5098991"/>
              <a:ext cx="411190" cy="2736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348EEAC-564E-45A0-9855-F2064E255F23}"/>
                </a:ext>
              </a:extLst>
            </p:cNvPr>
            <p:cNvSpPr txBox="1"/>
            <p:nvPr/>
          </p:nvSpPr>
          <p:spPr>
            <a:xfrm>
              <a:off x="7308704" y="5091725"/>
              <a:ext cx="19368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200" noProof="1">
                  <a:latin typeface="Arial" panose="020B0604020202020204" pitchFamily="34" charset="0"/>
                  <a:cs typeface="Arial" panose="020B0604020202020204" pitchFamily="34" charset="0"/>
                </a:rPr>
                <a:t>2%</a:t>
              </a:r>
              <a:r>
                <a:rPr lang="en-US" sz="1200" noProof="1">
                  <a:latin typeface="Arial" panose="020B0604020202020204" pitchFamily="34" charset="0"/>
                  <a:cs typeface="Arial" panose="020B0604020202020204" pitchFamily="34" charset="0"/>
                </a:rPr>
                <a:t>/tahun </a:t>
              </a:r>
              <a:r>
                <a:rPr lang="en-US" sz="1050" noProof="1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sz="900" noProof="1">
                  <a:latin typeface="Arial" panose="020B0604020202020204" pitchFamily="34" charset="0"/>
                  <a:cs typeface="Arial" panose="020B0604020202020204" pitchFamily="34" charset="0"/>
                </a:rPr>
                <a:t>2005-2015</a:t>
              </a:r>
              <a:r>
                <a:rPr lang="en-US" sz="1050" noProof="1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id-ID" sz="1100" noProof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67504E5-E34D-4485-84F5-D619988C112D}"/>
                </a:ext>
              </a:extLst>
            </p:cNvPr>
            <p:cNvSpPr txBox="1"/>
            <p:nvPr/>
          </p:nvSpPr>
          <p:spPr>
            <a:xfrm>
              <a:off x="6816425" y="5416372"/>
              <a:ext cx="67024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noProof="1">
                  <a:latin typeface="Arial" panose="020B0604020202020204" pitchFamily="34" charset="0"/>
                  <a:cs typeface="Arial" panose="020B0604020202020204" pitchFamily="34" charset="0"/>
                </a:rPr>
                <a:t>Peru</a:t>
              </a:r>
              <a:endParaRPr lang="id-ID" sz="1000" noProof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490AC4F-AC06-461E-B8E0-9F407212B04D}"/>
              </a:ext>
            </a:extLst>
          </p:cNvPr>
          <p:cNvGrpSpPr/>
          <p:nvPr/>
        </p:nvGrpSpPr>
        <p:grpSpPr>
          <a:xfrm>
            <a:off x="8908937" y="5671624"/>
            <a:ext cx="2597304" cy="544438"/>
            <a:chOff x="6782569" y="5759147"/>
            <a:chExt cx="2597304" cy="544438"/>
          </a:xfrm>
        </p:grpSpPr>
        <p:pic>
          <p:nvPicPr>
            <p:cNvPr id="41" name="Picture 4" descr="Image result for vietnam flag">
              <a:extLst>
                <a:ext uri="{FF2B5EF4-FFF2-40B4-BE49-F238E27FC236}">
                  <a16:creationId xmlns:a16="http://schemas.microsoft.com/office/drawing/2014/main" id="{F263A9EC-D806-41BD-B17A-DF8A776638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1006" y="5769221"/>
              <a:ext cx="411190" cy="2736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BBC6D76-613B-4C31-A13B-C8BA5132AA8C}"/>
                </a:ext>
              </a:extLst>
            </p:cNvPr>
            <p:cNvSpPr txBox="1"/>
            <p:nvPr/>
          </p:nvSpPr>
          <p:spPr>
            <a:xfrm>
              <a:off x="6782569" y="6057364"/>
              <a:ext cx="90465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noProof="1">
                  <a:latin typeface="Arial" panose="020B0604020202020204" pitchFamily="34" charset="0"/>
                  <a:cs typeface="Arial" panose="020B0604020202020204" pitchFamily="34" charset="0"/>
                </a:rPr>
                <a:t>Vietnam</a:t>
              </a:r>
              <a:endParaRPr lang="id-ID" sz="1000" noProof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E27E965-FD9C-4261-9A8F-9A480C7A535D}"/>
                </a:ext>
              </a:extLst>
            </p:cNvPr>
            <p:cNvSpPr txBox="1"/>
            <p:nvPr/>
          </p:nvSpPr>
          <p:spPr>
            <a:xfrm>
              <a:off x="7347949" y="5759147"/>
              <a:ext cx="20319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noProof="1">
                  <a:latin typeface="Arial" panose="020B0604020202020204" pitchFamily="34" charset="0"/>
                  <a:cs typeface="Arial" panose="020B0604020202020204" pitchFamily="34" charset="0"/>
                </a:rPr>
                <a:t>0,8</a:t>
              </a:r>
              <a:r>
                <a:rPr lang="id-ID" sz="1200" noProof="1"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  <a:r>
                <a:rPr lang="en-US" sz="1200" noProof="1">
                  <a:latin typeface="Arial" panose="020B0604020202020204" pitchFamily="34" charset="0"/>
                  <a:cs typeface="Arial" panose="020B0604020202020204" pitchFamily="34" charset="0"/>
                </a:rPr>
                <a:t>/tahun </a:t>
              </a:r>
              <a:r>
                <a:rPr lang="en-US" sz="1050" noProof="1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sz="900" noProof="1">
                  <a:latin typeface="Arial" panose="020B0604020202020204" pitchFamily="34" charset="0"/>
                  <a:cs typeface="Arial" panose="020B0604020202020204" pitchFamily="34" charset="0"/>
                </a:rPr>
                <a:t>2000-2015</a:t>
              </a:r>
              <a:r>
                <a:rPr lang="en-US" sz="1050" noProof="1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id-ID" sz="1100" noProof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7E44825E-0F8C-4061-B99E-392BDD99AE94}"/>
              </a:ext>
            </a:extLst>
          </p:cNvPr>
          <p:cNvSpPr txBox="1"/>
          <p:nvPr/>
        </p:nvSpPr>
        <p:spPr>
          <a:xfrm>
            <a:off x="6826429" y="6259815"/>
            <a:ext cx="23652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*World Bank (2017)</a:t>
            </a:r>
          </a:p>
        </p:txBody>
      </p:sp>
    </p:spTree>
    <p:extLst>
      <p:ext uri="{BB962C8B-B14F-4D97-AF65-F5344CB8AC3E}">
        <p14:creationId xmlns:p14="http://schemas.microsoft.com/office/powerpoint/2010/main" val="42294637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92D2D2-7CC1-4F55-9ED0-15500AAFF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EDC4F-3708-4609-99B3-60F3412AB3F1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11DBD5-E2A5-417C-87FD-244CC53243D9}"/>
              </a:ext>
            </a:extLst>
          </p:cNvPr>
          <p:cNvSpPr txBox="1"/>
          <p:nvPr/>
        </p:nvSpPr>
        <p:spPr>
          <a:xfrm>
            <a:off x="2031529" y="310916"/>
            <a:ext cx="8141574" cy="82067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spc="600" dirty="0">
                <a:solidFill>
                  <a:schemeClr val="accent1"/>
                </a:solidFill>
                <a:latin typeface="Arial" panose="020B0604020202020204" pitchFamily="34" charset="0"/>
                <a:ea typeface="Montserrat" charset="0"/>
                <a:cs typeface="Arial" panose="020B0604020202020204" pitchFamily="34" charset="0"/>
              </a:rPr>
              <a:t>TERIMA KASIH</a:t>
            </a:r>
          </a:p>
        </p:txBody>
      </p:sp>
      <p:sp>
        <p:nvSpPr>
          <p:cNvPr id="32" name="Freeform 70">
            <a:extLst>
              <a:ext uri="{FF2B5EF4-FFF2-40B4-BE49-F238E27FC236}">
                <a16:creationId xmlns:a16="http://schemas.microsoft.com/office/drawing/2014/main" id="{77314BBA-C3E4-46E3-A675-CDD7D7149338}"/>
              </a:ext>
            </a:extLst>
          </p:cNvPr>
          <p:cNvSpPr/>
          <p:nvPr/>
        </p:nvSpPr>
        <p:spPr>
          <a:xfrm rot="10800000">
            <a:off x="6984684" y="4856807"/>
            <a:ext cx="1408483" cy="688820"/>
          </a:xfrm>
          <a:custGeom>
            <a:avLst/>
            <a:gdLst>
              <a:gd name="connsiteX0" fmla="*/ 1304925 w 1304925"/>
              <a:gd name="connsiteY0" fmla="*/ 638175 h 638175"/>
              <a:gd name="connsiteX1" fmla="*/ 704850 w 1304925"/>
              <a:gd name="connsiteY1" fmla="*/ 0 h 638175"/>
              <a:gd name="connsiteX2" fmla="*/ 0 w 1304925"/>
              <a:gd name="connsiteY2" fmla="*/ 0 h 63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4925" h="638175">
                <a:moveTo>
                  <a:pt x="1304925" y="638175"/>
                </a:moveTo>
                <a:lnTo>
                  <a:pt x="704850" y="0"/>
                </a:lnTo>
                <a:lnTo>
                  <a:pt x="0" y="0"/>
                </a:lnTo>
              </a:path>
            </a:pathLst>
          </a:cu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3" name="Freeform 29">
            <a:extLst>
              <a:ext uri="{FF2B5EF4-FFF2-40B4-BE49-F238E27FC236}">
                <a16:creationId xmlns:a16="http://schemas.microsoft.com/office/drawing/2014/main" id="{11CDE6F5-C8AA-48CA-BDCD-65541B7E59B5}"/>
              </a:ext>
            </a:extLst>
          </p:cNvPr>
          <p:cNvSpPr/>
          <p:nvPr/>
        </p:nvSpPr>
        <p:spPr>
          <a:xfrm>
            <a:off x="3750386" y="2293796"/>
            <a:ext cx="1516316" cy="688820"/>
          </a:xfrm>
          <a:custGeom>
            <a:avLst/>
            <a:gdLst>
              <a:gd name="connsiteX0" fmla="*/ 1304925 w 1304925"/>
              <a:gd name="connsiteY0" fmla="*/ 638175 h 638175"/>
              <a:gd name="connsiteX1" fmla="*/ 704850 w 1304925"/>
              <a:gd name="connsiteY1" fmla="*/ 0 h 638175"/>
              <a:gd name="connsiteX2" fmla="*/ 0 w 1304925"/>
              <a:gd name="connsiteY2" fmla="*/ 0 h 63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4925" h="638175">
                <a:moveTo>
                  <a:pt x="1304925" y="638175"/>
                </a:moveTo>
                <a:lnTo>
                  <a:pt x="704850" y="0"/>
                </a:lnTo>
                <a:lnTo>
                  <a:pt x="0" y="0"/>
                </a:lnTo>
              </a:path>
            </a:pathLst>
          </a:cu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8AA6698-519F-41A2-AB2A-9F694DD38C4C}"/>
              </a:ext>
            </a:extLst>
          </p:cNvPr>
          <p:cNvSpPr/>
          <p:nvPr/>
        </p:nvSpPr>
        <p:spPr>
          <a:xfrm>
            <a:off x="4870054" y="2660790"/>
            <a:ext cx="2460744" cy="2460744"/>
          </a:xfrm>
          <a:prstGeom prst="ellipse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01AFB03-7822-43A6-B1B8-7559A73B055A}"/>
              </a:ext>
            </a:extLst>
          </p:cNvPr>
          <p:cNvSpPr/>
          <p:nvPr/>
        </p:nvSpPr>
        <p:spPr>
          <a:xfrm>
            <a:off x="5116130" y="2906866"/>
            <a:ext cx="1968594" cy="1968594"/>
          </a:xfrm>
          <a:prstGeom prst="ellipse">
            <a:avLst/>
          </a:prstGeom>
          <a:noFill/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32453686-040A-4A78-8009-1E45827C4E2D}"/>
              </a:ext>
            </a:extLst>
          </p:cNvPr>
          <p:cNvSpPr/>
          <p:nvPr/>
        </p:nvSpPr>
        <p:spPr>
          <a:xfrm>
            <a:off x="5362205" y="3152941"/>
            <a:ext cx="1476445" cy="1476445"/>
          </a:xfrm>
          <a:prstGeom prst="ellipse">
            <a:avLst/>
          </a:prstGeom>
          <a:noFill/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AE3A8324-BD33-44BF-B523-4552678B1E98}"/>
              </a:ext>
            </a:extLst>
          </p:cNvPr>
          <p:cNvSpPr/>
          <p:nvPr/>
        </p:nvSpPr>
        <p:spPr>
          <a:xfrm>
            <a:off x="6787120" y="2777498"/>
            <a:ext cx="416686" cy="41668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F5B95049-5AF6-4E7A-BED4-805AB483B569}"/>
              </a:ext>
            </a:extLst>
          </p:cNvPr>
          <p:cNvSpPr/>
          <p:nvPr/>
        </p:nvSpPr>
        <p:spPr>
          <a:xfrm>
            <a:off x="6787120" y="4568008"/>
            <a:ext cx="416686" cy="41668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A6C9A218-F6D0-4603-9318-CC25017FD44A}"/>
              </a:ext>
            </a:extLst>
          </p:cNvPr>
          <p:cNvSpPr/>
          <p:nvPr/>
        </p:nvSpPr>
        <p:spPr>
          <a:xfrm>
            <a:off x="5033564" y="4568008"/>
            <a:ext cx="416686" cy="41668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355C5769-BDD6-47BE-8809-643DC84BF349}"/>
              </a:ext>
            </a:extLst>
          </p:cNvPr>
          <p:cNvSpPr/>
          <p:nvPr/>
        </p:nvSpPr>
        <p:spPr>
          <a:xfrm>
            <a:off x="5033564" y="2777498"/>
            <a:ext cx="416686" cy="41668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4B4721A6-9DED-41F3-AB18-AECA24737D42}"/>
              </a:ext>
            </a:extLst>
          </p:cNvPr>
          <p:cNvSpPr/>
          <p:nvPr/>
        </p:nvSpPr>
        <p:spPr>
          <a:xfrm>
            <a:off x="4479144" y="3474477"/>
            <a:ext cx="833373" cy="83337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941EF11F-EE07-4ADA-9782-FD514B65A0C9}"/>
              </a:ext>
            </a:extLst>
          </p:cNvPr>
          <p:cNvSpPr/>
          <p:nvPr/>
        </p:nvSpPr>
        <p:spPr>
          <a:xfrm>
            <a:off x="6889777" y="3474477"/>
            <a:ext cx="833373" cy="83337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3" name="Freeform 71">
            <a:extLst>
              <a:ext uri="{FF2B5EF4-FFF2-40B4-BE49-F238E27FC236}">
                <a16:creationId xmlns:a16="http://schemas.microsoft.com/office/drawing/2014/main" id="{030894AA-90E4-421F-904C-523F9A7CAFC0}"/>
              </a:ext>
            </a:extLst>
          </p:cNvPr>
          <p:cNvSpPr/>
          <p:nvPr/>
        </p:nvSpPr>
        <p:spPr>
          <a:xfrm rot="10800000" flipV="1">
            <a:off x="7002302" y="2293796"/>
            <a:ext cx="1390865" cy="725694"/>
          </a:xfrm>
          <a:custGeom>
            <a:avLst/>
            <a:gdLst>
              <a:gd name="connsiteX0" fmla="*/ 1304925 w 1304925"/>
              <a:gd name="connsiteY0" fmla="*/ 638175 h 638175"/>
              <a:gd name="connsiteX1" fmla="*/ 704850 w 1304925"/>
              <a:gd name="connsiteY1" fmla="*/ 0 h 638175"/>
              <a:gd name="connsiteX2" fmla="*/ 0 w 1304925"/>
              <a:gd name="connsiteY2" fmla="*/ 0 h 63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4925" h="638175">
                <a:moveTo>
                  <a:pt x="1304925" y="638175"/>
                </a:moveTo>
                <a:lnTo>
                  <a:pt x="704850" y="0"/>
                </a:lnTo>
                <a:lnTo>
                  <a:pt x="0" y="0"/>
                </a:lnTo>
              </a:path>
            </a:pathLst>
          </a:cu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4" name="Freeform 72">
            <a:extLst>
              <a:ext uri="{FF2B5EF4-FFF2-40B4-BE49-F238E27FC236}">
                <a16:creationId xmlns:a16="http://schemas.microsoft.com/office/drawing/2014/main" id="{0D864673-0881-40B7-AD76-EF7D2EAAC372}"/>
              </a:ext>
            </a:extLst>
          </p:cNvPr>
          <p:cNvSpPr/>
          <p:nvPr/>
        </p:nvSpPr>
        <p:spPr>
          <a:xfrm flipV="1">
            <a:off x="3769353" y="4819934"/>
            <a:ext cx="1497349" cy="725694"/>
          </a:xfrm>
          <a:custGeom>
            <a:avLst/>
            <a:gdLst>
              <a:gd name="connsiteX0" fmla="*/ 1304925 w 1304925"/>
              <a:gd name="connsiteY0" fmla="*/ 638175 h 638175"/>
              <a:gd name="connsiteX1" fmla="*/ 704850 w 1304925"/>
              <a:gd name="connsiteY1" fmla="*/ 0 h 638175"/>
              <a:gd name="connsiteX2" fmla="*/ 0 w 1304925"/>
              <a:gd name="connsiteY2" fmla="*/ 0 h 63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4925" h="638175">
                <a:moveTo>
                  <a:pt x="1304925" y="638175"/>
                </a:moveTo>
                <a:lnTo>
                  <a:pt x="704850" y="0"/>
                </a:lnTo>
                <a:lnTo>
                  <a:pt x="0" y="0"/>
                </a:lnTo>
              </a:path>
            </a:pathLst>
          </a:cu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5" name="Rounded Rectangle 53">
            <a:extLst>
              <a:ext uri="{FF2B5EF4-FFF2-40B4-BE49-F238E27FC236}">
                <a16:creationId xmlns:a16="http://schemas.microsoft.com/office/drawing/2014/main" id="{D43A1B0E-259E-41E0-93E6-230CFB969F31}"/>
              </a:ext>
            </a:extLst>
          </p:cNvPr>
          <p:cNvSpPr/>
          <p:nvPr/>
        </p:nvSpPr>
        <p:spPr>
          <a:xfrm>
            <a:off x="8281441" y="3038078"/>
            <a:ext cx="3910559" cy="1728000"/>
          </a:xfrm>
          <a:custGeom>
            <a:avLst/>
            <a:gdLst/>
            <a:ahLst/>
            <a:cxnLst/>
            <a:rect l="l" t="t" r="r" b="b"/>
            <a:pathLst>
              <a:path w="2623756" h="1619848">
                <a:moveTo>
                  <a:pt x="187935" y="0"/>
                </a:moveTo>
                <a:lnTo>
                  <a:pt x="2623756" y="0"/>
                </a:lnTo>
                <a:lnTo>
                  <a:pt x="2623756" y="1619848"/>
                </a:lnTo>
                <a:lnTo>
                  <a:pt x="187935" y="1619848"/>
                </a:lnTo>
                <a:cubicBezTo>
                  <a:pt x="84141" y="1619848"/>
                  <a:pt x="0" y="1535707"/>
                  <a:pt x="0" y="1431913"/>
                </a:cubicBezTo>
                <a:lnTo>
                  <a:pt x="0" y="187935"/>
                </a:lnTo>
                <a:cubicBezTo>
                  <a:pt x="0" y="84141"/>
                  <a:pt x="84141" y="0"/>
                  <a:pt x="187935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6" name="Rounded Rectangle 12">
            <a:extLst>
              <a:ext uri="{FF2B5EF4-FFF2-40B4-BE49-F238E27FC236}">
                <a16:creationId xmlns:a16="http://schemas.microsoft.com/office/drawing/2014/main" id="{95185B43-44F1-4A47-B56E-BD5C557442A6}"/>
              </a:ext>
            </a:extLst>
          </p:cNvPr>
          <p:cNvSpPr/>
          <p:nvPr/>
        </p:nvSpPr>
        <p:spPr>
          <a:xfrm>
            <a:off x="-1" y="3038078"/>
            <a:ext cx="3919412" cy="1728000"/>
          </a:xfrm>
          <a:custGeom>
            <a:avLst/>
            <a:gdLst/>
            <a:ahLst/>
            <a:cxnLst/>
            <a:rect l="l" t="t" r="r" b="b"/>
            <a:pathLst>
              <a:path w="2543162" h="1619848">
                <a:moveTo>
                  <a:pt x="7407" y="0"/>
                </a:moveTo>
                <a:lnTo>
                  <a:pt x="2355227" y="0"/>
                </a:lnTo>
                <a:cubicBezTo>
                  <a:pt x="2459021" y="0"/>
                  <a:pt x="2543162" y="84141"/>
                  <a:pt x="2543162" y="187935"/>
                </a:cubicBezTo>
                <a:lnTo>
                  <a:pt x="2543162" y="1431913"/>
                </a:lnTo>
                <a:cubicBezTo>
                  <a:pt x="2543162" y="1535707"/>
                  <a:pt x="2459021" y="1619848"/>
                  <a:pt x="2355227" y="1619848"/>
                </a:cubicBezTo>
                <a:lnTo>
                  <a:pt x="7407" y="1619848"/>
                </a:lnTo>
                <a:lnTo>
                  <a:pt x="0" y="1619102"/>
                </a:lnTo>
                <a:lnTo>
                  <a:pt x="0" y="747"/>
                </a:lnTo>
                <a:cubicBezTo>
                  <a:pt x="2442" y="48"/>
                  <a:pt x="4919" y="0"/>
                  <a:pt x="7407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7" name="Graphic 79">
            <a:extLst>
              <a:ext uri="{FF2B5EF4-FFF2-40B4-BE49-F238E27FC236}">
                <a16:creationId xmlns:a16="http://schemas.microsoft.com/office/drawing/2014/main" id="{15F29251-AB64-449B-9ABB-2D886B1E67B1}"/>
              </a:ext>
            </a:extLst>
          </p:cNvPr>
          <p:cNvSpPr/>
          <p:nvPr/>
        </p:nvSpPr>
        <p:spPr>
          <a:xfrm>
            <a:off x="3083959" y="2092749"/>
            <a:ext cx="439063" cy="360130"/>
          </a:xfrm>
          <a:custGeom>
            <a:avLst/>
            <a:gdLst>
              <a:gd name="connsiteX0" fmla="*/ 279030 w 847725"/>
              <a:gd name="connsiteY0" fmla="*/ 248466 h 695325"/>
              <a:gd name="connsiteX1" fmla="*/ 567638 w 847725"/>
              <a:gd name="connsiteY1" fmla="*/ 248466 h 695325"/>
              <a:gd name="connsiteX2" fmla="*/ 475245 w 847725"/>
              <a:gd name="connsiteY2" fmla="*/ 88446 h 695325"/>
              <a:gd name="connsiteX3" fmla="*/ 483818 w 847725"/>
              <a:gd name="connsiteY3" fmla="*/ 6531 h 695325"/>
              <a:gd name="connsiteX4" fmla="*/ 558113 w 847725"/>
              <a:gd name="connsiteY4" fmla="*/ 40821 h 695325"/>
              <a:gd name="connsiteX5" fmla="*/ 668603 w 847725"/>
              <a:gd name="connsiteY5" fmla="*/ 232274 h 695325"/>
              <a:gd name="connsiteX6" fmla="*/ 700035 w 847725"/>
              <a:gd name="connsiteY6" fmla="*/ 250371 h 695325"/>
              <a:gd name="connsiteX7" fmla="*/ 776235 w 847725"/>
              <a:gd name="connsiteY7" fmla="*/ 250371 h 695325"/>
              <a:gd name="connsiteX8" fmla="*/ 849578 w 847725"/>
              <a:gd name="connsiteY8" fmla="*/ 302759 h 695325"/>
              <a:gd name="connsiteX9" fmla="*/ 821955 w 847725"/>
              <a:gd name="connsiteY9" fmla="*/ 390389 h 695325"/>
              <a:gd name="connsiteX10" fmla="*/ 804810 w 847725"/>
              <a:gd name="connsiteY10" fmla="*/ 416106 h 695325"/>
              <a:gd name="connsiteX11" fmla="*/ 752423 w 847725"/>
              <a:gd name="connsiteY11" fmla="*/ 603749 h 695325"/>
              <a:gd name="connsiteX12" fmla="*/ 625740 w 847725"/>
              <a:gd name="connsiteY12" fmla="*/ 699951 h 695325"/>
              <a:gd name="connsiteX13" fmla="*/ 235215 w 847725"/>
              <a:gd name="connsiteY13" fmla="*/ 699951 h 695325"/>
              <a:gd name="connsiteX14" fmla="*/ 110438 w 847725"/>
              <a:gd name="connsiteY14" fmla="*/ 603749 h 695325"/>
              <a:gd name="connsiteX15" fmla="*/ 60908 w 847725"/>
              <a:gd name="connsiteY15" fmla="*/ 418011 h 695325"/>
              <a:gd name="connsiteX16" fmla="*/ 44715 w 847725"/>
              <a:gd name="connsiteY16" fmla="*/ 398009 h 695325"/>
              <a:gd name="connsiteX17" fmla="*/ 1853 w 847725"/>
              <a:gd name="connsiteY17" fmla="*/ 311331 h 695325"/>
              <a:gd name="connsiteX18" fmla="*/ 79005 w 847725"/>
              <a:gd name="connsiteY18" fmla="*/ 251324 h 695325"/>
              <a:gd name="connsiteX19" fmla="*/ 162825 w 847725"/>
              <a:gd name="connsiteY19" fmla="*/ 246561 h 695325"/>
              <a:gd name="connsiteX20" fmla="*/ 206640 w 847725"/>
              <a:gd name="connsiteY20" fmla="*/ 177029 h 695325"/>
              <a:gd name="connsiteX21" fmla="*/ 289508 w 847725"/>
              <a:gd name="connsiteY21" fmla="*/ 33201 h 695325"/>
              <a:gd name="connsiteX22" fmla="*/ 359040 w 847725"/>
              <a:gd name="connsiteY22" fmla="*/ 8436 h 695325"/>
              <a:gd name="connsiteX23" fmla="*/ 372375 w 847725"/>
              <a:gd name="connsiteY23" fmla="*/ 80826 h 695325"/>
              <a:gd name="connsiteX24" fmla="*/ 278078 w 847725"/>
              <a:gd name="connsiteY24" fmla="*/ 245609 h 695325"/>
              <a:gd name="connsiteX25" fmla="*/ 279030 w 847725"/>
              <a:gd name="connsiteY25" fmla="*/ 248466 h 695325"/>
              <a:gd name="connsiteX26" fmla="*/ 304748 w 847725"/>
              <a:gd name="connsiteY26" fmla="*/ 584699 h 695325"/>
              <a:gd name="connsiteX27" fmla="*/ 251408 w 847725"/>
              <a:gd name="connsiteY27" fmla="*/ 411344 h 695325"/>
              <a:gd name="connsiteX28" fmla="*/ 208545 w 847725"/>
              <a:gd name="connsiteY28" fmla="*/ 398009 h 695325"/>
              <a:gd name="connsiteX29" fmla="*/ 188543 w 847725"/>
              <a:gd name="connsiteY29" fmla="*/ 436109 h 695325"/>
              <a:gd name="connsiteX30" fmla="*/ 197115 w 847725"/>
              <a:gd name="connsiteY30" fmla="*/ 465636 h 695325"/>
              <a:gd name="connsiteX31" fmla="*/ 231405 w 847725"/>
              <a:gd name="connsiteY31" fmla="*/ 586604 h 695325"/>
              <a:gd name="connsiteX32" fmla="*/ 274268 w 847725"/>
              <a:gd name="connsiteY32" fmla="*/ 610416 h 695325"/>
              <a:gd name="connsiteX33" fmla="*/ 304748 w 847725"/>
              <a:gd name="connsiteY33" fmla="*/ 584699 h 695325"/>
              <a:gd name="connsiteX34" fmla="*/ 462863 w 847725"/>
              <a:gd name="connsiteY34" fmla="*/ 505641 h 695325"/>
              <a:gd name="connsiteX35" fmla="*/ 462863 w 847725"/>
              <a:gd name="connsiteY35" fmla="*/ 427536 h 695325"/>
              <a:gd name="connsiteX36" fmla="*/ 428573 w 847725"/>
              <a:gd name="connsiteY36" fmla="*/ 393246 h 695325"/>
              <a:gd name="connsiteX37" fmla="*/ 393330 w 847725"/>
              <a:gd name="connsiteY37" fmla="*/ 425631 h 695325"/>
              <a:gd name="connsiteX38" fmla="*/ 392378 w 847725"/>
              <a:gd name="connsiteY38" fmla="*/ 579936 h 695325"/>
              <a:gd name="connsiteX39" fmla="*/ 426668 w 847725"/>
              <a:gd name="connsiteY39" fmla="*/ 615179 h 695325"/>
              <a:gd name="connsiteX40" fmla="*/ 461910 w 847725"/>
              <a:gd name="connsiteY40" fmla="*/ 578984 h 695325"/>
              <a:gd name="connsiteX41" fmla="*/ 462863 w 847725"/>
              <a:gd name="connsiteY41" fmla="*/ 505641 h 695325"/>
              <a:gd name="connsiteX42" fmla="*/ 672413 w 847725"/>
              <a:gd name="connsiteY42" fmla="*/ 429441 h 695325"/>
              <a:gd name="connsiteX43" fmla="*/ 642885 w 847725"/>
              <a:gd name="connsiteY43" fmla="*/ 396104 h 695325"/>
              <a:gd name="connsiteX44" fmla="*/ 601928 w 847725"/>
              <a:gd name="connsiteY44" fmla="*/ 419916 h 695325"/>
              <a:gd name="connsiteX45" fmla="*/ 560970 w 847725"/>
              <a:gd name="connsiteY45" fmla="*/ 562791 h 695325"/>
              <a:gd name="connsiteX46" fmla="*/ 583830 w 847725"/>
              <a:gd name="connsiteY46" fmla="*/ 609464 h 695325"/>
              <a:gd name="connsiteX47" fmla="*/ 629550 w 847725"/>
              <a:gd name="connsiteY47" fmla="*/ 579936 h 695325"/>
              <a:gd name="connsiteX48" fmla="*/ 658125 w 847725"/>
              <a:gd name="connsiteY48" fmla="*/ 479924 h 695325"/>
              <a:gd name="connsiteX49" fmla="*/ 672413 w 847725"/>
              <a:gd name="connsiteY49" fmla="*/ 429441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847725" h="695325">
                <a:moveTo>
                  <a:pt x="279030" y="248466"/>
                </a:moveTo>
                <a:cubicBezTo>
                  <a:pt x="374280" y="248466"/>
                  <a:pt x="469530" y="248466"/>
                  <a:pt x="567638" y="248466"/>
                </a:cubicBezTo>
                <a:cubicBezTo>
                  <a:pt x="536205" y="193221"/>
                  <a:pt x="505725" y="140834"/>
                  <a:pt x="475245" y="88446"/>
                </a:cubicBezTo>
                <a:cubicBezTo>
                  <a:pt x="453338" y="49394"/>
                  <a:pt x="456195" y="21771"/>
                  <a:pt x="483818" y="6531"/>
                </a:cubicBezTo>
                <a:cubicBezTo>
                  <a:pt x="511440" y="-8709"/>
                  <a:pt x="535253" y="2721"/>
                  <a:pt x="558113" y="40821"/>
                </a:cubicBezTo>
                <a:cubicBezTo>
                  <a:pt x="595260" y="104639"/>
                  <a:pt x="632408" y="168456"/>
                  <a:pt x="668603" y="232274"/>
                </a:cubicBezTo>
                <a:cubicBezTo>
                  <a:pt x="676223" y="245609"/>
                  <a:pt x="684795" y="251324"/>
                  <a:pt x="700035" y="250371"/>
                </a:cubicBezTo>
                <a:cubicBezTo>
                  <a:pt x="725753" y="249419"/>
                  <a:pt x="750518" y="249419"/>
                  <a:pt x="776235" y="250371"/>
                </a:cubicBezTo>
                <a:cubicBezTo>
                  <a:pt x="813383" y="250371"/>
                  <a:pt x="839100" y="269421"/>
                  <a:pt x="849578" y="302759"/>
                </a:cubicBezTo>
                <a:cubicBezTo>
                  <a:pt x="860055" y="335144"/>
                  <a:pt x="848625" y="368481"/>
                  <a:pt x="821955" y="390389"/>
                </a:cubicBezTo>
                <a:cubicBezTo>
                  <a:pt x="814335" y="396104"/>
                  <a:pt x="807668" y="406581"/>
                  <a:pt x="804810" y="416106"/>
                </a:cubicBezTo>
                <a:cubicBezTo>
                  <a:pt x="786713" y="478019"/>
                  <a:pt x="770520" y="540884"/>
                  <a:pt x="752423" y="603749"/>
                </a:cubicBezTo>
                <a:cubicBezTo>
                  <a:pt x="736230" y="660899"/>
                  <a:pt x="684795" y="699951"/>
                  <a:pt x="625740" y="699951"/>
                </a:cubicBezTo>
                <a:cubicBezTo>
                  <a:pt x="495248" y="700904"/>
                  <a:pt x="365708" y="700904"/>
                  <a:pt x="235215" y="699951"/>
                </a:cubicBezTo>
                <a:cubicBezTo>
                  <a:pt x="177113" y="699951"/>
                  <a:pt x="125678" y="659946"/>
                  <a:pt x="110438" y="603749"/>
                </a:cubicBezTo>
                <a:cubicBezTo>
                  <a:pt x="93293" y="541836"/>
                  <a:pt x="78053" y="479924"/>
                  <a:pt x="60908" y="418011"/>
                </a:cubicBezTo>
                <a:cubicBezTo>
                  <a:pt x="59003" y="410391"/>
                  <a:pt x="52335" y="401819"/>
                  <a:pt x="44715" y="398009"/>
                </a:cubicBezTo>
                <a:cubicBezTo>
                  <a:pt x="10425" y="378959"/>
                  <a:pt x="-5767" y="346574"/>
                  <a:pt x="1853" y="311331"/>
                </a:cubicBezTo>
                <a:cubicBezTo>
                  <a:pt x="11378" y="272279"/>
                  <a:pt x="38048" y="252276"/>
                  <a:pt x="79005" y="251324"/>
                </a:cubicBezTo>
                <a:cubicBezTo>
                  <a:pt x="107580" y="251324"/>
                  <a:pt x="140918" y="258944"/>
                  <a:pt x="162825" y="246561"/>
                </a:cubicBezTo>
                <a:cubicBezTo>
                  <a:pt x="183780" y="234179"/>
                  <a:pt x="192353" y="200841"/>
                  <a:pt x="206640" y="177029"/>
                </a:cubicBezTo>
                <a:cubicBezTo>
                  <a:pt x="234263" y="129404"/>
                  <a:pt x="261885" y="80826"/>
                  <a:pt x="289508" y="33201"/>
                </a:cubicBezTo>
                <a:cubicBezTo>
                  <a:pt x="306653" y="3674"/>
                  <a:pt x="334275" y="-5851"/>
                  <a:pt x="359040" y="8436"/>
                </a:cubicBezTo>
                <a:cubicBezTo>
                  <a:pt x="384758" y="23676"/>
                  <a:pt x="389520" y="50346"/>
                  <a:pt x="372375" y="80826"/>
                </a:cubicBezTo>
                <a:cubicBezTo>
                  <a:pt x="340943" y="136071"/>
                  <a:pt x="309510" y="191316"/>
                  <a:pt x="278078" y="245609"/>
                </a:cubicBezTo>
                <a:cubicBezTo>
                  <a:pt x="279030" y="244656"/>
                  <a:pt x="279030" y="244656"/>
                  <a:pt x="279030" y="248466"/>
                </a:cubicBezTo>
                <a:close/>
                <a:moveTo>
                  <a:pt x="304748" y="584699"/>
                </a:moveTo>
                <a:cubicBezTo>
                  <a:pt x="285698" y="522786"/>
                  <a:pt x="270458" y="466589"/>
                  <a:pt x="251408" y="411344"/>
                </a:cubicBezTo>
                <a:cubicBezTo>
                  <a:pt x="245693" y="394199"/>
                  <a:pt x="225690" y="391341"/>
                  <a:pt x="208545" y="398009"/>
                </a:cubicBezTo>
                <a:cubicBezTo>
                  <a:pt x="191400" y="404676"/>
                  <a:pt x="184733" y="418011"/>
                  <a:pt x="188543" y="436109"/>
                </a:cubicBezTo>
                <a:cubicBezTo>
                  <a:pt x="190448" y="446586"/>
                  <a:pt x="194258" y="456111"/>
                  <a:pt x="197115" y="465636"/>
                </a:cubicBezTo>
                <a:cubicBezTo>
                  <a:pt x="208545" y="505641"/>
                  <a:pt x="219975" y="546599"/>
                  <a:pt x="231405" y="586604"/>
                </a:cubicBezTo>
                <a:cubicBezTo>
                  <a:pt x="238073" y="607559"/>
                  <a:pt x="254265" y="616131"/>
                  <a:pt x="274268" y="610416"/>
                </a:cubicBezTo>
                <a:cubicBezTo>
                  <a:pt x="285698" y="605654"/>
                  <a:pt x="295223" y="593271"/>
                  <a:pt x="304748" y="584699"/>
                </a:cubicBezTo>
                <a:close/>
                <a:moveTo>
                  <a:pt x="462863" y="505641"/>
                </a:moveTo>
                <a:cubicBezTo>
                  <a:pt x="462863" y="479924"/>
                  <a:pt x="462863" y="453254"/>
                  <a:pt x="462863" y="427536"/>
                </a:cubicBezTo>
                <a:cubicBezTo>
                  <a:pt x="461910" y="406581"/>
                  <a:pt x="449528" y="393246"/>
                  <a:pt x="428573" y="393246"/>
                </a:cubicBezTo>
                <a:cubicBezTo>
                  <a:pt x="408570" y="393246"/>
                  <a:pt x="393330" y="405629"/>
                  <a:pt x="393330" y="425631"/>
                </a:cubicBezTo>
                <a:cubicBezTo>
                  <a:pt x="391425" y="477066"/>
                  <a:pt x="391425" y="528501"/>
                  <a:pt x="392378" y="579936"/>
                </a:cubicBezTo>
                <a:cubicBezTo>
                  <a:pt x="392378" y="600891"/>
                  <a:pt x="407618" y="614226"/>
                  <a:pt x="426668" y="615179"/>
                </a:cubicBezTo>
                <a:cubicBezTo>
                  <a:pt x="446670" y="615179"/>
                  <a:pt x="461910" y="600891"/>
                  <a:pt x="461910" y="578984"/>
                </a:cubicBezTo>
                <a:cubicBezTo>
                  <a:pt x="462863" y="554219"/>
                  <a:pt x="462863" y="530406"/>
                  <a:pt x="462863" y="505641"/>
                </a:cubicBezTo>
                <a:close/>
                <a:moveTo>
                  <a:pt x="672413" y="429441"/>
                </a:moveTo>
                <a:cubicBezTo>
                  <a:pt x="669555" y="410391"/>
                  <a:pt x="660983" y="398961"/>
                  <a:pt x="642885" y="396104"/>
                </a:cubicBezTo>
                <a:cubicBezTo>
                  <a:pt x="622883" y="393246"/>
                  <a:pt x="608595" y="400866"/>
                  <a:pt x="601928" y="419916"/>
                </a:cubicBezTo>
                <a:cubicBezTo>
                  <a:pt x="587640" y="467541"/>
                  <a:pt x="574305" y="515166"/>
                  <a:pt x="560970" y="562791"/>
                </a:cubicBezTo>
                <a:cubicBezTo>
                  <a:pt x="554303" y="587556"/>
                  <a:pt x="562875" y="604701"/>
                  <a:pt x="583830" y="609464"/>
                </a:cubicBezTo>
                <a:cubicBezTo>
                  <a:pt x="605738" y="615179"/>
                  <a:pt x="622883" y="604701"/>
                  <a:pt x="629550" y="579936"/>
                </a:cubicBezTo>
                <a:cubicBezTo>
                  <a:pt x="639075" y="546599"/>
                  <a:pt x="648600" y="513261"/>
                  <a:pt x="658125" y="479924"/>
                </a:cubicBezTo>
                <a:cubicBezTo>
                  <a:pt x="662888" y="463731"/>
                  <a:pt x="667650" y="446586"/>
                  <a:pt x="672413" y="42944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8" name="Oval 10">
            <a:extLst>
              <a:ext uri="{FF2B5EF4-FFF2-40B4-BE49-F238E27FC236}">
                <a16:creationId xmlns:a16="http://schemas.microsoft.com/office/drawing/2014/main" id="{52ECDC73-C1E8-489D-8EEA-E520EC4CF3A7}"/>
              </a:ext>
            </a:extLst>
          </p:cNvPr>
          <p:cNvSpPr>
            <a:spLocks noChangeAspect="1"/>
          </p:cNvSpPr>
          <p:nvPr/>
        </p:nvSpPr>
        <p:spPr>
          <a:xfrm>
            <a:off x="8732586" y="5366665"/>
            <a:ext cx="369621" cy="367751"/>
          </a:xfrm>
          <a:custGeom>
            <a:avLst/>
            <a:gdLst/>
            <a:ahLst/>
            <a:cxnLst/>
            <a:rect l="l" t="t" r="r" b="b"/>
            <a:pathLst>
              <a:path w="2956013" h="2941055">
                <a:moveTo>
                  <a:pt x="2169165" y="2259549"/>
                </a:moveTo>
                <a:cubicBezTo>
                  <a:pt x="2305163" y="2320579"/>
                  <a:pt x="2430502" y="2400997"/>
                  <a:pt x="2542352" y="2496872"/>
                </a:cubicBezTo>
                <a:cubicBezTo>
                  <a:pt x="2303978" y="2744099"/>
                  <a:pt x="1979593" y="2907447"/>
                  <a:pt x="1617206" y="2939204"/>
                </a:cubicBezTo>
                <a:lnTo>
                  <a:pt x="1588575" y="2925411"/>
                </a:lnTo>
                <a:cubicBezTo>
                  <a:pt x="1835671" y="2758142"/>
                  <a:pt x="2037335" y="2529257"/>
                  <a:pt x="2169165" y="2259549"/>
                </a:cubicBezTo>
                <a:close/>
                <a:moveTo>
                  <a:pt x="797309" y="2254509"/>
                </a:moveTo>
                <a:cubicBezTo>
                  <a:pt x="928512" y="2525684"/>
                  <a:pt x="1129977" y="2756161"/>
                  <a:pt x="1376879" y="2925229"/>
                </a:cubicBezTo>
                <a:cubicBezTo>
                  <a:pt x="1367940" y="2931748"/>
                  <a:pt x="1358086" y="2936536"/>
                  <a:pt x="1348086" y="2941055"/>
                </a:cubicBezTo>
                <a:cubicBezTo>
                  <a:pt x="981929" y="2910776"/>
                  <a:pt x="654006" y="2746454"/>
                  <a:pt x="413461" y="2497054"/>
                </a:cubicBezTo>
                <a:cubicBezTo>
                  <a:pt x="528278" y="2398621"/>
                  <a:pt x="657289" y="2316447"/>
                  <a:pt x="797309" y="2254509"/>
                </a:cubicBezTo>
                <a:close/>
                <a:moveTo>
                  <a:pt x="1426305" y="2108791"/>
                </a:moveTo>
                <a:lnTo>
                  <a:pt x="1426305" y="2824067"/>
                </a:lnTo>
                <a:cubicBezTo>
                  <a:pt x="1203050" y="2668305"/>
                  <a:pt x="1020431" y="2458508"/>
                  <a:pt x="899682" y="2212532"/>
                </a:cubicBezTo>
                <a:cubicBezTo>
                  <a:pt x="1063835" y="2148883"/>
                  <a:pt x="1241204" y="2112683"/>
                  <a:pt x="1426305" y="2108791"/>
                </a:cubicBezTo>
                <a:close/>
                <a:moveTo>
                  <a:pt x="1527809" y="2108695"/>
                </a:moveTo>
                <a:cubicBezTo>
                  <a:pt x="1717707" y="2112557"/>
                  <a:pt x="1899494" y="2150291"/>
                  <a:pt x="2067336" y="2216559"/>
                </a:cubicBezTo>
                <a:cubicBezTo>
                  <a:pt x="1943936" y="2466549"/>
                  <a:pt x="1756622" y="2679032"/>
                  <a:pt x="1527809" y="2835300"/>
                </a:cubicBezTo>
                <a:close/>
                <a:moveTo>
                  <a:pt x="2354776" y="1530125"/>
                </a:moveTo>
                <a:lnTo>
                  <a:pt x="2955077" y="1530125"/>
                </a:lnTo>
                <a:cubicBezTo>
                  <a:pt x="2942393" y="1866074"/>
                  <a:pt x="2817414" y="2173186"/>
                  <a:pt x="2615767" y="2414127"/>
                </a:cubicBezTo>
                <a:cubicBezTo>
                  <a:pt x="2496453" y="2311434"/>
                  <a:pt x="2362630" y="2225327"/>
                  <a:pt x="2217376" y="2159975"/>
                </a:cubicBezTo>
                <a:cubicBezTo>
                  <a:pt x="2300477" y="1965771"/>
                  <a:pt x="2348521" y="1753185"/>
                  <a:pt x="2354776" y="1530125"/>
                </a:cubicBezTo>
                <a:close/>
                <a:moveTo>
                  <a:pt x="1527809" y="1530125"/>
                </a:moveTo>
                <a:lnTo>
                  <a:pt x="2244039" y="1530125"/>
                </a:lnTo>
                <a:cubicBezTo>
                  <a:pt x="2237819" y="1737690"/>
                  <a:pt x="2192963" y="1935525"/>
                  <a:pt x="2115825" y="2116496"/>
                </a:cubicBezTo>
                <a:cubicBezTo>
                  <a:pt x="1933189" y="2043464"/>
                  <a:pt x="1735000" y="2001899"/>
                  <a:pt x="1527809" y="1997958"/>
                </a:cubicBezTo>
                <a:close/>
                <a:moveTo>
                  <a:pt x="725097" y="1530125"/>
                </a:moveTo>
                <a:lnTo>
                  <a:pt x="1426305" y="1530125"/>
                </a:lnTo>
                <a:lnTo>
                  <a:pt x="1426305" y="1998054"/>
                </a:lnTo>
                <a:cubicBezTo>
                  <a:pt x="1224105" y="2002029"/>
                  <a:pt x="1030504" y="2041966"/>
                  <a:pt x="851699" y="2112283"/>
                </a:cubicBezTo>
                <a:cubicBezTo>
                  <a:pt x="775482" y="1932518"/>
                  <a:pt x="731260" y="1736112"/>
                  <a:pt x="725097" y="1530125"/>
                </a:cubicBezTo>
                <a:close/>
                <a:moveTo>
                  <a:pt x="934" y="1530125"/>
                </a:moveTo>
                <a:lnTo>
                  <a:pt x="614360" y="1530125"/>
                </a:lnTo>
                <a:cubicBezTo>
                  <a:pt x="620543" y="1751166"/>
                  <a:pt x="667772" y="1961919"/>
                  <a:pt x="749235" y="2154869"/>
                </a:cubicBezTo>
                <a:cubicBezTo>
                  <a:pt x="599936" y="2221117"/>
                  <a:pt x="462426" y="2308980"/>
                  <a:pt x="340129" y="2414234"/>
                </a:cubicBezTo>
                <a:cubicBezTo>
                  <a:pt x="138582" y="2173144"/>
                  <a:pt x="13619" y="1866051"/>
                  <a:pt x="934" y="1530125"/>
                </a:cubicBezTo>
                <a:close/>
                <a:moveTo>
                  <a:pt x="883886" y="768586"/>
                </a:moveTo>
                <a:cubicBezTo>
                  <a:pt x="1053566" y="831753"/>
                  <a:pt x="1236128" y="867407"/>
                  <a:pt x="1426305" y="871035"/>
                </a:cubicBezTo>
                <a:lnTo>
                  <a:pt x="1426305" y="1428622"/>
                </a:lnTo>
                <a:lnTo>
                  <a:pt x="724559" y="1428622"/>
                </a:lnTo>
                <a:cubicBezTo>
                  <a:pt x="730221" y="1192426"/>
                  <a:pt x="785872" y="968634"/>
                  <a:pt x="883886" y="768586"/>
                </a:cubicBezTo>
                <a:close/>
                <a:moveTo>
                  <a:pt x="2083288" y="764501"/>
                </a:moveTo>
                <a:cubicBezTo>
                  <a:pt x="2182501" y="965616"/>
                  <a:pt x="2238869" y="1190833"/>
                  <a:pt x="2244577" y="1428622"/>
                </a:cubicBezTo>
                <a:lnTo>
                  <a:pt x="1527809" y="1428622"/>
                </a:lnTo>
                <a:lnTo>
                  <a:pt x="1527809" y="871130"/>
                </a:lnTo>
                <a:cubicBezTo>
                  <a:pt x="1722835" y="867528"/>
                  <a:pt x="1909881" y="830382"/>
                  <a:pt x="2083288" y="764501"/>
                </a:cubicBezTo>
                <a:close/>
                <a:moveTo>
                  <a:pt x="375750" y="484510"/>
                </a:moveTo>
                <a:cubicBezTo>
                  <a:pt x="497688" y="583858"/>
                  <a:pt x="633678" y="666438"/>
                  <a:pt x="780212" y="729142"/>
                </a:cubicBezTo>
                <a:cubicBezTo>
                  <a:pt x="677519" y="941475"/>
                  <a:pt x="619429" y="1178562"/>
                  <a:pt x="613822" y="1428622"/>
                </a:cubicBezTo>
                <a:lnTo>
                  <a:pt x="0" y="1428622"/>
                </a:lnTo>
                <a:cubicBezTo>
                  <a:pt x="9263" y="1065848"/>
                  <a:pt x="149371" y="735691"/>
                  <a:pt x="375750" y="484510"/>
                </a:cubicBezTo>
                <a:close/>
                <a:moveTo>
                  <a:pt x="2580304" y="484479"/>
                </a:moveTo>
                <a:cubicBezTo>
                  <a:pt x="2806628" y="735651"/>
                  <a:pt x="2946750" y="1065827"/>
                  <a:pt x="2956013" y="1428622"/>
                </a:cubicBezTo>
                <a:lnTo>
                  <a:pt x="2355314" y="1428622"/>
                </a:lnTo>
                <a:cubicBezTo>
                  <a:pt x="2349636" y="1176504"/>
                  <a:pt x="2290630" y="937573"/>
                  <a:pt x="2186241" y="724113"/>
                </a:cubicBezTo>
                <a:cubicBezTo>
                  <a:pt x="2328935" y="662418"/>
                  <a:pt x="2461323" y="581449"/>
                  <a:pt x="2580304" y="484479"/>
                </a:cubicBezTo>
                <a:close/>
                <a:moveTo>
                  <a:pt x="1426305" y="124032"/>
                </a:moveTo>
                <a:lnTo>
                  <a:pt x="1426305" y="760298"/>
                </a:lnTo>
                <a:cubicBezTo>
                  <a:pt x="1253727" y="756791"/>
                  <a:pt x="1087879" y="724966"/>
                  <a:pt x="933247" y="668842"/>
                </a:cubicBezTo>
                <a:cubicBezTo>
                  <a:pt x="1054039" y="451822"/>
                  <a:pt x="1223389" y="265609"/>
                  <a:pt x="1426305" y="124032"/>
                </a:cubicBezTo>
                <a:close/>
                <a:moveTo>
                  <a:pt x="1527809" y="112799"/>
                </a:moveTo>
                <a:cubicBezTo>
                  <a:pt x="1736145" y="255085"/>
                  <a:pt x="1910079" y="443973"/>
                  <a:pt x="2033951" y="664748"/>
                </a:cubicBezTo>
                <a:cubicBezTo>
                  <a:pt x="1875578" y="723616"/>
                  <a:pt x="1705238" y="756901"/>
                  <a:pt x="1527809" y="760394"/>
                </a:cubicBezTo>
                <a:close/>
                <a:moveTo>
                  <a:pt x="1632157" y="1693"/>
                </a:moveTo>
                <a:cubicBezTo>
                  <a:pt x="1969090" y="34839"/>
                  <a:pt x="2272411" y="181752"/>
                  <a:pt x="2502559" y="404493"/>
                </a:cubicBezTo>
                <a:cubicBezTo>
                  <a:pt x="2392455" y="493535"/>
                  <a:pt x="2270018" y="567692"/>
                  <a:pt x="2138287" y="624414"/>
                </a:cubicBezTo>
                <a:cubicBezTo>
                  <a:pt x="2004803" y="382989"/>
                  <a:pt x="1815448" y="176841"/>
                  <a:pt x="1587368" y="23269"/>
                </a:cubicBezTo>
                <a:close/>
                <a:moveTo>
                  <a:pt x="1333466" y="0"/>
                </a:moveTo>
                <a:lnTo>
                  <a:pt x="1376468" y="23177"/>
                </a:lnTo>
                <a:cubicBezTo>
                  <a:pt x="1149236" y="178863"/>
                  <a:pt x="960516" y="386575"/>
                  <a:pt x="827965" y="629347"/>
                </a:cubicBezTo>
                <a:cubicBezTo>
                  <a:pt x="692459" y="571593"/>
                  <a:pt x="566467" y="495851"/>
                  <a:pt x="453430" y="404475"/>
                </a:cubicBezTo>
                <a:cubicBezTo>
                  <a:pt x="685742" y="179438"/>
                  <a:pt x="992667" y="31629"/>
                  <a:pt x="13334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9" name="Rectangle 6">
            <a:extLst>
              <a:ext uri="{FF2B5EF4-FFF2-40B4-BE49-F238E27FC236}">
                <a16:creationId xmlns:a16="http://schemas.microsoft.com/office/drawing/2014/main" id="{8148E078-ED0F-4729-9961-32F17DC4E507}"/>
              </a:ext>
            </a:extLst>
          </p:cNvPr>
          <p:cNvSpPr>
            <a:spLocks noChangeAspect="1"/>
          </p:cNvSpPr>
          <p:nvPr/>
        </p:nvSpPr>
        <p:spPr>
          <a:xfrm>
            <a:off x="3111360" y="5366665"/>
            <a:ext cx="369621" cy="377198"/>
          </a:xfrm>
          <a:custGeom>
            <a:avLst/>
            <a:gdLst/>
            <a:ahLst/>
            <a:cxnLst/>
            <a:rect l="l" t="t" r="r" b="b"/>
            <a:pathLst>
              <a:path w="3860876" h="3940019">
                <a:moveTo>
                  <a:pt x="3248876" y="1942264"/>
                </a:moveTo>
                <a:lnTo>
                  <a:pt x="3860876" y="1942264"/>
                </a:lnTo>
                <a:lnTo>
                  <a:pt x="3860876" y="2090815"/>
                </a:lnTo>
                <a:lnTo>
                  <a:pt x="3859023" y="2090815"/>
                </a:lnTo>
                <a:cubicBezTo>
                  <a:pt x="3817225" y="2949620"/>
                  <a:pt x="3215273" y="3679864"/>
                  <a:pt x="2378197" y="3884304"/>
                </a:cubicBezTo>
                <a:cubicBezTo>
                  <a:pt x="2219818" y="3922985"/>
                  <a:pt x="2060231" y="3941082"/>
                  <a:pt x="1902626" y="3939971"/>
                </a:cubicBezTo>
                <a:cubicBezTo>
                  <a:pt x="1286982" y="3935631"/>
                  <a:pt x="701577" y="3638194"/>
                  <a:pt x="337583" y="3128887"/>
                </a:cubicBezTo>
                <a:lnTo>
                  <a:pt x="30667" y="3435803"/>
                </a:lnTo>
                <a:lnTo>
                  <a:pt x="30667" y="2342045"/>
                </a:lnTo>
                <a:lnTo>
                  <a:pt x="1124425" y="2342045"/>
                </a:lnTo>
                <a:lnTo>
                  <a:pt x="781340" y="2685130"/>
                </a:lnTo>
                <a:cubicBezTo>
                  <a:pt x="1079782" y="3180935"/>
                  <a:pt x="1667379" y="3425841"/>
                  <a:pt x="2232517" y="3287817"/>
                </a:cubicBezTo>
                <a:cubicBezTo>
                  <a:pt x="2810639" y="3146622"/>
                  <a:pt x="3224897" y="2638979"/>
                  <a:pt x="3247291" y="2044286"/>
                </a:cubicBezTo>
                <a:lnTo>
                  <a:pt x="3248876" y="2044345"/>
                </a:lnTo>
                <a:close/>
                <a:moveTo>
                  <a:pt x="1958249" y="48"/>
                </a:moveTo>
                <a:cubicBezTo>
                  <a:pt x="2573893" y="4388"/>
                  <a:pt x="3159298" y="301825"/>
                  <a:pt x="3523293" y="811132"/>
                </a:cubicBezTo>
                <a:lnTo>
                  <a:pt x="3830209" y="504216"/>
                </a:lnTo>
                <a:lnTo>
                  <a:pt x="3830209" y="1597974"/>
                </a:lnTo>
                <a:lnTo>
                  <a:pt x="2736450" y="1597974"/>
                </a:lnTo>
                <a:lnTo>
                  <a:pt x="3079535" y="1254889"/>
                </a:lnTo>
                <a:cubicBezTo>
                  <a:pt x="2781093" y="759084"/>
                  <a:pt x="2193496" y="514178"/>
                  <a:pt x="1628358" y="652202"/>
                </a:cubicBezTo>
                <a:cubicBezTo>
                  <a:pt x="1050236" y="793397"/>
                  <a:pt x="635978" y="1301040"/>
                  <a:pt x="613584" y="1895733"/>
                </a:cubicBezTo>
                <a:lnTo>
                  <a:pt x="612000" y="1895674"/>
                </a:lnTo>
                <a:lnTo>
                  <a:pt x="612000" y="1985958"/>
                </a:lnTo>
                <a:lnTo>
                  <a:pt x="0" y="1985958"/>
                </a:lnTo>
                <a:lnTo>
                  <a:pt x="0" y="1837407"/>
                </a:lnTo>
                <a:lnTo>
                  <a:pt x="2787" y="1837407"/>
                </a:lnTo>
                <a:cubicBezTo>
                  <a:pt x="49183" y="983705"/>
                  <a:pt x="649445" y="259216"/>
                  <a:pt x="1482678" y="55715"/>
                </a:cubicBezTo>
                <a:cubicBezTo>
                  <a:pt x="1641057" y="17034"/>
                  <a:pt x="1800644" y="-1063"/>
                  <a:pt x="1958249" y="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50" name="Picture 49" descr="https://cegahstunting.id/wp-content/uploads/2018/01/Logo-1000-HPK-2013-10-21.png">
            <a:extLst>
              <a:ext uri="{FF2B5EF4-FFF2-40B4-BE49-F238E27FC236}">
                <a16:creationId xmlns:a16="http://schemas.microsoft.com/office/drawing/2014/main" id="{7AD9EEE9-0BB2-4B5F-BE61-65AC94985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301" y="3529619"/>
            <a:ext cx="1181965" cy="74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3D42954D-C537-45A3-9346-2B1E0F0DF851}"/>
              </a:ext>
            </a:extLst>
          </p:cNvPr>
          <p:cNvGrpSpPr/>
          <p:nvPr/>
        </p:nvGrpSpPr>
        <p:grpSpPr>
          <a:xfrm>
            <a:off x="3634187" y="3627087"/>
            <a:ext cx="621843" cy="579339"/>
            <a:chOff x="954293" y="4364281"/>
            <a:chExt cx="700200" cy="617961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ADC4E6F3-7241-4AF1-BC6C-312234C17129}"/>
                </a:ext>
              </a:extLst>
            </p:cNvPr>
            <p:cNvSpPr/>
            <p:nvPr/>
          </p:nvSpPr>
          <p:spPr>
            <a:xfrm>
              <a:off x="954293" y="4364281"/>
              <a:ext cx="700200" cy="617961"/>
            </a:xfrm>
            <a:prstGeom prst="rect">
              <a:avLst/>
            </a:prstGeom>
            <a:solidFill>
              <a:schemeClr val="tx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>
              <a:noAutofit/>
            </a:bodyPr>
            <a:lstStyle/>
            <a:p>
              <a:pPr algn="ctr"/>
              <a:endParaRPr lang="en-IN" sz="1688" b="1" dirty="0">
                <a:solidFill>
                  <a:schemeClr val="accent1"/>
                </a:solidFill>
                <a:latin typeface="FontAwesome" pitchFamily="2" charset="0"/>
              </a:endParaRPr>
            </a:p>
          </p:txBody>
        </p:sp>
        <p:sp>
          <p:nvSpPr>
            <p:cNvPr id="53" name="Freeform 272">
              <a:extLst>
                <a:ext uri="{FF2B5EF4-FFF2-40B4-BE49-F238E27FC236}">
                  <a16:creationId xmlns:a16="http://schemas.microsoft.com/office/drawing/2014/main" id="{DCCA243E-6861-4F81-B438-75FB669F5F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2935" y="4497161"/>
              <a:ext cx="471043" cy="342219"/>
            </a:xfrm>
            <a:custGeom>
              <a:avLst/>
              <a:gdLst>
                <a:gd name="T0" fmla="*/ 166 w 166"/>
                <a:gd name="T1" fmla="*/ 116 h 130"/>
                <a:gd name="T2" fmla="*/ 151 w 166"/>
                <a:gd name="T3" fmla="*/ 130 h 130"/>
                <a:gd name="T4" fmla="*/ 15 w 166"/>
                <a:gd name="T5" fmla="*/ 130 h 130"/>
                <a:gd name="T6" fmla="*/ 0 w 166"/>
                <a:gd name="T7" fmla="*/ 116 h 130"/>
                <a:gd name="T8" fmla="*/ 0 w 166"/>
                <a:gd name="T9" fmla="*/ 15 h 130"/>
                <a:gd name="T10" fmla="*/ 15 w 166"/>
                <a:gd name="T11" fmla="*/ 0 h 130"/>
                <a:gd name="T12" fmla="*/ 151 w 166"/>
                <a:gd name="T13" fmla="*/ 0 h 130"/>
                <a:gd name="T14" fmla="*/ 166 w 166"/>
                <a:gd name="T15" fmla="*/ 15 h 130"/>
                <a:gd name="T16" fmla="*/ 166 w 166"/>
                <a:gd name="T17" fmla="*/ 116 h 130"/>
                <a:gd name="T18" fmla="*/ 151 w 166"/>
                <a:gd name="T19" fmla="*/ 12 h 130"/>
                <a:gd name="T20" fmla="*/ 15 w 166"/>
                <a:gd name="T21" fmla="*/ 12 h 130"/>
                <a:gd name="T22" fmla="*/ 12 w 166"/>
                <a:gd name="T23" fmla="*/ 15 h 130"/>
                <a:gd name="T24" fmla="*/ 26 w 166"/>
                <a:gd name="T25" fmla="*/ 41 h 130"/>
                <a:gd name="T26" fmla="*/ 63 w 166"/>
                <a:gd name="T27" fmla="*/ 71 h 130"/>
                <a:gd name="T28" fmla="*/ 83 w 166"/>
                <a:gd name="T29" fmla="*/ 83 h 130"/>
                <a:gd name="T30" fmla="*/ 83 w 166"/>
                <a:gd name="T31" fmla="*/ 83 h 130"/>
                <a:gd name="T32" fmla="*/ 83 w 166"/>
                <a:gd name="T33" fmla="*/ 83 h 130"/>
                <a:gd name="T34" fmla="*/ 103 w 166"/>
                <a:gd name="T35" fmla="*/ 71 h 130"/>
                <a:gd name="T36" fmla="*/ 141 w 166"/>
                <a:gd name="T37" fmla="*/ 41 h 130"/>
                <a:gd name="T38" fmla="*/ 154 w 166"/>
                <a:gd name="T39" fmla="*/ 18 h 130"/>
                <a:gd name="T40" fmla="*/ 151 w 166"/>
                <a:gd name="T41" fmla="*/ 12 h 130"/>
                <a:gd name="T42" fmla="*/ 154 w 166"/>
                <a:gd name="T43" fmla="*/ 45 h 130"/>
                <a:gd name="T44" fmla="*/ 148 w 166"/>
                <a:gd name="T45" fmla="*/ 51 h 130"/>
                <a:gd name="T46" fmla="*/ 108 w 166"/>
                <a:gd name="T47" fmla="*/ 82 h 130"/>
                <a:gd name="T48" fmla="*/ 83 w 166"/>
                <a:gd name="T49" fmla="*/ 95 h 130"/>
                <a:gd name="T50" fmla="*/ 83 w 166"/>
                <a:gd name="T51" fmla="*/ 95 h 130"/>
                <a:gd name="T52" fmla="*/ 83 w 166"/>
                <a:gd name="T53" fmla="*/ 95 h 130"/>
                <a:gd name="T54" fmla="*/ 58 w 166"/>
                <a:gd name="T55" fmla="*/ 82 h 130"/>
                <a:gd name="T56" fmla="*/ 19 w 166"/>
                <a:gd name="T57" fmla="*/ 51 h 130"/>
                <a:gd name="T58" fmla="*/ 12 w 166"/>
                <a:gd name="T59" fmla="*/ 45 h 130"/>
                <a:gd name="T60" fmla="*/ 12 w 166"/>
                <a:gd name="T61" fmla="*/ 116 h 130"/>
                <a:gd name="T62" fmla="*/ 15 w 166"/>
                <a:gd name="T63" fmla="*/ 119 h 130"/>
                <a:gd name="T64" fmla="*/ 151 w 166"/>
                <a:gd name="T65" fmla="*/ 119 h 130"/>
                <a:gd name="T66" fmla="*/ 154 w 166"/>
                <a:gd name="T67" fmla="*/ 116 h 130"/>
                <a:gd name="T68" fmla="*/ 154 w 166"/>
                <a:gd name="T69" fmla="*/ 4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6" h="130">
                  <a:moveTo>
                    <a:pt x="166" y="116"/>
                  </a:moveTo>
                  <a:cubicBezTo>
                    <a:pt x="166" y="124"/>
                    <a:pt x="159" y="130"/>
                    <a:pt x="151" y="130"/>
                  </a:cubicBezTo>
                  <a:cubicBezTo>
                    <a:pt x="15" y="130"/>
                    <a:pt x="15" y="130"/>
                    <a:pt x="15" y="130"/>
                  </a:cubicBezTo>
                  <a:cubicBezTo>
                    <a:pt x="7" y="130"/>
                    <a:pt x="0" y="124"/>
                    <a:pt x="0" y="116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9" y="0"/>
                    <a:pt x="166" y="7"/>
                    <a:pt x="166" y="15"/>
                  </a:cubicBezTo>
                  <a:lnTo>
                    <a:pt x="166" y="116"/>
                  </a:lnTo>
                  <a:close/>
                  <a:moveTo>
                    <a:pt x="151" y="12"/>
                  </a:moveTo>
                  <a:cubicBezTo>
                    <a:pt x="15" y="12"/>
                    <a:pt x="15" y="12"/>
                    <a:pt x="15" y="12"/>
                  </a:cubicBezTo>
                  <a:cubicBezTo>
                    <a:pt x="14" y="12"/>
                    <a:pt x="12" y="14"/>
                    <a:pt x="12" y="15"/>
                  </a:cubicBezTo>
                  <a:cubicBezTo>
                    <a:pt x="12" y="26"/>
                    <a:pt x="17" y="35"/>
                    <a:pt x="26" y="41"/>
                  </a:cubicBezTo>
                  <a:cubicBezTo>
                    <a:pt x="38" y="51"/>
                    <a:pt x="51" y="61"/>
                    <a:pt x="63" y="71"/>
                  </a:cubicBezTo>
                  <a:cubicBezTo>
                    <a:pt x="68" y="75"/>
                    <a:pt x="77" y="83"/>
                    <a:pt x="83" y="83"/>
                  </a:cubicBezTo>
                  <a:cubicBezTo>
                    <a:pt x="83" y="83"/>
                    <a:pt x="83" y="83"/>
                    <a:pt x="83" y="83"/>
                  </a:cubicBezTo>
                  <a:cubicBezTo>
                    <a:pt x="83" y="83"/>
                    <a:pt x="83" y="83"/>
                    <a:pt x="83" y="83"/>
                  </a:cubicBezTo>
                  <a:cubicBezTo>
                    <a:pt x="90" y="83"/>
                    <a:pt x="99" y="75"/>
                    <a:pt x="103" y="71"/>
                  </a:cubicBezTo>
                  <a:cubicBezTo>
                    <a:pt x="116" y="61"/>
                    <a:pt x="128" y="51"/>
                    <a:pt x="141" y="41"/>
                  </a:cubicBezTo>
                  <a:cubicBezTo>
                    <a:pt x="147" y="37"/>
                    <a:pt x="154" y="26"/>
                    <a:pt x="154" y="18"/>
                  </a:cubicBezTo>
                  <a:cubicBezTo>
                    <a:pt x="154" y="16"/>
                    <a:pt x="155" y="12"/>
                    <a:pt x="151" y="12"/>
                  </a:cubicBezTo>
                  <a:close/>
                  <a:moveTo>
                    <a:pt x="154" y="45"/>
                  </a:moveTo>
                  <a:cubicBezTo>
                    <a:pt x="152" y="47"/>
                    <a:pt x="150" y="49"/>
                    <a:pt x="148" y="51"/>
                  </a:cubicBezTo>
                  <a:cubicBezTo>
                    <a:pt x="135" y="61"/>
                    <a:pt x="121" y="71"/>
                    <a:pt x="108" y="82"/>
                  </a:cubicBezTo>
                  <a:cubicBezTo>
                    <a:pt x="101" y="88"/>
                    <a:pt x="93" y="95"/>
                    <a:pt x="83" y="95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73" y="95"/>
                    <a:pt x="65" y="88"/>
                    <a:pt x="58" y="82"/>
                  </a:cubicBezTo>
                  <a:cubicBezTo>
                    <a:pt x="45" y="71"/>
                    <a:pt x="32" y="61"/>
                    <a:pt x="19" y="51"/>
                  </a:cubicBezTo>
                  <a:cubicBezTo>
                    <a:pt x="16" y="49"/>
                    <a:pt x="14" y="47"/>
                    <a:pt x="12" y="45"/>
                  </a:cubicBezTo>
                  <a:cubicBezTo>
                    <a:pt x="12" y="116"/>
                    <a:pt x="12" y="116"/>
                    <a:pt x="12" y="116"/>
                  </a:cubicBezTo>
                  <a:cubicBezTo>
                    <a:pt x="12" y="117"/>
                    <a:pt x="14" y="119"/>
                    <a:pt x="15" y="119"/>
                  </a:cubicBezTo>
                  <a:cubicBezTo>
                    <a:pt x="151" y="119"/>
                    <a:pt x="151" y="119"/>
                    <a:pt x="151" y="119"/>
                  </a:cubicBezTo>
                  <a:cubicBezTo>
                    <a:pt x="153" y="119"/>
                    <a:pt x="154" y="117"/>
                    <a:pt x="154" y="116"/>
                  </a:cubicBezTo>
                  <a:lnTo>
                    <a:pt x="154" y="45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77153" tIns="38576" rIns="77153" bIns="38576" numCol="1" anchor="t" anchorCtr="0" compatLnSpc="1">
              <a:prstTxWarp prst="textNoShape">
                <a:avLst/>
              </a:prstTxWarp>
            </a:bodyPr>
            <a:lstStyle/>
            <a:p>
              <a:endParaRPr lang="en-IN" sz="1519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5D8D1CCF-37D2-42AC-B3BF-E674F5B59A73}"/>
              </a:ext>
            </a:extLst>
          </p:cNvPr>
          <p:cNvGrpSpPr/>
          <p:nvPr/>
        </p:nvGrpSpPr>
        <p:grpSpPr>
          <a:xfrm>
            <a:off x="8393167" y="2004126"/>
            <a:ext cx="621843" cy="579339"/>
            <a:chOff x="961629" y="3567409"/>
            <a:chExt cx="700200" cy="617961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FCCA65EB-4A6E-4BDC-AFC0-50DC639A6A9C}"/>
                </a:ext>
              </a:extLst>
            </p:cNvPr>
            <p:cNvSpPr/>
            <p:nvPr/>
          </p:nvSpPr>
          <p:spPr>
            <a:xfrm>
              <a:off x="961629" y="3567409"/>
              <a:ext cx="700200" cy="617961"/>
            </a:xfrm>
            <a:prstGeom prst="rect">
              <a:avLst/>
            </a:prstGeom>
            <a:solidFill>
              <a:schemeClr val="tx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>
              <a:noAutofit/>
            </a:bodyPr>
            <a:lstStyle/>
            <a:p>
              <a:pPr algn="ctr"/>
              <a:endParaRPr lang="en-IN" sz="1688" b="1" dirty="0">
                <a:solidFill>
                  <a:schemeClr val="accent1"/>
                </a:solidFill>
                <a:latin typeface="FontAwesome" pitchFamily="2" charset="0"/>
              </a:endParaRPr>
            </a:p>
          </p:txBody>
        </p:sp>
        <p:sp>
          <p:nvSpPr>
            <p:cNvPr id="56" name="Freeform 88">
              <a:extLst>
                <a:ext uri="{FF2B5EF4-FFF2-40B4-BE49-F238E27FC236}">
                  <a16:creationId xmlns:a16="http://schemas.microsoft.com/office/drawing/2014/main" id="{7775E79B-6246-42A8-9391-C12B4E9504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5351" y="3667615"/>
              <a:ext cx="428628" cy="419161"/>
            </a:xfrm>
            <a:custGeom>
              <a:avLst/>
              <a:gdLst>
                <a:gd name="T0" fmla="*/ 130 w 145"/>
                <a:gd name="T1" fmla="*/ 30 h 119"/>
                <a:gd name="T2" fmla="*/ 131 w 145"/>
                <a:gd name="T3" fmla="*/ 34 h 119"/>
                <a:gd name="T4" fmla="*/ 46 w 145"/>
                <a:gd name="T5" fmla="*/ 119 h 119"/>
                <a:gd name="T6" fmla="*/ 0 w 145"/>
                <a:gd name="T7" fmla="*/ 105 h 119"/>
                <a:gd name="T8" fmla="*/ 7 w 145"/>
                <a:gd name="T9" fmla="*/ 106 h 119"/>
                <a:gd name="T10" fmla="*/ 44 w 145"/>
                <a:gd name="T11" fmla="*/ 93 h 119"/>
                <a:gd name="T12" fmla="*/ 16 w 145"/>
                <a:gd name="T13" fmla="*/ 72 h 119"/>
                <a:gd name="T14" fmla="*/ 22 w 145"/>
                <a:gd name="T15" fmla="*/ 73 h 119"/>
                <a:gd name="T16" fmla="*/ 30 w 145"/>
                <a:gd name="T17" fmla="*/ 72 h 119"/>
                <a:gd name="T18" fmla="*/ 6 w 145"/>
                <a:gd name="T19" fmla="*/ 42 h 119"/>
                <a:gd name="T20" fmla="*/ 6 w 145"/>
                <a:gd name="T21" fmla="*/ 42 h 119"/>
                <a:gd name="T22" fmla="*/ 19 w 145"/>
                <a:gd name="T23" fmla="*/ 46 h 119"/>
                <a:gd name="T24" fmla="*/ 6 w 145"/>
                <a:gd name="T25" fmla="*/ 21 h 119"/>
                <a:gd name="T26" fmla="*/ 10 w 145"/>
                <a:gd name="T27" fmla="*/ 6 h 119"/>
                <a:gd name="T28" fmla="*/ 71 w 145"/>
                <a:gd name="T29" fmla="*/ 37 h 119"/>
                <a:gd name="T30" fmla="*/ 71 w 145"/>
                <a:gd name="T31" fmla="*/ 30 h 119"/>
                <a:gd name="T32" fmla="*/ 101 w 145"/>
                <a:gd name="T33" fmla="*/ 0 h 119"/>
                <a:gd name="T34" fmla="*/ 122 w 145"/>
                <a:gd name="T35" fmla="*/ 10 h 119"/>
                <a:gd name="T36" fmla="*/ 141 w 145"/>
                <a:gd name="T37" fmla="*/ 2 h 119"/>
                <a:gd name="T38" fmla="*/ 128 w 145"/>
                <a:gd name="T39" fmla="*/ 19 h 119"/>
                <a:gd name="T40" fmla="*/ 145 w 145"/>
                <a:gd name="T41" fmla="*/ 14 h 119"/>
                <a:gd name="T42" fmla="*/ 130 w 145"/>
                <a:gd name="T43" fmla="*/ 3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5" h="119">
                  <a:moveTo>
                    <a:pt x="130" y="30"/>
                  </a:moveTo>
                  <a:cubicBezTo>
                    <a:pt x="131" y="31"/>
                    <a:pt x="131" y="32"/>
                    <a:pt x="131" y="34"/>
                  </a:cubicBezTo>
                  <a:cubicBezTo>
                    <a:pt x="131" y="73"/>
                    <a:pt x="100" y="119"/>
                    <a:pt x="46" y="119"/>
                  </a:cubicBezTo>
                  <a:cubicBezTo>
                    <a:pt x="29" y="119"/>
                    <a:pt x="13" y="114"/>
                    <a:pt x="0" y="105"/>
                  </a:cubicBezTo>
                  <a:cubicBezTo>
                    <a:pt x="2" y="105"/>
                    <a:pt x="4" y="106"/>
                    <a:pt x="7" y="106"/>
                  </a:cubicBezTo>
                  <a:cubicBezTo>
                    <a:pt x="21" y="106"/>
                    <a:pt x="34" y="101"/>
                    <a:pt x="44" y="93"/>
                  </a:cubicBezTo>
                  <a:cubicBezTo>
                    <a:pt x="31" y="92"/>
                    <a:pt x="20" y="84"/>
                    <a:pt x="16" y="72"/>
                  </a:cubicBezTo>
                  <a:cubicBezTo>
                    <a:pt x="18" y="72"/>
                    <a:pt x="20" y="73"/>
                    <a:pt x="22" y="73"/>
                  </a:cubicBezTo>
                  <a:cubicBezTo>
                    <a:pt x="24" y="73"/>
                    <a:pt x="27" y="72"/>
                    <a:pt x="30" y="72"/>
                  </a:cubicBezTo>
                  <a:cubicBezTo>
                    <a:pt x="16" y="69"/>
                    <a:pt x="6" y="57"/>
                    <a:pt x="6" y="42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10" y="44"/>
                    <a:pt x="14" y="45"/>
                    <a:pt x="19" y="46"/>
                  </a:cubicBezTo>
                  <a:cubicBezTo>
                    <a:pt x="11" y="40"/>
                    <a:pt x="6" y="31"/>
                    <a:pt x="6" y="21"/>
                  </a:cubicBezTo>
                  <a:cubicBezTo>
                    <a:pt x="6" y="15"/>
                    <a:pt x="7" y="10"/>
                    <a:pt x="10" y="6"/>
                  </a:cubicBezTo>
                  <a:cubicBezTo>
                    <a:pt x="25" y="24"/>
                    <a:pt x="47" y="36"/>
                    <a:pt x="71" y="37"/>
                  </a:cubicBezTo>
                  <a:cubicBezTo>
                    <a:pt x="71" y="35"/>
                    <a:pt x="71" y="32"/>
                    <a:pt x="71" y="30"/>
                  </a:cubicBezTo>
                  <a:cubicBezTo>
                    <a:pt x="71" y="14"/>
                    <a:pt x="84" y="0"/>
                    <a:pt x="101" y="0"/>
                  </a:cubicBezTo>
                  <a:cubicBezTo>
                    <a:pt x="109" y="0"/>
                    <a:pt x="117" y="4"/>
                    <a:pt x="122" y="10"/>
                  </a:cubicBezTo>
                  <a:cubicBezTo>
                    <a:pt x="129" y="8"/>
                    <a:pt x="136" y="6"/>
                    <a:pt x="141" y="2"/>
                  </a:cubicBezTo>
                  <a:cubicBezTo>
                    <a:pt x="139" y="9"/>
                    <a:pt x="134" y="15"/>
                    <a:pt x="128" y="19"/>
                  </a:cubicBezTo>
                  <a:cubicBezTo>
                    <a:pt x="134" y="18"/>
                    <a:pt x="140" y="17"/>
                    <a:pt x="145" y="14"/>
                  </a:cubicBezTo>
                  <a:cubicBezTo>
                    <a:pt x="141" y="20"/>
                    <a:pt x="136" y="26"/>
                    <a:pt x="130" y="30"/>
                  </a:cubicBezTo>
                  <a:close/>
                </a:path>
              </a:pathLst>
            </a:custGeom>
            <a:solidFill>
              <a:srgbClr val="5DD2FB"/>
            </a:solidFill>
            <a:ln>
              <a:noFill/>
            </a:ln>
          </p:spPr>
          <p:txBody>
            <a:bodyPr vert="horz" wrap="square" lIns="77153" tIns="38576" rIns="77153" bIns="38576" numCol="1" anchor="t" anchorCtr="0" compatLnSpc="1">
              <a:prstTxWarp prst="textNoShape">
                <a:avLst/>
              </a:prstTxWarp>
            </a:bodyPr>
            <a:lstStyle/>
            <a:p>
              <a:endParaRPr lang="en-IN" sz="1519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234F54FF-38C8-4465-A409-1FD544FB0161}"/>
              </a:ext>
            </a:extLst>
          </p:cNvPr>
          <p:cNvGrpSpPr/>
          <p:nvPr/>
        </p:nvGrpSpPr>
        <p:grpSpPr>
          <a:xfrm>
            <a:off x="3128543" y="5265594"/>
            <a:ext cx="621843" cy="579339"/>
            <a:chOff x="960487" y="2769819"/>
            <a:chExt cx="700200" cy="617961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F17CFEF3-C386-4FA8-A9EB-52881BB15BD6}"/>
                </a:ext>
              </a:extLst>
            </p:cNvPr>
            <p:cNvSpPr/>
            <p:nvPr/>
          </p:nvSpPr>
          <p:spPr>
            <a:xfrm>
              <a:off x="960487" y="2769819"/>
              <a:ext cx="700200" cy="617961"/>
            </a:xfrm>
            <a:prstGeom prst="rect">
              <a:avLst/>
            </a:prstGeom>
            <a:solidFill>
              <a:schemeClr val="tx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>
              <a:noAutofit/>
            </a:bodyPr>
            <a:lstStyle/>
            <a:p>
              <a:pPr algn="ctr"/>
              <a:endParaRPr lang="en-IN" sz="1688" b="1" dirty="0">
                <a:solidFill>
                  <a:schemeClr val="accent1"/>
                </a:solidFill>
                <a:latin typeface="FontAwesome" pitchFamily="2" charset="0"/>
              </a:endParaRPr>
            </a:p>
          </p:txBody>
        </p:sp>
        <p:sp>
          <p:nvSpPr>
            <p:cNvPr id="59" name="Freeform 130">
              <a:extLst>
                <a:ext uri="{FF2B5EF4-FFF2-40B4-BE49-F238E27FC236}">
                  <a16:creationId xmlns:a16="http://schemas.microsoft.com/office/drawing/2014/main" id="{C2995707-688D-43E6-9972-2EB690CAE7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2403" y="2841151"/>
              <a:ext cx="418653" cy="450272"/>
            </a:xfrm>
            <a:custGeom>
              <a:avLst/>
              <a:gdLst>
                <a:gd name="T0" fmla="*/ 142 w 142"/>
                <a:gd name="T1" fmla="*/ 124 h 142"/>
                <a:gd name="T2" fmla="*/ 124 w 142"/>
                <a:gd name="T3" fmla="*/ 142 h 142"/>
                <a:gd name="T4" fmla="*/ 19 w 142"/>
                <a:gd name="T5" fmla="*/ 142 h 142"/>
                <a:gd name="T6" fmla="*/ 0 w 142"/>
                <a:gd name="T7" fmla="*/ 124 h 142"/>
                <a:gd name="T8" fmla="*/ 0 w 142"/>
                <a:gd name="T9" fmla="*/ 18 h 142"/>
                <a:gd name="T10" fmla="*/ 19 w 142"/>
                <a:gd name="T11" fmla="*/ 0 h 142"/>
                <a:gd name="T12" fmla="*/ 124 w 142"/>
                <a:gd name="T13" fmla="*/ 0 h 142"/>
                <a:gd name="T14" fmla="*/ 142 w 142"/>
                <a:gd name="T15" fmla="*/ 18 h 142"/>
                <a:gd name="T16" fmla="*/ 142 w 142"/>
                <a:gd name="T17" fmla="*/ 124 h 142"/>
                <a:gd name="T18" fmla="*/ 126 w 142"/>
                <a:gd name="T19" fmla="*/ 60 h 142"/>
                <a:gd name="T20" fmla="*/ 114 w 142"/>
                <a:gd name="T21" fmla="*/ 60 h 142"/>
                <a:gd name="T22" fmla="*/ 116 w 142"/>
                <a:gd name="T23" fmla="*/ 72 h 142"/>
                <a:gd name="T24" fmla="*/ 71 w 142"/>
                <a:gd name="T25" fmla="*/ 115 h 142"/>
                <a:gd name="T26" fmla="*/ 27 w 142"/>
                <a:gd name="T27" fmla="*/ 72 h 142"/>
                <a:gd name="T28" fmla="*/ 29 w 142"/>
                <a:gd name="T29" fmla="*/ 60 h 142"/>
                <a:gd name="T30" fmla="*/ 16 w 142"/>
                <a:gd name="T31" fmla="*/ 60 h 142"/>
                <a:gd name="T32" fmla="*/ 16 w 142"/>
                <a:gd name="T33" fmla="*/ 120 h 142"/>
                <a:gd name="T34" fmla="*/ 22 w 142"/>
                <a:gd name="T35" fmla="*/ 125 h 142"/>
                <a:gd name="T36" fmla="*/ 121 w 142"/>
                <a:gd name="T37" fmla="*/ 125 h 142"/>
                <a:gd name="T38" fmla="*/ 126 w 142"/>
                <a:gd name="T39" fmla="*/ 120 h 142"/>
                <a:gd name="T40" fmla="*/ 126 w 142"/>
                <a:gd name="T41" fmla="*/ 60 h 142"/>
                <a:gd name="T42" fmla="*/ 71 w 142"/>
                <a:gd name="T43" fmla="*/ 43 h 142"/>
                <a:gd name="T44" fmla="*/ 43 w 142"/>
                <a:gd name="T45" fmla="*/ 71 h 142"/>
                <a:gd name="T46" fmla="*/ 71 w 142"/>
                <a:gd name="T47" fmla="*/ 98 h 142"/>
                <a:gd name="T48" fmla="*/ 100 w 142"/>
                <a:gd name="T49" fmla="*/ 71 h 142"/>
                <a:gd name="T50" fmla="*/ 71 w 142"/>
                <a:gd name="T51" fmla="*/ 43 h 142"/>
                <a:gd name="T52" fmla="*/ 126 w 142"/>
                <a:gd name="T53" fmla="*/ 22 h 142"/>
                <a:gd name="T54" fmla="*/ 120 w 142"/>
                <a:gd name="T55" fmla="*/ 16 h 142"/>
                <a:gd name="T56" fmla="*/ 104 w 142"/>
                <a:gd name="T57" fmla="*/ 16 h 142"/>
                <a:gd name="T58" fmla="*/ 97 w 142"/>
                <a:gd name="T59" fmla="*/ 22 h 142"/>
                <a:gd name="T60" fmla="*/ 97 w 142"/>
                <a:gd name="T61" fmla="*/ 37 h 142"/>
                <a:gd name="T62" fmla="*/ 104 w 142"/>
                <a:gd name="T63" fmla="*/ 44 h 142"/>
                <a:gd name="T64" fmla="*/ 120 w 142"/>
                <a:gd name="T65" fmla="*/ 44 h 142"/>
                <a:gd name="T66" fmla="*/ 126 w 142"/>
                <a:gd name="T67" fmla="*/ 37 h 142"/>
                <a:gd name="T68" fmla="*/ 126 w 142"/>
                <a:gd name="T69" fmla="*/ 2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2" h="142">
                  <a:moveTo>
                    <a:pt x="142" y="124"/>
                  </a:moveTo>
                  <a:cubicBezTo>
                    <a:pt x="142" y="134"/>
                    <a:pt x="134" y="142"/>
                    <a:pt x="124" y="142"/>
                  </a:cubicBezTo>
                  <a:cubicBezTo>
                    <a:pt x="19" y="142"/>
                    <a:pt x="19" y="142"/>
                    <a:pt x="19" y="142"/>
                  </a:cubicBezTo>
                  <a:cubicBezTo>
                    <a:pt x="9" y="142"/>
                    <a:pt x="0" y="134"/>
                    <a:pt x="0" y="124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34" y="0"/>
                    <a:pt x="142" y="8"/>
                    <a:pt x="142" y="18"/>
                  </a:cubicBezTo>
                  <a:lnTo>
                    <a:pt x="142" y="124"/>
                  </a:lnTo>
                  <a:close/>
                  <a:moveTo>
                    <a:pt x="126" y="60"/>
                  </a:moveTo>
                  <a:cubicBezTo>
                    <a:pt x="114" y="60"/>
                    <a:pt x="114" y="60"/>
                    <a:pt x="114" y="60"/>
                  </a:cubicBezTo>
                  <a:cubicBezTo>
                    <a:pt x="115" y="64"/>
                    <a:pt x="116" y="68"/>
                    <a:pt x="116" y="72"/>
                  </a:cubicBezTo>
                  <a:cubicBezTo>
                    <a:pt x="116" y="96"/>
                    <a:pt x="96" y="115"/>
                    <a:pt x="71" y="115"/>
                  </a:cubicBezTo>
                  <a:cubicBezTo>
                    <a:pt x="47" y="115"/>
                    <a:pt x="27" y="96"/>
                    <a:pt x="27" y="72"/>
                  </a:cubicBezTo>
                  <a:cubicBezTo>
                    <a:pt x="27" y="68"/>
                    <a:pt x="28" y="64"/>
                    <a:pt x="29" y="60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16" y="123"/>
                    <a:pt x="19" y="125"/>
                    <a:pt x="22" y="125"/>
                  </a:cubicBezTo>
                  <a:cubicBezTo>
                    <a:pt x="121" y="125"/>
                    <a:pt x="121" y="125"/>
                    <a:pt x="121" y="125"/>
                  </a:cubicBezTo>
                  <a:cubicBezTo>
                    <a:pt x="124" y="125"/>
                    <a:pt x="126" y="123"/>
                    <a:pt x="126" y="120"/>
                  </a:cubicBezTo>
                  <a:lnTo>
                    <a:pt x="126" y="60"/>
                  </a:lnTo>
                  <a:close/>
                  <a:moveTo>
                    <a:pt x="71" y="43"/>
                  </a:moveTo>
                  <a:cubicBezTo>
                    <a:pt x="56" y="43"/>
                    <a:pt x="43" y="55"/>
                    <a:pt x="43" y="71"/>
                  </a:cubicBezTo>
                  <a:cubicBezTo>
                    <a:pt x="43" y="86"/>
                    <a:pt x="56" y="98"/>
                    <a:pt x="71" y="98"/>
                  </a:cubicBezTo>
                  <a:cubicBezTo>
                    <a:pt x="87" y="98"/>
                    <a:pt x="100" y="86"/>
                    <a:pt x="100" y="71"/>
                  </a:cubicBezTo>
                  <a:cubicBezTo>
                    <a:pt x="100" y="55"/>
                    <a:pt x="87" y="43"/>
                    <a:pt x="71" y="43"/>
                  </a:cubicBezTo>
                  <a:close/>
                  <a:moveTo>
                    <a:pt x="126" y="22"/>
                  </a:moveTo>
                  <a:cubicBezTo>
                    <a:pt x="126" y="19"/>
                    <a:pt x="123" y="16"/>
                    <a:pt x="120" y="16"/>
                  </a:cubicBezTo>
                  <a:cubicBezTo>
                    <a:pt x="104" y="16"/>
                    <a:pt x="104" y="16"/>
                    <a:pt x="104" y="16"/>
                  </a:cubicBezTo>
                  <a:cubicBezTo>
                    <a:pt x="100" y="16"/>
                    <a:pt x="97" y="19"/>
                    <a:pt x="97" y="22"/>
                  </a:cubicBezTo>
                  <a:cubicBezTo>
                    <a:pt x="97" y="37"/>
                    <a:pt x="97" y="37"/>
                    <a:pt x="97" y="37"/>
                  </a:cubicBezTo>
                  <a:cubicBezTo>
                    <a:pt x="97" y="41"/>
                    <a:pt x="100" y="44"/>
                    <a:pt x="104" y="44"/>
                  </a:cubicBezTo>
                  <a:cubicBezTo>
                    <a:pt x="120" y="44"/>
                    <a:pt x="120" y="44"/>
                    <a:pt x="120" y="44"/>
                  </a:cubicBezTo>
                  <a:cubicBezTo>
                    <a:pt x="123" y="44"/>
                    <a:pt x="126" y="41"/>
                    <a:pt x="126" y="37"/>
                  </a:cubicBezTo>
                  <a:lnTo>
                    <a:pt x="126" y="22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77153" tIns="38576" rIns="77153" bIns="38576" numCol="1" anchor="t" anchorCtr="0" compatLnSpc="1">
              <a:prstTxWarp prst="textNoShape">
                <a:avLst/>
              </a:prstTxWarp>
            </a:bodyPr>
            <a:lstStyle/>
            <a:p>
              <a:endParaRPr lang="en-IN" sz="1519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143D98A0-49AD-480D-AAAB-27E0816AA1BD}"/>
              </a:ext>
            </a:extLst>
          </p:cNvPr>
          <p:cNvGrpSpPr/>
          <p:nvPr/>
        </p:nvGrpSpPr>
        <p:grpSpPr>
          <a:xfrm>
            <a:off x="8421664" y="5253863"/>
            <a:ext cx="621843" cy="579339"/>
            <a:chOff x="954293" y="1980512"/>
            <a:chExt cx="700200" cy="617961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84617E3-6D8C-4144-9DF5-FACB519483D6}"/>
                </a:ext>
              </a:extLst>
            </p:cNvPr>
            <p:cNvSpPr/>
            <p:nvPr/>
          </p:nvSpPr>
          <p:spPr>
            <a:xfrm>
              <a:off x="954293" y="1980512"/>
              <a:ext cx="700200" cy="617961"/>
            </a:xfrm>
            <a:prstGeom prst="rect">
              <a:avLst/>
            </a:prstGeom>
            <a:solidFill>
              <a:schemeClr val="tx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>
              <a:noAutofit/>
            </a:bodyPr>
            <a:lstStyle/>
            <a:p>
              <a:pPr algn="ctr"/>
              <a:endParaRPr lang="en-IN" sz="1688" b="1" dirty="0">
                <a:solidFill>
                  <a:schemeClr val="accent1"/>
                </a:solidFill>
                <a:latin typeface="FontAwesome" pitchFamily="2" charset="0"/>
              </a:endParaRPr>
            </a:p>
          </p:txBody>
        </p:sp>
        <p:sp>
          <p:nvSpPr>
            <p:cNvPr id="62" name="Freeform 87">
              <a:extLst>
                <a:ext uri="{FF2B5EF4-FFF2-40B4-BE49-F238E27FC236}">
                  <a16:creationId xmlns:a16="http://schemas.microsoft.com/office/drawing/2014/main" id="{7A2A0698-25CD-4FBE-A4D2-FF833F243B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403" y="2078851"/>
              <a:ext cx="403979" cy="401804"/>
            </a:xfrm>
            <a:custGeom>
              <a:avLst/>
              <a:gdLst>
                <a:gd name="T0" fmla="*/ 116 w 142"/>
                <a:gd name="T1" fmla="*/ 142 h 142"/>
                <a:gd name="T2" fmla="*/ 98 w 142"/>
                <a:gd name="T3" fmla="*/ 142 h 142"/>
                <a:gd name="T4" fmla="*/ 98 w 142"/>
                <a:gd name="T5" fmla="*/ 86 h 142"/>
                <a:gd name="T6" fmla="*/ 117 w 142"/>
                <a:gd name="T7" fmla="*/ 86 h 142"/>
                <a:gd name="T8" fmla="*/ 119 w 142"/>
                <a:gd name="T9" fmla="*/ 66 h 142"/>
                <a:gd name="T10" fmla="*/ 98 w 142"/>
                <a:gd name="T11" fmla="*/ 66 h 142"/>
                <a:gd name="T12" fmla="*/ 98 w 142"/>
                <a:gd name="T13" fmla="*/ 52 h 142"/>
                <a:gd name="T14" fmla="*/ 109 w 142"/>
                <a:gd name="T15" fmla="*/ 42 h 142"/>
                <a:gd name="T16" fmla="*/ 121 w 142"/>
                <a:gd name="T17" fmla="*/ 42 h 142"/>
                <a:gd name="T18" fmla="*/ 121 w 142"/>
                <a:gd name="T19" fmla="*/ 23 h 142"/>
                <a:gd name="T20" fmla="*/ 105 w 142"/>
                <a:gd name="T21" fmla="*/ 22 h 142"/>
                <a:gd name="T22" fmla="*/ 77 w 142"/>
                <a:gd name="T23" fmla="*/ 50 h 142"/>
                <a:gd name="T24" fmla="*/ 77 w 142"/>
                <a:gd name="T25" fmla="*/ 66 h 142"/>
                <a:gd name="T26" fmla="*/ 56 w 142"/>
                <a:gd name="T27" fmla="*/ 66 h 142"/>
                <a:gd name="T28" fmla="*/ 56 w 142"/>
                <a:gd name="T29" fmla="*/ 86 h 142"/>
                <a:gd name="T30" fmla="*/ 77 w 142"/>
                <a:gd name="T31" fmla="*/ 86 h 142"/>
                <a:gd name="T32" fmla="*/ 77 w 142"/>
                <a:gd name="T33" fmla="*/ 142 h 142"/>
                <a:gd name="T34" fmla="*/ 27 w 142"/>
                <a:gd name="T35" fmla="*/ 142 h 142"/>
                <a:gd name="T36" fmla="*/ 0 w 142"/>
                <a:gd name="T37" fmla="*/ 116 h 142"/>
                <a:gd name="T38" fmla="*/ 0 w 142"/>
                <a:gd name="T39" fmla="*/ 27 h 142"/>
                <a:gd name="T40" fmla="*/ 27 w 142"/>
                <a:gd name="T41" fmla="*/ 0 h 142"/>
                <a:gd name="T42" fmla="*/ 116 w 142"/>
                <a:gd name="T43" fmla="*/ 0 h 142"/>
                <a:gd name="T44" fmla="*/ 142 w 142"/>
                <a:gd name="T45" fmla="*/ 27 h 142"/>
                <a:gd name="T46" fmla="*/ 142 w 142"/>
                <a:gd name="T47" fmla="*/ 116 h 142"/>
                <a:gd name="T48" fmla="*/ 116 w 142"/>
                <a:gd name="T49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2" h="142">
                  <a:moveTo>
                    <a:pt x="116" y="142"/>
                  </a:moveTo>
                  <a:cubicBezTo>
                    <a:pt x="98" y="142"/>
                    <a:pt x="98" y="142"/>
                    <a:pt x="98" y="142"/>
                  </a:cubicBezTo>
                  <a:cubicBezTo>
                    <a:pt x="98" y="86"/>
                    <a:pt x="98" y="86"/>
                    <a:pt x="98" y="86"/>
                  </a:cubicBezTo>
                  <a:cubicBezTo>
                    <a:pt x="117" y="86"/>
                    <a:pt x="117" y="86"/>
                    <a:pt x="117" y="86"/>
                  </a:cubicBezTo>
                  <a:cubicBezTo>
                    <a:pt x="119" y="66"/>
                    <a:pt x="119" y="66"/>
                    <a:pt x="119" y="66"/>
                  </a:cubicBezTo>
                  <a:cubicBezTo>
                    <a:pt x="98" y="66"/>
                    <a:pt x="98" y="66"/>
                    <a:pt x="98" y="66"/>
                  </a:cubicBezTo>
                  <a:cubicBezTo>
                    <a:pt x="98" y="52"/>
                    <a:pt x="98" y="52"/>
                    <a:pt x="98" y="52"/>
                  </a:cubicBezTo>
                  <a:cubicBezTo>
                    <a:pt x="98" y="46"/>
                    <a:pt x="100" y="42"/>
                    <a:pt x="109" y="42"/>
                  </a:cubicBezTo>
                  <a:cubicBezTo>
                    <a:pt x="121" y="42"/>
                    <a:pt x="121" y="42"/>
                    <a:pt x="121" y="42"/>
                  </a:cubicBezTo>
                  <a:cubicBezTo>
                    <a:pt x="121" y="23"/>
                    <a:pt x="121" y="23"/>
                    <a:pt x="121" y="23"/>
                  </a:cubicBezTo>
                  <a:cubicBezTo>
                    <a:pt x="119" y="22"/>
                    <a:pt x="113" y="22"/>
                    <a:pt x="105" y="22"/>
                  </a:cubicBezTo>
                  <a:cubicBezTo>
                    <a:pt x="88" y="22"/>
                    <a:pt x="77" y="32"/>
                    <a:pt x="77" y="50"/>
                  </a:cubicBezTo>
                  <a:cubicBezTo>
                    <a:pt x="77" y="66"/>
                    <a:pt x="77" y="66"/>
                    <a:pt x="77" y="66"/>
                  </a:cubicBezTo>
                  <a:cubicBezTo>
                    <a:pt x="56" y="66"/>
                    <a:pt x="56" y="66"/>
                    <a:pt x="56" y="66"/>
                  </a:cubicBezTo>
                  <a:cubicBezTo>
                    <a:pt x="56" y="86"/>
                    <a:pt x="56" y="86"/>
                    <a:pt x="56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142"/>
                    <a:pt x="77" y="142"/>
                    <a:pt x="77" y="142"/>
                  </a:cubicBezTo>
                  <a:cubicBezTo>
                    <a:pt x="27" y="142"/>
                    <a:pt x="27" y="142"/>
                    <a:pt x="27" y="142"/>
                  </a:cubicBezTo>
                  <a:cubicBezTo>
                    <a:pt x="12" y="142"/>
                    <a:pt x="0" y="130"/>
                    <a:pt x="0" y="11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30" y="0"/>
                    <a:pt x="142" y="12"/>
                    <a:pt x="142" y="27"/>
                  </a:cubicBezTo>
                  <a:cubicBezTo>
                    <a:pt x="142" y="116"/>
                    <a:pt x="142" y="116"/>
                    <a:pt x="142" y="116"/>
                  </a:cubicBezTo>
                  <a:cubicBezTo>
                    <a:pt x="142" y="130"/>
                    <a:pt x="130" y="142"/>
                    <a:pt x="116" y="14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77153" tIns="38576" rIns="77153" bIns="38576" numCol="1" anchor="t" anchorCtr="0" compatLnSpc="1">
              <a:prstTxWarp prst="textNoShape">
                <a:avLst/>
              </a:prstTxWarp>
            </a:bodyPr>
            <a:lstStyle/>
            <a:p>
              <a:endParaRPr lang="en-IN" sz="1519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F9566C7A-5479-4405-BCAE-31116C739B42}"/>
              </a:ext>
            </a:extLst>
          </p:cNvPr>
          <p:cNvGrpSpPr/>
          <p:nvPr/>
        </p:nvGrpSpPr>
        <p:grpSpPr>
          <a:xfrm>
            <a:off x="3124251" y="1987028"/>
            <a:ext cx="621843" cy="579339"/>
            <a:chOff x="1004266" y="1175357"/>
            <a:chExt cx="700200" cy="617961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87B67E08-29FD-44A8-9933-244569F6A6FE}"/>
                </a:ext>
              </a:extLst>
            </p:cNvPr>
            <p:cNvSpPr/>
            <p:nvPr/>
          </p:nvSpPr>
          <p:spPr>
            <a:xfrm>
              <a:off x="1004266" y="1175357"/>
              <a:ext cx="700200" cy="617961"/>
            </a:xfrm>
            <a:prstGeom prst="rect">
              <a:avLst/>
            </a:prstGeom>
            <a:solidFill>
              <a:schemeClr val="tx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>
              <a:noAutofit/>
            </a:bodyPr>
            <a:lstStyle/>
            <a:p>
              <a:pPr algn="ctr"/>
              <a:endParaRPr lang="en-IN" sz="1688" b="1" dirty="0">
                <a:solidFill>
                  <a:schemeClr val="accent1"/>
                </a:solidFill>
                <a:latin typeface="FontAwesome" pitchFamily="2" charset="0"/>
              </a:endParaRPr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3234D66E-5020-43A0-9BD5-4CCC5A6B25E8}"/>
                </a:ext>
              </a:extLst>
            </p:cNvPr>
            <p:cNvGrpSpPr/>
            <p:nvPr/>
          </p:nvGrpSpPr>
          <p:grpSpPr>
            <a:xfrm>
              <a:off x="1115351" y="1235441"/>
              <a:ext cx="472490" cy="485810"/>
              <a:chOff x="5370513" y="2312988"/>
              <a:chExt cx="1322388" cy="1311275"/>
            </a:xfrm>
            <a:solidFill>
              <a:schemeClr val="bg1">
                <a:lumMod val="75000"/>
              </a:schemeClr>
            </a:solidFill>
          </p:grpSpPr>
          <p:sp>
            <p:nvSpPr>
              <p:cNvPr id="66" name="Freeform 6">
                <a:extLst>
                  <a:ext uri="{FF2B5EF4-FFF2-40B4-BE49-F238E27FC236}">
                    <a16:creationId xmlns:a16="http://schemas.microsoft.com/office/drawing/2014/main" id="{B4FB38A3-9591-4F9B-AB33-801AD6504C0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70513" y="2862263"/>
                <a:ext cx="1322388" cy="215900"/>
              </a:xfrm>
              <a:custGeom>
                <a:avLst/>
                <a:gdLst>
                  <a:gd name="T0" fmla="*/ 2465 w 3330"/>
                  <a:gd name="T1" fmla="*/ 3 h 543"/>
                  <a:gd name="T2" fmla="*/ 2487 w 3330"/>
                  <a:gd name="T3" fmla="*/ 22 h 543"/>
                  <a:gd name="T4" fmla="*/ 2608 w 3330"/>
                  <a:gd name="T5" fmla="*/ 296 h 543"/>
                  <a:gd name="T6" fmla="*/ 2737 w 3330"/>
                  <a:gd name="T7" fmla="*/ 10 h 543"/>
                  <a:gd name="T8" fmla="*/ 2864 w 3330"/>
                  <a:gd name="T9" fmla="*/ 0 h 543"/>
                  <a:gd name="T10" fmla="*/ 2897 w 3330"/>
                  <a:gd name="T11" fmla="*/ 21 h 543"/>
                  <a:gd name="T12" fmla="*/ 3025 w 3330"/>
                  <a:gd name="T13" fmla="*/ 321 h 543"/>
                  <a:gd name="T14" fmla="*/ 3142 w 3330"/>
                  <a:gd name="T15" fmla="*/ 22 h 543"/>
                  <a:gd name="T16" fmla="*/ 3165 w 3330"/>
                  <a:gd name="T17" fmla="*/ 3 h 543"/>
                  <a:gd name="T18" fmla="*/ 3306 w 3330"/>
                  <a:gd name="T19" fmla="*/ 3 h 543"/>
                  <a:gd name="T20" fmla="*/ 3329 w 3330"/>
                  <a:gd name="T21" fmla="*/ 23 h 543"/>
                  <a:gd name="T22" fmla="*/ 3113 w 3330"/>
                  <a:gd name="T23" fmla="*/ 523 h 543"/>
                  <a:gd name="T24" fmla="*/ 3080 w 3330"/>
                  <a:gd name="T25" fmla="*/ 543 h 543"/>
                  <a:gd name="T26" fmla="*/ 2945 w 3330"/>
                  <a:gd name="T27" fmla="*/ 533 h 543"/>
                  <a:gd name="T28" fmla="*/ 2822 w 3330"/>
                  <a:gd name="T29" fmla="*/ 260 h 543"/>
                  <a:gd name="T30" fmla="*/ 2780 w 3330"/>
                  <a:gd name="T31" fmla="*/ 294 h 543"/>
                  <a:gd name="T32" fmla="*/ 2654 w 3330"/>
                  <a:gd name="T33" fmla="*/ 541 h 543"/>
                  <a:gd name="T34" fmla="*/ 2516 w 3330"/>
                  <a:gd name="T35" fmla="*/ 540 h 543"/>
                  <a:gd name="T36" fmla="*/ 2297 w 3330"/>
                  <a:gd name="T37" fmla="*/ 42 h 543"/>
                  <a:gd name="T38" fmla="*/ 2301 w 3330"/>
                  <a:gd name="T39" fmla="*/ 14 h 543"/>
                  <a:gd name="T40" fmla="*/ 2330 w 3330"/>
                  <a:gd name="T41" fmla="*/ 0 h 543"/>
                  <a:gd name="T42" fmla="*/ 1321 w 3330"/>
                  <a:gd name="T43" fmla="*/ 4 h 543"/>
                  <a:gd name="T44" fmla="*/ 1428 w 3330"/>
                  <a:gd name="T45" fmla="*/ 266 h 543"/>
                  <a:gd name="T46" fmla="*/ 1474 w 3330"/>
                  <a:gd name="T47" fmla="*/ 265 h 543"/>
                  <a:gd name="T48" fmla="*/ 1601 w 3330"/>
                  <a:gd name="T49" fmla="*/ 4 h 543"/>
                  <a:gd name="T50" fmla="*/ 1731 w 3330"/>
                  <a:gd name="T51" fmla="*/ 4 h 543"/>
                  <a:gd name="T52" fmla="*/ 1853 w 3330"/>
                  <a:gd name="T53" fmla="*/ 261 h 543"/>
                  <a:gd name="T54" fmla="*/ 1888 w 3330"/>
                  <a:gd name="T55" fmla="*/ 294 h 543"/>
                  <a:gd name="T56" fmla="*/ 2000 w 3330"/>
                  <a:gd name="T57" fmla="*/ 13 h 543"/>
                  <a:gd name="T58" fmla="*/ 2028 w 3330"/>
                  <a:gd name="T59" fmla="*/ 0 h 543"/>
                  <a:gd name="T60" fmla="*/ 2168 w 3330"/>
                  <a:gd name="T61" fmla="*/ 7 h 543"/>
                  <a:gd name="T62" fmla="*/ 2182 w 3330"/>
                  <a:gd name="T63" fmla="*/ 32 h 543"/>
                  <a:gd name="T64" fmla="*/ 1958 w 3330"/>
                  <a:gd name="T65" fmla="*/ 533 h 543"/>
                  <a:gd name="T66" fmla="*/ 1823 w 3330"/>
                  <a:gd name="T67" fmla="*/ 543 h 543"/>
                  <a:gd name="T68" fmla="*/ 1791 w 3330"/>
                  <a:gd name="T69" fmla="*/ 523 h 543"/>
                  <a:gd name="T70" fmla="*/ 1661 w 3330"/>
                  <a:gd name="T71" fmla="*/ 228 h 543"/>
                  <a:gd name="T72" fmla="*/ 1526 w 3330"/>
                  <a:gd name="T73" fmla="*/ 524 h 543"/>
                  <a:gd name="T74" fmla="*/ 1493 w 3330"/>
                  <a:gd name="T75" fmla="*/ 543 h 543"/>
                  <a:gd name="T76" fmla="*/ 1363 w 3330"/>
                  <a:gd name="T77" fmla="*/ 536 h 543"/>
                  <a:gd name="T78" fmla="*/ 1150 w 3330"/>
                  <a:gd name="T79" fmla="*/ 42 h 543"/>
                  <a:gd name="T80" fmla="*/ 1154 w 3330"/>
                  <a:gd name="T81" fmla="*/ 14 h 543"/>
                  <a:gd name="T82" fmla="*/ 1183 w 3330"/>
                  <a:gd name="T83" fmla="*/ 0 h 543"/>
                  <a:gd name="T84" fmla="*/ 170 w 3330"/>
                  <a:gd name="T85" fmla="*/ 3 h 543"/>
                  <a:gd name="T86" fmla="*/ 193 w 3330"/>
                  <a:gd name="T87" fmla="*/ 22 h 543"/>
                  <a:gd name="T88" fmla="*/ 302 w 3330"/>
                  <a:gd name="T89" fmla="*/ 325 h 543"/>
                  <a:gd name="T90" fmla="*/ 435 w 3330"/>
                  <a:gd name="T91" fmla="*/ 21 h 543"/>
                  <a:gd name="T92" fmla="*/ 467 w 3330"/>
                  <a:gd name="T93" fmla="*/ 0 h 543"/>
                  <a:gd name="T94" fmla="*/ 595 w 3330"/>
                  <a:gd name="T95" fmla="*/ 10 h 543"/>
                  <a:gd name="T96" fmla="*/ 718 w 3330"/>
                  <a:gd name="T97" fmla="*/ 292 h 543"/>
                  <a:gd name="T98" fmla="*/ 752 w 3330"/>
                  <a:gd name="T99" fmla="*/ 262 h 543"/>
                  <a:gd name="T100" fmla="*/ 859 w 3330"/>
                  <a:gd name="T101" fmla="*/ 7 h 543"/>
                  <a:gd name="T102" fmla="*/ 1000 w 3330"/>
                  <a:gd name="T103" fmla="*/ 0 h 543"/>
                  <a:gd name="T104" fmla="*/ 1029 w 3330"/>
                  <a:gd name="T105" fmla="*/ 14 h 543"/>
                  <a:gd name="T106" fmla="*/ 1033 w 3330"/>
                  <a:gd name="T107" fmla="*/ 43 h 543"/>
                  <a:gd name="T108" fmla="*/ 799 w 3330"/>
                  <a:gd name="T109" fmla="*/ 540 h 543"/>
                  <a:gd name="T110" fmla="*/ 662 w 3330"/>
                  <a:gd name="T111" fmla="*/ 540 h 543"/>
                  <a:gd name="T112" fmla="*/ 541 w 3330"/>
                  <a:gd name="T113" fmla="*/ 294 h 543"/>
                  <a:gd name="T114" fmla="*/ 500 w 3330"/>
                  <a:gd name="T115" fmla="*/ 262 h 543"/>
                  <a:gd name="T116" fmla="*/ 371 w 3330"/>
                  <a:gd name="T117" fmla="*/ 533 h 543"/>
                  <a:gd name="T118" fmla="*/ 236 w 3330"/>
                  <a:gd name="T119" fmla="*/ 543 h 543"/>
                  <a:gd name="T120" fmla="*/ 202 w 3330"/>
                  <a:gd name="T121" fmla="*/ 522 h 543"/>
                  <a:gd name="T122" fmla="*/ 2 w 3330"/>
                  <a:gd name="T123" fmla="*/ 23 h 543"/>
                  <a:gd name="T124" fmla="*/ 25 w 3330"/>
                  <a:gd name="T125" fmla="*/ 3 h 5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330" h="543">
                    <a:moveTo>
                      <a:pt x="2330" y="0"/>
                    </a:moveTo>
                    <a:lnTo>
                      <a:pt x="2454" y="0"/>
                    </a:lnTo>
                    <a:lnTo>
                      <a:pt x="2465" y="3"/>
                    </a:lnTo>
                    <a:lnTo>
                      <a:pt x="2475" y="7"/>
                    </a:lnTo>
                    <a:lnTo>
                      <a:pt x="2483" y="13"/>
                    </a:lnTo>
                    <a:lnTo>
                      <a:pt x="2487" y="22"/>
                    </a:lnTo>
                    <a:lnTo>
                      <a:pt x="2575" y="266"/>
                    </a:lnTo>
                    <a:lnTo>
                      <a:pt x="2597" y="325"/>
                    </a:lnTo>
                    <a:lnTo>
                      <a:pt x="2608" y="296"/>
                    </a:lnTo>
                    <a:lnTo>
                      <a:pt x="2620" y="265"/>
                    </a:lnTo>
                    <a:lnTo>
                      <a:pt x="2730" y="21"/>
                    </a:lnTo>
                    <a:lnTo>
                      <a:pt x="2737" y="10"/>
                    </a:lnTo>
                    <a:lnTo>
                      <a:pt x="2748" y="4"/>
                    </a:lnTo>
                    <a:lnTo>
                      <a:pt x="2762" y="0"/>
                    </a:lnTo>
                    <a:lnTo>
                      <a:pt x="2864" y="0"/>
                    </a:lnTo>
                    <a:lnTo>
                      <a:pt x="2877" y="4"/>
                    </a:lnTo>
                    <a:lnTo>
                      <a:pt x="2889" y="10"/>
                    </a:lnTo>
                    <a:lnTo>
                      <a:pt x="2897" y="21"/>
                    </a:lnTo>
                    <a:lnTo>
                      <a:pt x="3000" y="261"/>
                    </a:lnTo>
                    <a:lnTo>
                      <a:pt x="3013" y="292"/>
                    </a:lnTo>
                    <a:lnTo>
                      <a:pt x="3025" y="321"/>
                    </a:lnTo>
                    <a:lnTo>
                      <a:pt x="3035" y="294"/>
                    </a:lnTo>
                    <a:lnTo>
                      <a:pt x="3047" y="262"/>
                    </a:lnTo>
                    <a:lnTo>
                      <a:pt x="3142" y="22"/>
                    </a:lnTo>
                    <a:lnTo>
                      <a:pt x="3147" y="13"/>
                    </a:lnTo>
                    <a:lnTo>
                      <a:pt x="3155" y="7"/>
                    </a:lnTo>
                    <a:lnTo>
                      <a:pt x="3165" y="3"/>
                    </a:lnTo>
                    <a:lnTo>
                      <a:pt x="3175" y="0"/>
                    </a:lnTo>
                    <a:lnTo>
                      <a:pt x="3294" y="0"/>
                    </a:lnTo>
                    <a:lnTo>
                      <a:pt x="3306" y="3"/>
                    </a:lnTo>
                    <a:lnTo>
                      <a:pt x="3316" y="7"/>
                    </a:lnTo>
                    <a:lnTo>
                      <a:pt x="3323" y="14"/>
                    </a:lnTo>
                    <a:lnTo>
                      <a:pt x="3329" y="23"/>
                    </a:lnTo>
                    <a:lnTo>
                      <a:pt x="3330" y="32"/>
                    </a:lnTo>
                    <a:lnTo>
                      <a:pt x="3328" y="43"/>
                    </a:lnTo>
                    <a:lnTo>
                      <a:pt x="3113" y="523"/>
                    </a:lnTo>
                    <a:lnTo>
                      <a:pt x="3106" y="533"/>
                    </a:lnTo>
                    <a:lnTo>
                      <a:pt x="3094" y="540"/>
                    </a:lnTo>
                    <a:lnTo>
                      <a:pt x="3080" y="543"/>
                    </a:lnTo>
                    <a:lnTo>
                      <a:pt x="2971" y="543"/>
                    </a:lnTo>
                    <a:lnTo>
                      <a:pt x="2957" y="540"/>
                    </a:lnTo>
                    <a:lnTo>
                      <a:pt x="2945" y="533"/>
                    </a:lnTo>
                    <a:lnTo>
                      <a:pt x="2938" y="523"/>
                    </a:lnTo>
                    <a:lnTo>
                      <a:pt x="2837" y="294"/>
                    </a:lnTo>
                    <a:lnTo>
                      <a:pt x="2822" y="260"/>
                    </a:lnTo>
                    <a:lnTo>
                      <a:pt x="2809" y="228"/>
                    </a:lnTo>
                    <a:lnTo>
                      <a:pt x="2795" y="262"/>
                    </a:lnTo>
                    <a:lnTo>
                      <a:pt x="2780" y="294"/>
                    </a:lnTo>
                    <a:lnTo>
                      <a:pt x="2673" y="524"/>
                    </a:lnTo>
                    <a:lnTo>
                      <a:pt x="2665" y="533"/>
                    </a:lnTo>
                    <a:lnTo>
                      <a:pt x="2654" y="541"/>
                    </a:lnTo>
                    <a:lnTo>
                      <a:pt x="2641" y="543"/>
                    </a:lnTo>
                    <a:lnTo>
                      <a:pt x="2531" y="543"/>
                    </a:lnTo>
                    <a:lnTo>
                      <a:pt x="2516" y="540"/>
                    </a:lnTo>
                    <a:lnTo>
                      <a:pt x="2505" y="533"/>
                    </a:lnTo>
                    <a:lnTo>
                      <a:pt x="2497" y="522"/>
                    </a:lnTo>
                    <a:lnTo>
                      <a:pt x="2297" y="42"/>
                    </a:lnTo>
                    <a:lnTo>
                      <a:pt x="2294" y="32"/>
                    </a:lnTo>
                    <a:lnTo>
                      <a:pt x="2297" y="23"/>
                    </a:lnTo>
                    <a:lnTo>
                      <a:pt x="2301" y="14"/>
                    </a:lnTo>
                    <a:lnTo>
                      <a:pt x="2309" y="7"/>
                    </a:lnTo>
                    <a:lnTo>
                      <a:pt x="2319" y="3"/>
                    </a:lnTo>
                    <a:lnTo>
                      <a:pt x="2330" y="0"/>
                    </a:lnTo>
                    <a:close/>
                    <a:moveTo>
                      <a:pt x="1183" y="0"/>
                    </a:moveTo>
                    <a:lnTo>
                      <a:pt x="1306" y="0"/>
                    </a:lnTo>
                    <a:lnTo>
                      <a:pt x="1321" y="4"/>
                    </a:lnTo>
                    <a:lnTo>
                      <a:pt x="1333" y="11"/>
                    </a:lnTo>
                    <a:lnTo>
                      <a:pt x="1341" y="22"/>
                    </a:lnTo>
                    <a:lnTo>
                      <a:pt x="1428" y="266"/>
                    </a:lnTo>
                    <a:lnTo>
                      <a:pt x="1449" y="325"/>
                    </a:lnTo>
                    <a:lnTo>
                      <a:pt x="1461" y="296"/>
                    </a:lnTo>
                    <a:lnTo>
                      <a:pt x="1474" y="265"/>
                    </a:lnTo>
                    <a:lnTo>
                      <a:pt x="1582" y="21"/>
                    </a:lnTo>
                    <a:lnTo>
                      <a:pt x="1589" y="10"/>
                    </a:lnTo>
                    <a:lnTo>
                      <a:pt x="1601" y="4"/>
                    </a:lnTo>
                    <a:lnTo>
                      <a:pt x="1615" y="0"/>
                    </a:lnTo>
                    <a:lnTo>
                      <a:pt x="1717" y="0"/>
                    </a:lnTo>
                    <a:lnTo>
                      <a:pt x="1731" y="4"/>
                    </a:lnTo>
                    <a:lnTo>
                      <a:pt x="1743" y="10"/>
                    </a:lnTo>
                    <a:lnTo>
                      <a:pt x="1750" y="21"/>
                    </a:lnTo>
                    <a:lnTo>
                      <a:pt x="1853" y="261"/>
                    </a:lnTo>
                    <a:lnTo>
                      <a:pt x="1866" y="292"/>
                    </a:lnTo>
                    <a:lnTo>
                      <a:pt x="1878" y="321"/>
                    </a:lnTo>
                    <a:lnTo>
                      <a:pt x="1888" y="294"/>
                    </a:lnTo>
                    <a:lnTo>
                      <a:pt x="1899" y="262"/>
                    </a:lnTo>
                    <a:lnTo>
                      <a:pt x="1994" y="22"/>
                    </a:lnTo>
                    <a:lnTo>
                      <a:pt x="2000" y="13"/>
                    </a:lnTo>
                    <a:lnTo>
                      <a:pt x="2007" y="7"/>
                    </a:lnTo>
                    <a:lnTo>
                      <a:pt x="2017" y="3"/>
                    </a:lnTo>
                    <a:lnTo>
                      <a:pt x="2028" y="0"/>
                    </a:lnTo>
                    <a:lnTo>
                      <a:pt x="2147" y="0"/>
                    </a:lnTo>
                    <a:lnTo>
                      <a:pt x="2158" y="3"/>
                    </a:lnTo>
                    <a:lnTo>
                      <a:pt x="2168" y="7"/>
                    </a:lnTo>
                    <a:lnTo>
                      <a:pt x="2177" y="14"/>
                    </a:lnTo>
                    <a:lnTo>
                      <a:pt x="2181" y="23"/>
                    </a:lnTo>
                    <a:lnTo>
                      <a:pt x="2182" y="32"/>
                    </a:lnTo>
                    <a:lnTo>
                      <a:pt x="2180" y="43"/>
                    </a:lnTo>
                    <a:lnTo>
                      <a:pt x="1967" y="523"/>
                    </a:lnTo>
                    <a:lnTo>
                      <a:pt x="1958" y="533"/>
                    </a:lnTo>
                    <a:lnTo>
                      <a:pt x="1947" y="540"/>
                    </a:lnTo>
                    <a:lnTo>
                      <a:pt x="1933" y="543"/>
                    </a:lnTo>
                    <a:lnTo>
                      <a:pt x="1823" y="543"/>
                    </a:lnTo>
                    <a:lnTo>
                      <a:pt x="1809" y="540"/>
                    </a:lnTo>
                    <a:lnTo>
                      <a:pt x="1798" y="533"/>
                    </a:lnTo>
                    <a:lnTo>
                      <a:pt x="1791" y="523"/>
                    </a:lnTo>
                    <a:lnTo>
                      <a:pt x="1689" y="294"/>
                    </a:lnTo>
                    <a:lnTo>
                      <a:pt x="1674" y="260"/>
                    </a:lnTo>
                    <a:lnTo>
                      <a:pt x="1661" y="228"/>
                    </a:lnTo>
                    <a:lnTo>
                      <a:pt x="1647" y="262"/>
                    </a:lnTo>
                    <a:lnTo>
                      <a:pt x="1633" y="294"/>
                    </a:lnTo>
                    <a:lnTo>
                      <a:pt x="1526" y="524"/>
                    </a:lnTo>
                    <a:lnTo>
                      <a:pt x="1519" y="533"/>
                    </a:lnTo>
                    <a:lnTo>
                      <a:pt x="1507" y="541"/>
                    </a:lnTo>
                    <a:lnTo>
                      <a:pt x="1493" y="543"/>
                    </a:lnTo>
                    <a:lnTo>
                      <a:pt x="1383" y="543"/>
                    </a:lnTo>
                    <a:lnTo>
                      <a:pt x="1373" y="541"/>
                    </a:lnTo>
                    <a:lnTo>
                      <a:pt x="1363" y="536"/>
                    </a:lnTo>
                    <a:lnTo>
                      <a:pt x="1355" y="530"/>
                    </a:lnTo>
                    <a:lnTo>
                      <a:pt x="1350" y="522"/>
                    </a:lnTo>
                    <a:lnTo>
                      <a:pt x="1150" y="42"/>
                    </a:lnTo>
                    <a:lnTo>
                      <a:pt x="1148" y="32"/>
                    </a:lnTo>
                    <a:lnTo>
                      <a:pt x="1149" y="23"/>
                    </a:lnTo>
                    <a:lnTo>
                      <a:pt x="1154" y="14"/>
                    </a:lnTo>
                    <a:lnTo>
                      <a:pt x="1162" y="7"/>
                    </a:lnTo>
                    <a:lnTo>
                      <a:pt x="1171" y="3"/>
                    </a:lnTo>
                    <a:lnTo>
                      <a:pt x="1183" y="0"/>
                    </a:lnTo>
                    <a:close/>
                    <a:moveTo>
                      <a:pt x="36" y="0"/>
                    </a:moveTo>
                    <a:lnTo>
                      <a:pt x="158" y="0"/>
                    </a:lnTo>
                    <a:lnTo>
                      <a:pt x="170" y="3"/>
                    </a:lnTo>
                    <a:lnTo>
                      <a:pt x="180" y="7"/>
                    </a:lnTo>
                    <a:lnTo>
                      <a:pt x="188" y="13"/>
                    </a:lnTo>
                    <a:lnTo>
                      <a:pt x="193" y="22"/>
                    </a:lnTo>
                    <a:lnTo>
                      <a:pt x="281" y="266"/>
                    </a:lnTo>
                    <a:lnTo>
                      <a:pt x="291" y="296"/>
                    </a:lnTo>
                    <a:lnTo>
                      <a:pt x="302" y="325"/>
                    </a:lnTo>
                    <a:lnTo>
                      <a:pt x="314" y="296"/>
                    </a:lnTo>
                    <a:lnTo>
                      <a:pt x="326" y="265"/>
                    </a:lnTo>
                    <a:lnTo>
                      <a:pt x="435" y="21"/>
                    </a:lnTo>
                    <a:lnTo>
                      <a:pt x="442" y="10"/>
                    </a:lnTo>
                    <a:lnTo>
                      <a:pt x="453" y="4"/>
                    </a:lnTo>
                    <a:lnTo>
                      <a:pt x="467" y="0"/>
                    </a:lnTo>
                    <a:lnTo>
                      <a:pt x="569" y="0"/>
                    </a:lnTo>
                    <a:lnTo>
                      <a:pt x="583" y="4"/>
                    </a:lnTo>
                    <a:lnTo>
                      <a:pt x="595" y="10"/>
                    </a:lnTo>
                    <a:lnTo>
                      <a:pt x="602" y="21"/>
                    </a:lnTo>
                    <a:lnTo>
                      <a:pt x="705" y="261"/>
                    </a:lnTo>
                    <a:lnTo>
                      <a:pt x="718" y="292"/>
                    </a:lnTo>
                    <a:lnTo>
                      <a:pt x="731" y="321"/>
                    </a:lnTo>
                    <a:lnTo>
                      <a:pt x="740" y="294"/>
                    </a:lnTo>
                    <a:lnTo>
                      <a:pt x="752" y="262"/>
                    </a:lnTo>
                    <a:lnTo>
                      <a:pt x="847" y="22"/>
                    </a:lnTo>
                    <a:lnTo>
                      <a:pt x="852" y="13"/>
                    </a:lnTo>
                    <a:lnTo>
                      <a:pt x="859" y="7"/>
                    </a:lnTo>
                    <a:lnTo>
                      <a:pt x="870" y="3"/>
                    </a:lnTo>
                    <a:lnTo>
                      <a:pt x="881" y="0"/>
                    </a:lnTo>
                    <a:lnTo>
                      <a:pt x="1000" y="0"/>
                    </a:lnTo>
                    <a:lnTo>
                      <a:pt x="1011" y="3"/>
                    </a:lnTo>
                    <a:lnTo>
                      <a:pt x="1021" y="7"/>
                    </a:lnTo>
                    <a:lnTo>
                      <a:pt x="1029" y="14"/>
                    </a:lnTo>
                    <a:lnTo>
                      <a:pt x="1034" y="23"/>
                    </a:lnTo>
                    <a:lnTo>
                      <a:pt x="1035" y="32"/>
                    </a:lnTo>
                    <a:lnTo>
                      <a:pt x="1033" y="43"/>
                    </a:lnTo>
                    <a:lnTo>
                      <a:pt x="819" y="523"/>
                    </a:lnTo>
                    <a:lnTo>
                      <a:pt x="811" y="533"/>
                    </a:lnTo>
                    <a:lnTo>
                      <a:pt x="799" y="540"/>
                    </a:lnTo>
                    <a:lnTo>
                      <a:pt x="785" y="543"/>
                    </a:lnTo>
                    <a:lnTo>
                      <a:pt x="676" y="543"/>
                    </a:lnTo>
                    <a:lnTo>
                      <a:pt x="662" y="540"/>
                    </a:lnTo>
                    <a:lnTo>
                      <a:pt x="650" y="533"/>
                    </a:lnTo>
                    <a:lnTo>
                      <a:pt x="643" y="523"/>
                    </a:lnTo>
                    <a:lnTo>
                      <a:pt x="541" y="294"/>
                    </a:lnTo>
                    <a:lnTo>
                      <a:pt x="527" y="260"/>
                    </a:lnTo>
                    <a:lnTo>
                      <a:pt x="514" y="228"/>
                    </a:lnTo>
                    <a:lnTo>
                      <a:pt x="500" y="262"/>
                    </a:lnTo>
                    <a:lnTo>
                      <a:pt x="485" y="294"/>
                    </a:lnTo>
                    <a:lnTo>
                      <a:pt x="378" y="524"/>
                    </a:lnTo>
                    <a:lnTo>
                      <a:pt x="371" y="533"/>
                    </a:lnTo>
                    <a:lnTo>
                      <a:pt x="359" y="541"/>
                    </a:lnTo>
                    <a:lnTo>
                      <a:pt x="345" y="543"/>
                    </a:lnTo>
                    <a:lnTo>
                      <a:pt x="236" y="543"/>
                    </a:lnTo>
                    <a:lnTo>
                      <a:pt x="222" y="540"/>
                    </a:lnTo>
                    <a:lnTo>
                      <a:pt x="210" y="533"/>
                    </a:lnTo>
                    <a:lnTo>
                      <a:pt x="202" y="522"/>
                    </a:lnTo>
                    <a:lnTo>
                      <a:pt x="3" y="42"/>
                    </a:lnTo>
                    <a:lnTo>
                      <a:pt x="0" y="32"/>
                    </a:lnTo>
                    <a:lnTo>
                      <a:pt x="2" y="23"/>
                    </a:lnTo>
                    <a:lnTo>
                      <a:pt x="7" y="14"/>
                    </a:lnTo>
                    <a:lnTo>
                      <a:pt x="15" y="7"/>
                    </a:lnTo>
                    <a:lnTo>
                      <a:pt x="25" y="3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85725" tIns="42863" rIns="85725" bIns="4286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688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7" name="Freeform 7">
                <a:extLst>
                  <a:ext uri="{FF2B5EF4-FFF2-40B4-BE49-F238E27FC236}">
                    <a16:creationId xmlns:a16="http://schemas.microsoft.com/office/drawing/2014/main" id="{0D753DC0-4331-4738-99F6-2FD3A69AE94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97500" y="2312988"/>
                <a:ext cx="1262063" cy="454025"/>
              </a:xfrm>
              <a:custGeom>
                <a:avLst/>
                <a:gdLst>
                  <a:gd name="T0" fmla="*/ 2335 w 3180"/>
                  <a:gd name="T1" fmla="*/ 504 h 1144"/>
                  <a:gd name="T2" fmla="*/ 2405 w 3180"/>
                  <a:gd name="T3" fmla="*/ 635 h 1144"/>
                  <a:gd name="T4" fmla="*/ 2498 w 3180"/>
                  <a:gd name="T5" fmla="*/ 581 h 1144"/>
                  <a:gd name="T6" fmla="*/ 2367 w 3180"/>
                  <a:gd name="T7" fmla="*/ 485 h 1144"/>
                  <a:gd name="T8" fmla="*/ 885 w 3180"/>
                  <a:gd name="T9" fmla="*/ 443 h 1144"/>
                  <a:gd name="T10" fmla="*/ 749 w 3180"/>
                  <a:gd name="T11" fmla="*/ 532 h 1144"/>
                  <a:gd name="T12" fmla="*/ 623 w 3180"/>
                  <a:gd name="T13" fmla="*/ 635 h 1144"/>
                  <a:gd name="T14" fmla="*/ 810 w 3180"/>
                  <a:gd name="T15" fmla="*/ 568 h 1144"/>
                  <a:gd name="T16" fmla="*/ 885 w 3180"/>
                  <a:gd name="T17" fmla="*/ 443 h 1144"/>
                  <a:gd name="T18" fmla="*/ 1536 w 3180"/>
                  <a:gd name="T19" fmla="*/ 258 h 1144"/>
                  <a:gd name="T20" fmla="*/ 1431 w 3180"/>
                  <a:gd name="T21" fmla="*/ 286 h 1144"/>
                  <a:gd name="T22" fmla="*/ 1332 w 3180"/>
                  <a:gd name="T23" fmla="*/ 340 h 1144"/>
                  <a:gd name="T24" fmla="*/ 1236 w 3180"/>
                  <a:gd name="T25" fmla="*/ 417 h 1144"/>
                  <a:gd name="T26" fmla="*/ 1148 w 3180"/>
                  <a:gd name="T27" fmla="*/ 517 h 1144"/>
                  <a:gd name="T28" fmla="*/ 1069 w 3180"/>
                  <a:gd name="T29" fmla="*/ 635 h 1144"/>
                  <a:gd name="T30" fmla="*/ 2074 w 3180"/>
                  <a:gd name="T31" fmla="*/ 574 h 1144"/>
                  <a:gd name="T32" fmla="*/ 1990 w 3180"/>
                  <a:gd name="T33" fmla="*/ 464 h 1144"/>
                  <a:gd name="T34" fmla="*/ 1899 w 3180"/>
                  <a:gd name="T35" fmla="*/ 376 h 1144"/>
                  <a:gd name="T36" fmla="*/ 1801 w 3180"/>
                  <a:gd name="T37" fmla="*/ 309 h 1144"/>
                  <a:gd name="T38" fmla="*/ 1698 w 3180"/>
                  <a:gd name="T39" fmla="*/ 269 h 1144"/>
                  <a:gd name="T40" fmla="*/ 1591 w 3180"/>
                  <a:gd name="T41" fmla="*/ 254 h 1144"/>
                  <a:gd name="T42" fmla="*/ 1591 w 3180"/>
                  <a:gd name="T43" fmla="*/ 0 h 1144"/>
                  <a:gd name="T44" fmla="*/ 1800 w 3180"/>
                  <a:gd name="T45" fmla="*/ 12 h 1144"/>
                  <a:gd name="T46" fmla="*/ 2000 w 3180"/>
                  <a:gd name="T47" fmla="*/ 50 h 1144"/>
                  <a:gd name="T48" fmla="*/ 2193 w 3180"/>
                  <a:gd name="T49" fmla="*/ 111 h 1144"/>
                  <a:gd name="T50" fmla="*/ 2374 w 3180"/>
                  <a:gd name="T51" fmla="*/ 193 h 1144"/>
                  <a:gd name="T52" fmla="*/ 2543 w 3180"/>
                  <a:gd name="T53" fmla="*/ 294 h 1144"/>
                  <a:gd name="T54" fmla="*/ 2698 w 3180"/>
                  <a:gd name="T55" fmla="*/ 415 h 1144"/>
                  <a:gd name="T56" fmla="*/ 2837 w 3180"/>
                  <a:gd name="T57" fmla="*/ 553 h 1144"/>
                  <a:gd name="T58" fmla="*/ 2960 w 3180"/>
                  <a:gd name="T59" fmla="*/ 705 h 1144"/>
                  <a:gd name="T60" fmla="*/ 3064 w 3180"/>
                  <a:gd name="T61" fmla="*/ 872 h 1144"/>
                  <a:gd name="T62" fmla="*/ 3147 w 3180"/>
                  <a:gd name="T63" fmla="*/ 1051 h 1144"/>
                  <a:gd name="T64" fmla="*/ 2908 w 3180"/>
                  <a:gd name="T65" fmla="*/ 1144 h 1144"/>
                  <a:gd name="T66" fmla="*/ 2847 w 3180"/>
                  <a:gd name="T67" fmla="*/ 1010 h 1144"/>
                  <a:gd name="T68" fmla="*/ 2773 w 3180"/>
                  <a:gd name="T69" fmla="*/ 885 h 1144"/>
                  <a:gd name="T70" fmla="*/ 2748 w 3180"/>
                  <a:gd name="T71" fmla="*/ 890 h 1144"/>
                  <a:gd name="T72" fmla="*/ 2531 w 3180"/>
                  <a:gd name="T73" fmla="*/ 972 h 1144"/>
                  <a:gd name="T74" fmla="*/ 2569 w 3180"/>
                  <a:gd name="T75" fmla="*/ 1144 h 1144"/>
                  <a:gd name="T76" fmla="*/ 2290 w 3180"/>
                  <a:gd name="T77" fmla="*/ 1078 h 1144"/>
                  <a:gd name="T78" fmla="*/ 2253 w 3180"/>
                  <a:gd name="T79" fmla="*/ 950 h 1144"/>
                  <a:gd name="T80" fmla="*/ 949 w 3180"/>
                  <a:gd name="T81" fmla="*/ 890 h 1144"/>
                  <a:gd name="T82" fmla="*/ 909 w 3180"/>
                  <a:gd name="T83" fmla="*/ 1014 h 1144"/>
                  <a:gd name="T84" fmla="*/ 877 w 3180"/>
                  <a:gd name="T85" fmla="*/ 1144 h 1144"/>
                  <a:gd name="T86" fmla="*/ 631 w 3180"/>
                  <a:gd name="T87" fmla="*/ 1057 h 1144"/>
                  <a:gd name="T88" fmla="*/ 675 w 3180"/>
                  <a:gd name="T89" fmla="*/ 890 h 1144"/>
                  <a:gd name="T90" fmla="*/ 422 w 3180"/>
                  <a:gd name="T91" fmla="*/ 888 h 1144"/>
                  <a:gd name="T92" fmla="*/ 370 w 3180"/>
                  <a:gd name="T93" fmla="*/ 947 h 1144"/>
                  <a:gd name="T94" fmla="*/ 303 w 3180"/>
                  <a:gd name="T95" fmla="*/ 1076 h 1144"/>
                  <a:gd name="T96" fmla="*/ 0 w 3180"/>
                  <a:gd name="T97" fmla="*/ 1144 h 1144"/>
                  <a:gd name="T98" fmla="*/ 73 w 3180"/>
                  <a:gd name="T99" fmla="*/ 960 h 1144"/>
                  <a:gd name="T100" fmla="*/ 168 w 3180"/>
                  <a:gd name="T101" fmla="*/ 787 h 1144"/>
                  <a:gd name="T102" fmla="*/ 281 w 3180"/>
                  <a:gd name="T103" fmla="*/ 627 h 1144"/>
                  <a:gd name="T104" fmla="*/ 412 w 3180"/>
                  <a:gd name="T105" fmla="*/ 482 h 1144"/>
                  <a:gd name="T106" fmla="*/ 560 w 3180"/>
                  <a:gd name="T107" fmla="*/ 353 h 1144"/>
                  <a:gd name="T108" fmla="*/ 722 w 3180"/>
                  <a:gd name="T109" fmla="*/ 241 h 1144"/>
                  <a:gd name="T110" fmla="*/ 896 w 3180"/>
                  <a:gd name="T111" fmla="*/ 149 h 1144"/>
                  <a:gd name="T112" fmla="*/ 1084 w 3180"/>
                  <a:gd name="T113" fmla="*/ 77 h 1144"/>
                  <a:gd name="T114" fmla="*/ 1280 w 3180"/>
                  <a:gd name="T115" fmla="*/ 28 h 1144"/>
                  <a:gd name="T116" fmla="*/ 1486 w 3180"/>
                  <a:gd name="T117" fmla="*/ 3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180" h="1144">
                    <a:moveTo>
                      <a:pt x="2296" y="443"/>
                    </a:moveTo>
                    <a:lnTo>
                      <a:pt x="2335" y="504"/>
                    </a:lnTo>
                    <a:lnTo>
                      <a:pt x="2372" y="568"/>
                    </a:lnTo>
                    <a:lnTo>
                      <a:pt x="2405" y="635"/>
                    </a:lnTo>
                    <a:lnTo>
                      <a:pt x="2559" y="635"/>
                    </a:lnTo>
                    <a:lnTo>
                      <a:pt x="2498" y="581"/>
                    </a:lnTo>
                    <a:lnTo>
                      <a:pt x="2433" y="532"/>
                    </a:lnTo>
                    <a:lnTo>
                      <a:pt x="2367" y="485"/>
                    </a:lnTo>
                    <a:lnTo>
                      <a:pt x="2296" y="443"/>
                    </a:lnTo>
                    <a:close/>
                    <a:moveTo>
                      <a:pt x="885" y="443"/>
                    </a:moveTo>
                    <a:lnTo>
                      <a:pt x="815" y="485"/>
                    </a:lnTo>
                    <a:lnTo>
                      <a:pt x="749" y="532"/>
                    </a:lnTo>
                    <a:lnTo>
                      <a:pt x="684" y="581"/>
                    </a:lnTo>
                    <a:lnTo>
                      <a:pt x="623" y="635"/>
                    </a:lnTo>
                    <a:lnTo>
                      <a:pt x="775" y="635"/>
                    </a:lnTo>
                    <a:lnTo>
                      <a:pt x="810" y="568"/>
                    </a:lnTo>
                    <a:lnTo>
                      <a:pt x="846" y="504"/>
                    </a:lnTo>
                    <a:lnTo>
                      <a:pt x="885" y="443"/>
                    </a:lnTo>
                    <a:close/>
                    <a:moveTo>
                      <a:pt x="1591" y="254"/>
                    </a:moveTo>
                    <a:lnTo>
                      <a:pt x="1536" y="258"/>
                    </a:lnTo>
                    <a:lnTo>
                      <a:pt x="1484" y="269"/>
                    </a:lnTo>
                    <a:lnTo>
                      <a:pt x="1431" y="286"/>
                    </a:lnTo>
                    <a:lnTo>
                      <a:pt x="1381" y="309"/>
                    </a:lnTo>
                    <a:lnTo>
                      <a:pt x="1332" y="340"/>
                    </a:lnTo>
                    <a:lnTo>
                      <a:pt x="1283" y="376"/>
                    </a:lnTo>
                    <a:lnTo>
                      <a:pt x="1236" y="417"/>
                    </a:lnTo>
                    <a:lnTo>
                      <a:pt x="1191" y="464"/>
                    </a:lnTo>
                    <a:lnTo>
                      <a:pt x="1148" y="517"/>
                    </a:lnTo>
                    <a:lnTo>
                      <a:pt x="1108" y="574"/>
                    </a:lnTo>
                    <a:lnTo>
                      <a:pt x="1069" y="635"/>
                    </a:lnTo>
                    <a:lnTo>
                      <a:pt x="2113" y="635"/>
                    </a:lnTo>
                    <a:lnTo>
                      <a:pt x="2074" y="574"/>
                    </a:lnTo>
                    <a:lnTo>
                      <a:pt x="2034" y="517"/>
                    </a:lnTo>
                    <a:lnTo>
                      <a:pt x="1990" y="464"/>
                    </a:lnTo>
                    <a:lnTo>
                      <a:pt x="1946" y="417"/>
                    </a:lnTo>
                    <a:lnTo>
                      <a:pt x="1899" y="376"/>
                    </a:lnTo>
                    <a:lnTo>
                      <a:pt x="1850" y="340"/>
                    </a:lnTo>
                    <a:lnTo>
                      <a:pt x="1801" y="309"/>
                    </a:lnTo>
                    <a:lnTo>
                      <a:pt x="1750" y="286"/>
                    </a:lnTo>
                    <a:lnTo>
                      <a:pt x="1698" y="269"/>
                    </a:lnTo>
                    <a:lnTo>
                      <a:pt x="1645" y="258"/>
                    </a:lnTo>
                    <a:lnTo>
                      <a:pt x="1591" y="254"/>
                    </a:lnTo>
                    <a:close/>
                    <a:moveTo>
                      <a:pt x="1591" y="0"/>
                    </a:moveTo>
                    <a:lnTo>
                      <a:pt x="1591" y="0"/>
                    </a:lnTo>
                    <a:lnTo>
                      <a:pt x="1696" y="3"/>
                    </a:lnTo>
                    <a:lnTo>
                      <a:pt x="1800" y="12"/>
                    </a:lnTo>
                    <a:lnTo>
                      <a:pt x="1902" y="28"/>
                    </a:lnTo>
                    <a:lnTo>
                      <a:pt x="2000" y="50"/>
                    </a:lnTo>
                    <a:lnTo>
                      <a:pt x="2098" y="77"/>
                    </a:lnTo>
                    <a:lnTo>
                      <a:pt x="2193" y="111"/>
                    </a:lnTo>
                    <a:lnTo>
                      <a:pt x="2284" y="149"/>
                    </a:lnTo>
                    <a:lnTo>
                      <a:pt x="2374" y="193"/>
                    </a:lnTo>
                    <a:lnTo>
                      <a:pt x="2460" y="241"/>
                    </a:lnTo>
                    <a:lnTo>
                      <a:pt x="2543" y="294"/>
                    </a:lnTo>
                    <a:lnTo>
                      <a:pt x="2622" y="353"/>
                    </a:lnTo>
                    <a:lnTo>
                      <a:pt x="2698" y="415"/>
                    </a:lnTo>
                    <a:lnTo>
                      <a:pt x="2770" y="482"/>
                    </a:lnTo>
                    <a:lnTo>
                      <a:pt x="2837" y="553"/>
                    </a:lnTo>
                    <a:lnTo>
                      <a:pt x="2901" y="627"/>
                    </a:lnTo>
                    <a:lnTo>
                      <a:pt x="2960" y="705"/>
                    </a:lnTo>
                    <a:lnTo>
                      <a:pt x="3014" y="787"/>
                    </a:lnTo>
                    <a:lnTo>
                      <a:pt x="3064" y="872"/>
                    </a:lnTo>
                    <a:lnTo>
                      <a:pt x="3107" y="960"/>
                    </a:lnTo>
                    <a:lnTo>
                      <a:pt x="3147" y="1051"/>
                    </a:lnTo>
                    <a:lnTo>
                      <a:pt x="3180" y="1144"/>
                    </a:lnTo>
                    <a:lnTo>
                      <a:pt x="2908" y="1144"/>
                    </a:lnTo>
                    <a:lnTo>
                      <a:pt x="2879" y="1076"/>
                    </a:lnTo>
                    <a:lnTo>
                      <a:pt x="2847" y="1010"/>
                    </a:lnTo>
                    <a:lnTo>
                      <a:pt x="2812" y="947"/>
                    </a:lnTo>
                    <a:lnTo>
                      <a:pt x="2773" y="885"/>
                    </a:lnTo>
                    <a:lnTo>
                      <a:pt x="2760" y="888"/>
                    </a:lnTo>
                    <a:lnTo>
                      <a:pt x="2748" y="890"/>
                    </a:lnTo>
                    <a:lnTo>
                      <a:pt x="2507" y="890"/>
                    </a:lnTo>
                    <a:lnTo>
                      <a:pt x="2531" y="972"/>
                    </a:lnTo>
                    <a:lnTo>
                      <a:pt x="2551" y="1057"/>
                    </a:lnTo>
                    <a:lnTo>
                      <a:pt x="2569" y="1144"/>
                    </a:lnTo>
                    <a:lnTo>
                      <a:pt x="2306" y="1144"/>
                    </a:lnTo>
                    <a:lnTo>
                      <a:pt x="2290" y="1078"/>
                    </a:lnTo>
                    <a:lnTo>
                      <a:pt x="2273" y="1014"/>
                    </a:lnTo>
                    <a:lnTo>
                      <a:pt x="2253" y="950"/>
                    </a:lnTo>
                    <a:lnTo>
                      <a:pt x="2233" y="890"/>
                    </a:lnTo>
                    <a:lnTo>
                      <a:pt x="949" y="890"/>
                    </a:lnTo>
                    <a:lnTo>
                      <a:pt x="928" y="950"/>
                    </a:lnTo>
                    <a:lnTo>
                      <a:pt x="909" y="1014"/>
                    </a:lnTo>
                    <a:lnTo>
                      <a:pt x="892" y="1078"/>
                    </a:lnTo>
                    <a:lnTo>
                      <a:pt x="877" y="1144"/>
                    </a:lnTo>
                    <a:lnTo>
                      <a:pt x="612" y="1144"/>
                    </a:lnTo>
                    <a:lnTo>
                      <a:pt x="631" y="1057"/>
                    </a:lnTo>
                    <a:lnTo>
                      <a:pt x="651" y="972"/>
                    </a:lnTo>
                    <a:lnTo>
                      <a:pt x="675" y="890"/>
                    </a:lnTo>
                    <a:lnTo>
                      <a:pt x="433" y="890"/>
                    </a:lnTo>
                    <a:lnTo>
                      <a:pt x="422" y="888"/>
                    </a:lnTo>
                    <a:lnTo>
                      <a:pt x="410" y="885"/>
                    </a:lnTo>
                    <a:lnTo>
                      <a:pt x="370" y="947"/>
                    </a:lnTo>
                    <a:lnTo>
                      <a:pt x="335" y="1010"/>
                    </a:lnTo>
                    <a:lnTo>
                      <a:pt x="303" y="1076"/>
                    </a:lnTo>
                    <a:lnTo>
                      <a:pt x="274" y="1144"/>
                    </a:lnTo>
                    <a:lnTo>
                      <a:pt x="0" y="1144"/>
                    </a:lnTo>
                    <a:lnTo>
                      <a:pt x="35" y="1051"/>
                    </a:lnTo>
                    <a:lnTo>
                      <a:pt x="73" y="960"/>
                    </a:lnTo>
                    <a:lnTo>
                      <a:pt x="118" y="872"/>
                    </a:lnTo>
                    <a:lnTo>
                      <a:pt x="168" y="787"/>
                    </a:lnTo>
                    <a:lnTo>
                      <a:pt x="222" y="705"/>
                    </a:lnTo>
                    <a:lnTo>
                      <a:pt x="281" y="627"/>
                    </a:lnTo>
                    <a:lnTo>
                      <a:pt x="344" y="553"/>
                    </a:lnTo>
                    <a:lnTo>
                      <a:pt x="412" y="482"/>
                    </a:lnTo>
                    <a:lnTo>
                      <a:pt x="484" y="415"/>
                    </a:lnTo>
                    <a:lnTo>
                      <a:pt x="560" y="353"/>
                    </a:lnTo>
                    <a:lnTo>
                      <a:pt x="639" y="294"/>
                    </a:lnTo>
                    <a:lnTo>
                      <a:pt x="722" y="241"/>
                    </a:lnTo>
                    <a:lnTo>
                      <a:pt x="807" y="193"/>
                    </a:lnTo>
                    <a:lnTo>
                      <a:pt x="896" y="149"/>
                    </a:lnTo>
                    <a:lnTo>
                      <a:pt x="989" y="111"/>
                    </a:lnTo>
                    <a:lnTo>
                      <a:pt x="1084" y="77"/>
                    </a:lnTo>
                    <a:lnTo>
                      <a:pt x="1180" y="50"/>
                    </a:lnTo>
                    <a:lnTo>
                      <a:pt x="1280" y="28"/>
                    </a:lnTo>
                    <a:lnTo>
                      <a:pt x="1382" y="12"/>
                    </a:lnTo>
                    <a:lnTo>
                      <a:pt x="1486" y="3"/>
                    </a:lnTo>
                    <a:lnTo>
                      <a:pt x="159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85725" tIns="42863" rIns="85725" bIns="4286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688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8" name="Freeform 8">
                <a:extLst>
                  <a:ext uri="{FF2B5EF4-FFF2-40B4-BE49-F238E27FC236}">
                    <a16:creationId xmlns:a16="http://schemas.microsoft.com/office/drawing/2014/main" id="{455EB0C5-150E-448A-B7F9-6CC0983D6C1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97500" y="3170238"/>
                <a:ext cx="1262063" cy="454025"/>
              </a:xfrm>
              <a:custGeom>
                <a:avLst/>
                <a:gdLst>
                  <a:gd name="T0" fmla="*/ 2372 w 3180"/>
                  <a:gd name="T1" fmla="*/ 576 h 1144"/>
                  <a:gd name="T2" fmla="*/ 2296 w 3180"/>
                  <a:gd name="T3" fmla="*/ 701 h 1144"/>
                  <a:gd name="T4" fmla="*/ 2433 w 3180"/>
                  <a:gd name="T5" fmla="*/ 612 h 1144"/>
                  <a:gd name="T6" fmla="*/ 2559 w 3180"/>
                  <a:gd name="T7" fmla="*/ 508 h 1144"/>
                  <a:gd name="T8" fmla="*/ 1069 w 3180"/>
                  <a:gd name="T9" fmla="*/ 508 h 1144"/>
                  <a:gd name="T10" fmla="*/ 1148 w 3180"/>
                  <a:gd name="T11" fmla="*/ 627 h 1144"/>
                  <a:gd name="T12" fmla="*/ 1236 w 3180"/>
                  <a:gd name="T13" fmla="*/ 727 h 1144"/>
                  <a:gd name="T14" fmla="*/ 1332 w 3180"/>
                  <a:gd name="T15" fmla="*/ 804 h 1144"/>
                  <a:gd name="T16" fmla="*/ 1431 w 3180"/>
                  <a:gd name="T17" fmla="*/ 858 h 1144"/>
                  <a:gd name="T18" fmla="*/ 1536 w 3180"/>
                  <a:gd name="T19" fmla="*/ 886 h 1144"/>
                  <a:gd name="T20" fmla="*/ 1645 w 3180"/>
                  <a:gd name="T21" fmla="*/ 886 h 1144"/>
                  <a:gd name="T22" fmla="*/ 1750 w 3180"/>
                  <a:gd name="T23" fmla="*/ 858 h 1144"/>
                  <a:gd name="T24" fmla="*/ 1850 w 3180"/>
                  <a:gd name="T25" fmla="*/ 804 h 1144"/>
                  <a:gd name="T26" fmla="*/ 1946 w 3180"/>
                  <a:gd name="T27" fmla="*/ 727 h 1144"/>
                  <a:gd name="T28" fmla="*/ 2034 w 3180"/>
                  <a:gd name="T29" fmla="*/ 627 h 1144"/>
                  <a:gd name="T30" fmla="*/ 2113 w 3180"/>
                  <a:gd name="T31" fmla="*/ 508 h 1144"/>
                  <a:gd name="T32" fmla="*/ 623 w 3180"/>
                  <a:gd name="T33" fmla="*/ 508 h 1144"/>
                  <a:gd name="T34" fmla="*/ 749 w 3180"/>
                  <a:gd name="T35" fmla="*/ 612 h 1144"/>
                  <a:gd name="T36" fmla="*/ 885 w 3180"/>
                  <a:gd name="T37" fmla="*/ 701 h 1144"/>
                  <a:gd name="T38" fmla="*/ 810 w 3180"/>
                  <a:gd name="T39" fmla="*/ 576 h 1144"/>
                  <a:gd name="T40" fmla="*/ 623 w 3180"/>
                  <a:gd name="T41" fmla="*/ 508 h 1144"/>
                  <a:gd name="T42" fmla="*/ 274 w 3180"/>
                  <a:gd name="T43" fmla="*/ 0 h 1144"/>
                  <a:gd name="T44" fmla="*/ 335 w 3180"/>
                  <a:gd name="T45" fmla="*/ 133 h 1144"/>
                  <a:gd name="T46" fmla="*/ 410 w 3180"/>
                  <a:gd name="T47" fmla="*/ 259 h 1144"/>
                  <a:gd name="T48" fmla="*/ 433 w 3180"/>
                  <a:gd name="T49" fmla="*/ 254 h 1144"/>
                  <a:gd name="T50" fmla="*/ 652 w 3180"/>
                  <a:gd name="T51" fmla="*/ 172 h 1144"/>
                  <a:gd name="T52" fmla="*/ 612 w 3180"/>
                  <a:gd name="T53" fmla="*/ 0 h 1144"/>
                  <a:gd name="T54" fmla="*/ 892 w 3180"/>
                  <a:gd name="T55" fmla="*/ 67 h 1144"/>
                  <a:gd name="T56" fmla="*/ 928 w 3180"/>
                  <a:gd name="T57" fmla="*/ 194 h 1144"/>
                  <a:gd name="T58" fmla="*/ 2233 w 3180"/>
                  <a:gd name="T59" fmla="*/ 254 h 1144"/>
                  <a:gd name="T60" fmla="*/ 2273 w 3180"/>
                  <a:gd name="T61" fmla="*/ 131 h 1144"/>
                  <a:gd name="T62" fmla="*/ 2306 w 3180"/>
                  <a:gd name="T63" fmla="*/ 0 h 1144"/>
                  <a:gd name="T64" fmla="*/ 2551 w 3180"/>
                  <a:gd name="T65" fmla="*/ 87 h 1144"/>
                  <a:gd name="T66" fmla="*/ 2506 w 3180"/>
                  <a:gd name="T67" fmla="*/ 254 h 1144"/>
                  <a:gd name="T68" fmla="*/ 2760 w 3180"/>
                  <a:gd name="T69" fmla="*/ 256 h 1144"/>
                  <a:gd name="T70" fmla="*/ 2811 w 3180"/>
                  <a:gd name="T71" fmla="*/ 197 h 1144"/>
                  <a:gd name="T72" fmla="*/ 2879 w 3180"/>
                  <a:gd name="T73" fmla="*/ 68 h 1144"/>
                  <a:gd name="T74" fmla="*/ 3180 w 3180"/>
                  <a:gd name="T75" fmla="*/ 0 h 1144"/>
                  <a:gd name="T76" fmla="*/ 3107 w 3180"/>
                  <a:gd name="T77" fmla="*/ 184 h 1144"/>
                  <a:gd name="T78" fmla="*/ 3014 w 3180"/>
                  <a:gd name="T79" fmla="*/ 357 h 1144"/>
                  <a:gd name="T80" fmla="*/ 2901 w 3180"/>
                  <a:gd name="T81" fmla="*/ 517 h 1144"/>
                  <a:gd name="T82" fmla="*/ 2770 w 3180"/>
                  <a:gd name="T83" fmla="*/ 662 h 1144"/>
                  <a:gd name="T84" fmla="*/ 2622 w 3180"/>
                  <a:gd name="T85" fmla="*/ 791 h 1144"/>
                  <a:gd name="T86" fmla="*/ 2460 w 3180"/>
                  <a:gd name="T87" fmla="*/ 903 h 1144"/>
                  <a:gd name="T88" fmla="*/ 2284 w 3180"/>
                  <a:gd name="T89" fmla="*/ 995 h 1144"/>
                  <a:gd name="T90" fmla="*/ 2098 w 3180"/>
                  <a:gd name="T91" fmla="*/ 1067 h 1144"/>
                  <a:gd name="T92" fmla="*/ 1902 w 3180"/>
                  <a:gd name="T93" fmla="*/ 1115 h 1144"/>
                  <a:gd name="T94" fmla="*/ 1696 w 3180"/>
                  <a:gd name="T95" fmla="*/ 1141 h 1144"/>
                  <a:gd name="T96" fmla="*/ 1486 w 3180"/>
                  <a:gd name="T97" fmla="*/ 1141 h 1144"/>
                  <a:gd name="T98" fmla="*/ 1280 w 3180"/>
                  <a:gd name="T99" fmla="*/ 1115 h 1144"/>
                  <a:gd name="T100" fmla="*/ 1084 w 3180"/>
                  <a:gd name="T101" fmla="*/ 1067 h 1144"/>
                  <a:gd name="T102" fmla="*/ 896 w 3180"/>
                  <a:gd name="T103" fmla="*/ 995 h 1144"/>
                  <a:gd name="T104" fmla="*/ 722 w 3180"/>
                  <a:gd name="T105" fmla="*/ 903 h 1144"/>
                  <a:gd name="T106" fmla="*/ 560 w 3180"/>
                  <a:gd name="T107" fmla="*/ 791 h 1144"/>
                  <a:gd name="T108" fmla="*/ 412 w 3180"/>
                  <a:gd name="T109" fmla="*/ 662 h 1144"/>
                  <a:gd name="T110" fmla="*/ 281 w 3180"/>
                  <a:gd name="T111" fmla="*/ 517 h 1144"/>
                  <a:gd name="T112" fmla="*/ 168 w 3180"/>
                  <a:gd name="T113" fmla="*/ 357 h 1144"/>
                  <a:gd name="T114" fmla="*/ 73 w 3180"/>
                  <a:gd name="T115" fmla="*/ 184 h 1144"/>
                  <a:gd name="T116" fmla="*/ 0 w 3180"/>
                  <a:gd name="T117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180" h="1144">
                    <a:moveTo>
                      <a:pt x="2407" y="508"/>
                    </a:moveTo>
                    <a:lnTo>
                      <a:pt x="2372" y="576"/>
                    </a:lnTo>
                    <a:lnTo>
                      <a:pt x="2336" y="641"/>
                    </a:lnTo>
                    <a:lnTo>
                      <a:pt x="2296" y="701"/>
                    </a:lnTo>
                    <a:lnTo>
                      <a:pt x="2367" y="659"/>
                    </a:lnTo>
                    <a:lnTo>
                      <a:pt x="2433" y="612"/>
                    </a:lnTo>
                    <a:lnTo>
                      <a:pt x="2498" y="562"/>
                    </a:lnTo>
                    <a:lnTo>
                      <a:pt x="2559" y="508"/>
                    </a:lnTo>
                    <a:lnTo>
                      <a:pt x="2407" y="508"/>
                    </a:lnTo>
                    <a:close/>
                    <a:moveTo>
                      <a:pt x="1069" y="508"/>
                    </a:moveTo>
                    <a:lnTo>
                      <a:pt x="1108" y="570"/>
                    </a:lnTo>
                    <a:lnTo>
                      <a:pt x="1148" y="627"/>
                    </a:lnTo>
                    <a:lnTo>
                      <a:pt x="1191" y="680"/>
                    </a:lnTo>
                    <a:lnTo>
                      <a:pt x="1236" y="727"/>
                    </a:lnTo>
                    <a:lnTo>
                      <a:pt x="1283" y="768"/>
                    </a:lnTo>
                    <a:lnTo>
                      <a:pt x="1332" y="804"/>
                    </a:lnTo>
                    <a:lnTo>
                      <a:pt x="1381" y="835"/>
                    </a:lnTo>
                    <a:lnTo>
                      <a:pt x="1431" y="858"/>
                    </a:lnTo>
                    <a:lnTo>
                      <a:pt x="1484" y="875"/>
                    </a:lnTo>
                    <a:lnTo>
                      <a:pt x="1536" y="886"/>
                    </a:lnTo>
                    <a:lnTo>
                      <a:pt x="1591" y="890"/>
                    </a:lnTo>
                    <a:lnTo>
                      <a:pt x="1645" y="886"/>
                    </a:lnTo>
                    <a:lnTo>
                      <a:pt x="1698" y="875"/>
                    </a:lnTo>
                    <a:lnTo>
                      <a:pt x="1750" y="858"/>
                    </a:lnTo>
                    <a:lnTo>
                      <a:pt x="1801" y="835"/>
                    </a:lnTo>
                    <a:lnTo>
                      <a:pt x="1850" y="804"/>
                    </a:lnTo>
                    <a:lnTo>
                      <a:pt x="1899" y="768"/>
                    </a:lnTo>
                    <a:lnTo>
                      <a:pt x="1946" y="727"/>
                    </a:lnTo>
                    <a:lnTo>
                      <a:pt x="1990" y="680"/>
                    </a:lnTo>
                    <a:lnTo>
                      <a:pt x="2034" y="627"/>
                    </a:lnTo>
                    <a:lnTo>
                      <a:pt x="2074" y="570"/>
                    </a:lnTo>
                    <a:lnTo>
                      <a:pt x="2113" y="508"/>
                    </a:lnTo>
                    <a:lnTo>
                      <a:pt x="1069" y="508"/>
                    </a:lnTo>
                    <a:close/>
                    <a:moveTo>
                      <a:pt x="623" y="508"/>
                    </a:moveTo>
                    <a:lnTo>
                      <a:pt x="684" y="562"/>
                    </a:lnTo>
                    <a:lnTo>
                      <a:pt x="749" y="612"/>
                    </a:lnTo>
                    <a:lnTo>
                      <a:pt x="815" y="659"/>
                    </a:lnTo>
                    <a:lnTo>
                      <a:pt x="885" y="701"/>
                    </a:lnTo>
                    <a:lnTo>
                      <a:pt x="846" y="641"/>
                    </a:lnTo>
                    <a:lnTo>
                      <a:pt x="810" y="576"/>
                    </a:lnTo>
                    <a:lnTo>
                      <a:pt x="775" y="508"/>
                    </a:lnTo>
                    <a:lnTo>
                      <a:pt x="623" y="508"/>
                    </a:lnTo>
                    <a:close/>
                    <a:moveTo>
                      <a:pt x="0" y="0"/>
                    </a:moveTo>
                    <a:lnTo>
                      <a:pt x="274" y="0"/>
                    </a:lnTo>
                    <a:lnTo>
                      <a:pt x="303" y="68"/>
                    </a:lnTo>
                    <a:lnTo>
                      <a:pt x="335" y="133"/>
                    </a:lnTo>
                    <a:lnTo>
                      <a:pt x="371" y="197"/>
                    </a:lnTo>
                    <a:lnTo>
                      <a:pt x="410" y="259"/>
                    </a:lnTo>
                    <a:lnTo>
                      <a:pt x="422" y="256"/>
                    </a:lnTo>
                    <a:lnTo>
                      <a:pt x="433" y="254"/>
                    </a:lnTo>
                    <a:lnTo>
                      <a:pt x="675" y="254"/>
                    </a:lnTo>
                    <a:lnTo>
                      <a:pt x="652" y="172"/>
                    </a:lnTo>
                    <a:lnTo>
                      <a:pt x="631" y="87"/>
                    </a:lnTo>
                    <a:lnTo>
                      <a:pt x="612" y="0"/>
                    </a:lnTo>
                    <a:lnTo>
                      <a:pt x="877" y="0"/>
                    </a:lnTo>
                    <a:lnTo>
                      <a:pt x="892" y="67"/>
                    </a:lnTo>
                    <a:lnTo>
                      <a:pt x="909" y="131"/>
                    </a:lnTo>
                    <a:lnTo>
                      <a:pt x="928" y="194"/>
                    </a:lnTo>
                    <a:lnTo>
                      <a:pt x="949" y="254"/>
                    </a:lnTo>
                    <a:lnTo>
                      <a:pt x="2233" y="254"/>
                    </a:lnTo>
                    <a:lnTo>
                      <a:pt x="2253" y="194"/>
                    </a:lnTo>
                    <a:lnTo>
                      <a:pt x="2273" y="131"/>
                    </a:lnTo>
                    <a:lnTo>
                      <a:pt x="2290" y="67"/>
                    </a:lnTo>
                    <a:lnTo>
                      <a:pt x="2306" y="0"/>
                    </a:lnTo>
                    <a:lnTo>
                      <a:pt x="2569" y="0"/>
                    </a:lnTo>
                    <a:lnTo>
                      <a:pt x="2551" y="87"/>
                    </a:lnTo>
                    <a:lnTo>
                      <a:pt x="2530" y="172"/>
                    </a:lnTo>
                    <a:lnTo>
                      <a:pt x="2506" y="254"/>
                    </a:lnTo>
                    <a:lnTo>
                      <a:pt x="2748" y="254"/>
                    </a:lnTo>
                    <a:lnTo>
                      <a:pt x="2760" y="256"/>
                    </a:lnTo>
                    <a:lnTo>
                      <a:pt x="2772" y="259"/>
                    </a:lnTo>
                    <a:lnTo>
                      <a:pt x="2811" y="197"/>
                    </a:lnTo>
                    <a:lnTo>
                      <a:pt x="2847" y="133"/>
                    </a:lnTo>
                    <a:lnTo>
                      <a:pt x="2879" y="68"/>
                    </a:lnTo>
                    <a:lnTo>
                      <a:pt x="2908" y="0"/>
                    </a:lnTo>
                    <a:lnTo>
                      <a:pt x="3180" y="0"/>
                    </a:lnTo>
                    <a:lnTo>
                      <a:pt x="3147" y="93"/>
                    </a:lnTo>
                    <a:lnTo>
                      <a:pt x="3107" y="184"/>
                    </a:lnTo>
                    <a:lnTo>
                      <a:pt x="3064" y="272"/>
                    </a:lnTo>
                    <a:lnTo>
                      <a:pt x="3014" y="357"/>
                    </a:lnTo>
                    <a:lnTo>
                      <a:pt x="2960" y="439"/>
                    </a:lnTo>
                    <a:lnTo>
                      <a:pt x="2901" y="517"/>
                    </a:lnTo>
                    <a:lnTo>
                      <a:pt x="2837" y="591"/>
                    </a:lnTo>
                    <a:lnTo>
                      <a:pt x="2770" y="662"/>
                    </a:lnTo>
                    <a:lnTo>
                      <a:pt x="2698" y="729"/>
                    </a:lnTo>
                    <a:lnTo>
                      <a:pt x="2622" y="791"/>
                    </a:lnTo>
                    <a:lnTo>
                      <a:pt x="2543" y="850"/>
                    </a:lnTo>
                    <a:lnTo>
                      <a:pt x="2460" y="903"/>
                    </a:lnTo>
                    <a:lnTo>
                      <a:pt x="2374" y="951"/>
                    </a:lnTo>
                    <a:lnTo>
                      <a:pt x="2284" y="995"/>
                    </a:lnTo>
                    <a:lnTo>
                      <a:pt x="2193" y="1034"/>
                    </a:lnTo>
                    <a:lnTo>
                      <a:pt x="2098" y="1067"/>
                    </a:lnTo>
                    <a:lnTo>
                      <a:pt x="2000" y="1094"/>
                    </a:lnTo>
                    <a:lnTo>
                      <a:pt x="1902" y="1115"/>
                    </a:lnTo>
                    <a:lnTo>
                      <a:pt x="1800" y="1131"/>
                    </a:lnTo>
                    <a:lnTo>
                      <a:pt x="1696" y="1141"/>
                    </a:lnTo>
                    <a:lnTo>
                      <a:pt x="1591" y="1144"/>
                    </a:lnTo>
                    <a:lnTo>
                      <a:pt x="1486" y="1141"/>
                    </a:lnTo>
                    <a:lnTo>
                      <a:pt x="1382" y="1131"/>
                    </a:lnTo>
                    <a:lnTo>
                      <a:pt x="1280" y="1115"/>
                    </a:lnTo>
                    <a:lnTo>
                      <a:pt x="1180" y="1094"/>
                    </a:lnTo>
                    <a:lnTo>
                      <a:pt x="1084" y="1067"/>
                    </a:lnTo>
                    <a:lnTo>
                      <a:pt x="989" y="1034"/>
                    </a:lnTo>
                    <a:lnTo>
                      <a:pt x="896" y="995"/>
                    </a:lnTo>
                    <a:lnTo>
                      <a:pt x="807" y="951"/>
                    </a:lnTo>
                    <a:lnTo>
                      <a:pt x="722" y="903"/>
                    </a:lnTo>
                    <a:lnTo>
                      <a:pt x="639" y="850"/>
                    </a:lnTo>
                    <a:lnTo>
                      <a:pt x="560" y="791"/>
                    </a:lnTo>
                    <a:lnTo>
                      <a:pt x="484" y="729"/>
                    </a:lnTo>
                    <a:lnTo>
                      <a:pt x="412" y="662"/>
                    </a:lnTo>
                    <a:lnTo>
                      <a:pt x="344" y="591"/>
                    </a:lnTo>
                    <a:lnTo>
                      <a:pt x="281" y="517"/>
                    </a:lnTo>
                    <a:lnTo>
                      <a:pt x="222" y="439"/>
                    </a:lnTo>
                    <a:lnTo>
                      <a:pt x="168" y="357"/>
                    </a:lnTo>
                    <a:lnTo>
                      <a:pt x="118" y="272"/>
                    </a:lnTo>
                    <a:lnTo>
                      <a:pt x="73" y="184"/>
                    </a:lnTo>
                    <a:lnTo>
                      <a:pt x="35" y="9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85725" tIns="42863" rIns="85725" bIns="4286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688" b="1" dirty="0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FFF5657-42B1-4521-B122-1C490A7B9DAC}"/>
              </a:ext>
            </a:extLst>
          </p:cNvPr>
          <p:cNvGrpSpPr/>
          <p:nvPr/>
        </p:nvGrpSpPr>
        <p:grpSpPr>
          <a:xfrm>
            <a:off x="7968479" y="3618174"/>
            <a:ext cx="621843" cy="579339"/>
            <a:chOff x="934741" y="5193309"/>
            <a:chExt cx="700200" cy="617961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13F999A0-C000-4E55-B759-8D8490F8A177}"/>
                </a:ext>
              </a:extLst>
            </p:cNvPr>
            <p:cNvSpPr/>
            <p:nvPr/>
          </p:nvSpPr>
          <p:spPr>
            <a:xfrm>
              <a:off x="934741" y="5193309"/>
              <a:ext cx="700200" cy="617961"/>
            </a:xfrm>
            <a:prstGeom prst="rect">
              <a:avLst/>
            </a:prstGeom>
            <a:solidFill>
              <a:schemeClr val="tx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>
              <a:noAutofit/>
            </a:bodyPr>
            <a:lstStyle/>
            <a:p>
              <a:pPr algn="ctr"/>
              <a:endParaRPr lang="en-IN" sz="1688" b="1" dirty="0">
                <a:solidFill>
                  <a:schemeClr val="accent1"/>
                </a:solidFill>
                <a:latin typeface="FontAwesome" pitchFamily="2" charset="0"/>
              </a:endParaRPr>
            </a:p>
          </p:txBody>
        </p:sp>
        <p:sp>
          <p:nvSpPr>
            <p:cNvPr id="71" name="Freeform 13">
              <a:extLst>
                <a:ext uri="{FF2B5EF4-FFF2-40B4-BE49-F238E27FC236}">
                  <a16:creationId xmlns:a16="http://schemas.microsoft.com/office/drawing/2014/main" id="{3F7026AE-2DDE-47DD-9455-167AC5EE4B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4843" y="5261252"/>
              <a:ext cx="454345" cy="433499"/>
            </a:xfrm>
            <a:custGeom>
              <a:avLst/>
              <a:gdLst>
                <a:gd name="T0" fmla="*/ 177 w 177"/>
                <a:gd name="T1" fmla="*/ 36 h 166"/>
                <a:gd name="T2" fmla="*/ 177 w 177"/>
                <a:gd name="T3" fmla="*/ 47 h 166"/>
                <a:gd name="T4" fmla="*/ 165 w 177"/>
                <a:gd name="T5" fmla="*/ 47 h 166"/>
                <a:gd name="T6" fmla="*/ 159 w 177"/>
                <a:gd name="T7" fmla="*/ 53 h 166"/>
                <a:gd name="T8" fmla="*/ 18 w 177"/>
                <a:gd name="T9" fmla="*/ 53 h 166"/>
                <a:gd name="T10" fmla="*/ 12 w 177"/>
                <a:gd name="T11" fmla="*/ 47 h 166"/>
                <a:gd name="T12" fmla="*/ 0 w 177"/>
                <a:gd name="T13" fmla="*/ 47 h 166"/>
                <a:gd name="T14" fmla="*/ 0 w 177"/>
                <a:gd name="T15" fmla="*/ 36 h 166"/>
                <a:gd name="T16" fmla="*/ 88 w 177"/>
                <a:gd name="T17" fmla="*/ 0 h 166"/>
                <a:gd name="T18" fmla="*/ 177 w 177"/>
                <a:gd name="T19" fmla="*/ 36 h 166"/>
                <a:gd name="T20" fmla="*/ 177 w 177"/>
                <a:gd name="T21" fmla="*/ 154 h 166"/>
                <a:gd name="T22" fmla="*/ 177 w 177"/>
                <a:gd name="T23" fmla="*/ 166 h 166"/>
                <a:gd name="T24" fmla="*/ 0 w 177"/>
                <a:gd name="T25" fmla="*/ 166 h 166"/>
                <a:gd name="T26" fmla="*/ 0 w 177"/>
                <a:gd name="T27" fmla="*/ 154 h 166"/>
                <a:gd name="T28" fmla="*/ 6 w 177"/>
                <a:gd name="T29" fmla="*/ 148 h 166"/>
                <a:gd name="T30" fmla="*/ 171 w 177"/>
                <a:gd name="T31" fmla="*/ 148 h 166"/>
                <a:gd name="T32" fmla="*/ 177 w 177"/>
                <a:gd name="T33" fmla="*/ 154 h 166"/>
                <a:gd name="T34" fmla="*/ 47 w 177"/>
                <a:gd name="T35" fmla="*/ 59 h 166"/>
                <a:gd name="T36" fmla="*/ 47 w 177"/>
                <a:gd name="T37" fmla="*/ 130 h 166"/>
                <a:gd name="T38" fmla="*/ 59 w 177"/>
                <a:gd name="T39" fmla="*/ 130 h 166"/>
                <a:gd name="T40" fmla="*/ 59 w 177"/>
                <a:gd name="T41" fmla="*/ 59 h 166"/>
                <a:gd name="T42" fmla="*/ 83 w 177"/>
                <a:gd name="T43" fmla="*/ 59 h 166"/>
                <a:gd name="T44" fmla="*/ 83 w 177"/>
                <a:gd name="T45" fmla="*/ 130 h 166"/>
                <a:gd name="T46" fmla="*/ 94 w 177"/>
                <a:gd name="T47" fmla="*/ 130 h 166"/>
                <a:gd name="T48" fmla="*/ 94 w 177"/>
                <a:gd name="T49" fmla="*/ 59 h 166"/>
                <a:gd name="T50" fmla="*/ 118 w 177"/>
                <a:gd name="T51" fmla="*/ 59 h 166"/>
                <a:gd name="T52" fmla="*/ 118 w 177"/>
                <a:gd name="T53" fmla="*/ 130 h 166"/>
                <a:gd name="T54" fmla="*/ 130 w 177"/>
                <a:gd name="T55" fmla="*/ 130 h 166"/>
                <a:gd name="T56" fmla="*/ 130 w 177"/>
                <a:gd name="T57" fmla="*/ 59 h 166"/>
                <a:gd name="T58" fmla="*/ 153 w 177"/>
                <a:gd name="T59" fmla="*/ 59 h 166"/>
                <a:gd name="T60" fmla="*/ 153 w 177"/>
                <a:gd name="T61" fmla="*/ 130 h 166"/>
                <a:gd name="T62" fmla="*/ 159 w 177"/>
                <a:gd name="T63" fmla="*/ 130 h 166"/>
                <a:gd name="T64" fmla="*/ 165 w 177"/>
                <a:gd name="T65" fmla="*/ 136 h 166"/>
                <a:gd name="T66" fmla="*/ 165 w 177"/>
                <a:gd name="T67" fmla="*/ 142 h 166"/>
                <a:gd name="T68" fmla="*/ 12 w 177"/>
                <a:gd name="T69" fmla="*/ 142 h 166"/>
                <a:gd name="T70" fmla="*/ 12 w 177"/>
                <a:gd name="T71" fmla="*/ 136 h 166"/>
                <a:gd name="T72" fmla="*/ 18 w 177"/>
                <a:gd name="T73" fmla="*/ 130 h 166"/>
                <a:gd name="T74" fmla="*/ 23 w 177"/>
                <a:gd name="T75" fmla="*/ 130 h 166"/>
                <a:gd name="T76" fmla="*/ 23 w 177"/>
                <a:gd name="T77" fmla="*/ 59 h 166"/>
                <a:gd name="T78" fmla="*/ 47 w 177"/>
                <a:gd name="T79" fmla="*/ 59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7" h="166">
                  <a:moveTo>
                    <a:pt x="177" y="36"/>
                  </a:moveTo>
                  <a:cubicBezTo>
                    <a:pt x="177" y="47"/>
                    <a:pt x="177" y="47"/>
                    <a:pt x="177" y="47"/>
                  </a:cubicBezTo>
                  <a:cubicBezTo>
                    <a:pt x="165" y="47"/>
                    <a:pt x="165" y="47"/>
                    <a:pt x="165" y="47"/>
                  </a:cubicBezTo>
                  <a:cubicBezTo>
                    <a:pt x="165" y="51"/>
                    <a:pt x="162" y="53"/>
                    <a:pt x="159" y="53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14" y="53"/>
                    <a:pt x="12" y="51"/>
                    <a:pt x="12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88" y="0"/>
                    <a:pt x="88" y="0"/>
                    <a:pt x="88" y="0"/>
                  </a:cubicBezTo>
                  <a:lnTo>
                    <a:pt x="177" y="36"/>
                  </a:lnTo>
                  <a:close/>
                  <a:moveTo>
                    <a:pt x="177" y="154"/>
                  </a:moveTo>
                  <a:cubicBezTo>
                    <a:pt x="177" y="166"/>
                    <a:pt x="177" y="166"/>
                    <a:pt x="177" y="166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51"/>
                    <a:pt x="3" y="148"/>
                    <a:pt x="6" y="148"/>
                  </a:cubicBezTo>
                  <a:cubicBezTo>
                    <a:pt x="171" y="148"/>
                    <a:pt x="171" y="148"/>
                    <a:pt x="171" y="148"/>
                  </a:cubicBezTo>
                  <a:cubicBezTo>
                    <a:pt x="174" y="148"/>
                    <a:pt x="177" y="151"/>
                    <a:pt x="177" y="154"/>
                  </a:cubicBezTo>
                  <a:close/>
                  <a:moveTo>
                    <a:pt x="47" y="59"/>
                  </a:moveTo>
                  <a:cubicBezTo>
                    <a:pt x="47" y="130"/>
                    <a:pt x="47" y="130"/>
                    <a:pt x="47" y="130"/>
                  </a:cubicBezTo>
                  <a:cubicBezTo>
                    <a:pt x="59" y="130"/>
                    <a:pt x="59" y="130"/>
                    <a:pt x="59" y="130"/>
                  </a:cubicBezTo>
                  <a:cubicBezTo>
                    <a:pt x="59" y="59"/>
                    <a:pt x="59" y="59"/>
                    <a:pt x="59" y="59"/>
                  </a:cubicBezTo>
                  <a:cubicBezTo>
                    <a:pt x="83" y="59"/>
                    <a:pt x="83" y="59"/>
                    <a:pt x="83" y="59"/>
                  </a:cubicBezTo>
                  <a:cubicBezTo>
                    <a:pt x="83" y="130"/>
                    <a:pt x="83" y="130"/>
                    <a:pt x="83" y="130"/>
                  </a:cubicBezTo>
                  <a:cubicBezTo>
                    <a:pt x="94" y="130"/>
                    <a:pt x="94" y="130"/>
                    <a:pt x="94" y="130"/>
                  </a:cubicBezTo>
                  <a:cubicBezTo>
                    <a:pt x="94" y="59"/>
                    <a:pt x="94" y="59"/>
                    <a:pt x="94" y="59"/>
                  </a:cubicBezTo>
                  <a:cubicBezTo>
                    <a:pt x="118" y="59"/>
                    <a:pt x="118" y="59"/>
                    <a:pt x="118" y="59"/>
                  </a:cubicBezTo>
                  <a:cubicBezTo>
                    <a:pt x="118" y="130"/>
                    <a:pt x="118" y="130"/>
                    <a:pt x="118" y="130"/>
                  </a:cubicBezTo>
                  <a:cubicBezTo>
                    <a:pt x="130" y="130"/>
                    <a:pt x="130" y="130"/>
                    <a:pt x="130" y="130"/>
                  </a:cubicBezTo>
                  <a:cubicBezTo>
                    <a:pt x="130" y="59"/>
                    <a:pt x="130" y="59"/>
                    <a:pt x="130" y="59"/>
                  </a:cubicBezTo>
                  <a:cubicBezTo>
                    <a:pt x="153" y="59"/>
                    <a:pt x="153" y="59"/>
                    <a:pt x="153" y="59"/>
                  </a:cubicBezTo>
                  <a:cubicBezTo>
                    <a:pt x="153" y="130"/>
                    <a:pt x="153" y="130"/>
                    <a:pt x="153" y="130"/>
                  </a:cubicBezTo>
                  <a:cubicBezTo>
                    <a:pt x="159" y="130"/>
                    <a:pt x="159" y="130"/>
                    <a:pt x="159" y="130"/>
                  </a:cubicBezTo>
                  <a:cubicBezTo>
                    <a:pt x="162" y="130"/>
                    <a:pt x="165" y="133"/>
                    <a:pt x="165" y="136"/>
                  </a:cubicBezTo>
                  <a:cubicBezTo>
                    <a:pt x="165" y="142"/>
                    <a:pt x="165" y="142"/>
                    <a:pt x="165" y="142"/>
                  </a:cubicBezTo>
                  <a:cubicBezTo>
                    <a:pt x="12" y="142"/>
                    <a:pt x="12" y="142"/>
                    <a:pt x="12" y="142"/>
                  </a:cubicBezTo>
                  <a:cubicBezTo>
                    <a:pt x="12" y="136"/>
                    <a:pt x="12" y="136"/>
                    <a:pt x="12" y="136"/>
                  </a:cubicBezTo>
                  <a:cubicBezTo>
                    <a:pt x="12" y="133"/>
                    <a:pt x="14" y="130"/>
                    <a:pt x="18" y="130"/>
                  </a:cubicBezTo>
                  <a:cubicBezTo>
                    <a:pt x="23" y="130"/>
                    <a:pt x="23" y="130"/>
                    <a:pt x="23" y="130"/>
                  </a:cubicBezTo>
                  <a:cubicBezTo>
                    <a:pt x="23" y="59"/>
                    <a:pt x="23" y="59"/>
                    <a:pt x="23" y="59"/>
                  </a:cubicBezTo>
                  <a:lnTo>
                    <a:pt x="47" y="59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vert="horz" wrap="square" lIns="77153" tIns="38576" rIns="77153" bIns="38576" numCol="1" anchor="t" anchorCtr="0" compatLnSpc="1">
              <a:prstTxWarp prst="textNoShape">
                <a:avLst/>
              </a:prstTxWarp>
            </a:bodyPr>
            <a:lstStyle/>
            <a:p>
              <a:endParaRPr lang="en-IN" sz="1519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72" name="Text Placeholder 14">
            <a:extLst>
              <a:ext uri="{FF2B5EF4-FFF2-40B4-BE49-F238E27FC236}">
                <a16:creationId xmlns:a16="http://schemas.microsoft.com/office/drawing/2014/main" id="{10A2F77B-2F8A-4BC4-B4CB-A738F4C06F50}"/>
              </a:ext>
            </a:extLst>
          </p:cNvPr>
          <p:cNvSpPr txBox="1">
            <a:spLocks/>
          </p:cNvSpPr>
          <p:nvPr/>
        </p:nvSpPr>
        <p:spPr>
          <a:xfrm>
            <a:off x="9171382" y="5413339"/>
            <a:ext cx="2725344" cy="2379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19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Sekretariat</a:t>
            </a:r>
            <a:r>
              <a:rPr lang="en-US" sz="1519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SUN Indonesia</a:t>
            </a:r>
            <a:endParaRPr lang="en-IN" sz="1519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 Placeholder 14">
            <a:extLst>
              <a:ext uri="{FF2B5EF4-FFF2-40B4-BE49-F238E27FC236}">
                <a16:creationId xmlns:a16="http://schemas.microsoft.com/office/drawing/2014/main" id="{13725886-A464-4DE4-B7DF-C2DB6E9DFFF9}"/>
              </a:ext>
            </a:extLst>
          </p:cNvPr>
          <p:cNvSpPr txBox="1">
            <a:spLocks/>
          </p:cNvSpPr>
          <p:nvPr/>
        </p:nvSpPr>
        <p:spPr>
          <a:xfrm>
            <a:off x="1242040" y="5417511"/>
            <a:ext cx="1737784" cy="2337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19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sun_indonesia</a:t>
            </a:r>
            <a:endParaRPr lang="en-IN" sz="1519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Text Placeholder 14">
            <a:extLst>
              <a:ext uri="{FF2B5EF4-FFF2-40B4-BE49-F238E27FC236}">
                <a16:creationId xmlns:a16="http://schemas.microsoft.com/office/drawing/2014/main" id="{C558D963-0895-4C42-B413-473FB023944E}"/>
              </a:ext>
            </a:extLst>
          </p:cNvPr>
          <p:cNvSpPr txBox="1">
            <a:spLocks/>
          </p:cNvSpPr>
          <p:nvPr/>
        </p:nvSpPr>
        <p:spPr>
          <a:xfrm>
            <a:off x="9151529" y="2133204"/>
            <a:ext cx="2244498" cy="2337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19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US" sz="1519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sun_indonesia</a:t>
            </a:r>
            <a:endParaRPr lang="en-IN" sz="1519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ext Placeholder 14">
            <a:extLst>
              <a:ext uri="{FF2B5EF4-FFF2-40B4-BE49-F238E27FC236}">
                <a16:creationId xmlns:a16="http://schemas.microsoft.com/office/drawing/2014/main" id="{7A4413FC-F033-4561-BFE7-94F918AF78F5}"/>
              </a:ext>
            </a:extLst>
          </p:cNvPr>
          <p:cNvSpPr txBox="1">
            <a:spLocks/>
          </p:cNvSpPr>
          <p:nvPr/>
        </p:nvSpPr>
        <p:spPr>
          <a:xfrm>
            <a:off x="8787741" y="3534401"/>
            <a:ext cx="3356348" cy="7013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d-ID" sz="1519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Kementerian PPN/Bappenas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d-ID" sz="1519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Jl. Taman Suropati No. 2, Menteng</a:t>
            </a:r>
            <a:r>
              <a:rPr lang="en-US" sz="1519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d-ID" sz="1519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Jakarta Pusat</a:t>
            </a:r>
            <a:r>
              <a:rPr lang="en-US" sz="1519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10310</a:t>
            </a:r>
            <a:endParaRPr lang="en-IN" sz="1519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Text Placeholder 14">
            <a:extLst>
              <a:ext uri="{FF2B5EF4-FFF2-40B4-BE49-F238E27FC236}">
                <a16:creationId xmlns:a16="http://schemas.microsoft.com/office/drawing/2014/main" id="{A02843AE-2F49-4789-9939-BAA3DEEE3C01}"/>
              </a:ext>
            </a:extLst>
          </p:cNvPr>
          <p:cNvSpPr txBox="1">
            <a:spLocks/>
          </p:cNvSpPr>
          <p:nvPr/>
        </p:nvSpPr>
        <p:spPr>
          <a:xfrm>
            <a:off x="130719" y="3773019"/>
            <a:ext cx="3557156" cy="2337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19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sekretariat1000hpk</a:t>
            </a:r>
            <a:r>
              <a:rPr lang="id-ID" sz="1519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@bappenas.go.id</a:t>
            </a:r>
            <a:endParaRPr lang="en-IN" sz="1519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Text Placeholder 14">
            <a:extLst>
              <a:ext uri="{FF2B5EF4-FFF2-40B4-BE49-F238E27FC236}">
                <a16:creationId xmlns:a16="http://schemas.microsoft.com/office/drawing/2014/main" id="{6370FFC0-9DF0-49AB-8C33-A002EC7F5746}"/>
              </a:ext>
            </a:extLst>
          </p:cNvPr>
          <p:cNvSpPr txBox="1">
            <a:spLocks/>
          </p:cNvSpPr>
          <p:nvPr/>
        </p:nvSpPr>
        <p:spPr>
          <a:xfrm>
            <a:off x="595145" y="2133205"/>
            <a:ext cx="2361521" cy="2337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19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www.cegahstunting.id</a:t>
            </a:r>
            <a:endParaRPr lang="en-IN" sz="1519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8265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>
            <a:extLst>
              <a:ext uri="{FF2B5EF4-FFF2-40B4-BE49-F238E27FC236}">
                <a16:creationId xmlns:a16="http://schemas.microsoft.com/office/drawing/2014/main" id="{EC6B6E05-729B-43A2-9D67-596B4F812064}"/>
              </a:ext>
            </a:extLst>
          </p:cNvPr>
          <p:cNvSpPr txBox="1">
            <a:spLocks/>
          </p:cNvSpPr>
          <p:nvPr/>
        </p:nvSpPr>
        <p:spPr>
          <a:xfrm>
            <a:off x="587742" y="172919"/>
            <a:ext cx="10554929" cy="81116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nl-NL" sz="24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Rekap Desa Fokus Tahun 2021</a:t>
            </a:r>
          </a:p>
          <a:p>
            <a:pPr lvl="0" algn="ctr">
              <a:defRPr/>
            </a:pPr>
            <a:r>
              <a:rPr lang="fi-FI" sz="24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(Kabupaten/Kota Lokus Intervensi Tahun 2018-2021)</a:t>
            </a:r>
            <a:endParaRPr lang="nl-NL" sz="2400" b="1" dirty="0">
              <a:solidFill>
                <a:schemeClr val="accent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E88BEB50-7CC9-4655-9889-8A5974907C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6045299"/>
              </p:ext>
            </p:extLst>
          </p:nvPr>
        </p:nvGraphicFramePr>
        <p:xfrm>
          <a:off x="1075834" y="1167618"/>
          <a:ext cx="10283483" cy="41669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8737">
                  <a:extLst>
                    <a:ext uri="{9D8B030D-6E8A-4147-A177-3AD203B41FA5}">
                      <a16:colId xmlns:a16="http://schemas.microsoft.com/office/drawing/2014/main" val="1794067260"/>
                    </a:ext>
                  </a:extLst>
                </a:gridCol>
                <a:gridCol w="5876635">
                  <a:extLst>
                    <a:ext uri="{9D8B030D-6E8A-4147-A177-3AD203B41FA5}">
                      <a16:colId xmlns:a16="http://schemas.microsoft.com/office/drawing/2014/main" val="3673927567"/>
                    </a:ext>
                  </a:extLst>
                </a:gridCol>
                <a:gridCol w="3348111">
                  <a:extLst>
                    <a:ext uri="{9D8B030D-6E8A-4147-A177-3AD203B41FA5}">
                      <a16:colId xmlns:a16="http://schemas.microsoft.com/office/drawing/2014/main" val="2461529721"/>
                    </a:ext>
                  </a:extLst>
                </a:gridCol>
              </a:tblGrid>
              <a:tr h="1311760">
                <a:tc>
                  <a:txBody>
                    <a:bodyPr/>
                    <a:lstStyle/>
                    <a:p>
                      <a:pPr marL="0" indent="0" algn="ctr"/>
                      <a:endParaRPr lang="en-US" sz="2000" noProof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0" indent="0" algn="ctr"/>
                      <a:r>
                        <a:rPr lang="id-ID" sz="2000" noProof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noProof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ctr"/>
                      <a:r>
                        <a:rPr lang="id-ID" sz="2000" b="1" kern="1200" noProof="0" dirty="0">
                          <a:solidFill>
                            <a:schemeClr val="lt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Kabupaten</a:t>
                      </a:r>
                      <a:r>
                        <a:rPr lang="id-ID" sz="2000" noProof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/Kota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noProof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ctr"/>
                      <a:r>
                        <a:rPr lang="id-ID" sz="2000" noProof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Jumlah Desa/kelurahan Fokus 2021: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0902352"/>
                  </a:ext>
                </a:extLst>
              </a:tr>
              <a:tr h="646865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id-ID" sz="2000" noProof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en-US" sz="2000" noProof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160 </a:t>
                      </a:r>
                      <a:r>
                        <a:rPr lang="id-ID" sz="2000" noProof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Kabupaten/Kota Lokus tahun 2018 sd. 2020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600"/>
                        </a:spcAft>
                      </a:pPr>
                      <a:r>
                        <a:rPr lang="id-ID" sz="2000" kern="1200" noProof="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4.200 Desa/kelurahan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0521253"/>
                  </a:ext>
                </a:extLst>
              </a:tr>
              <a:tr h="669194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id-ID" sz="2000" noProof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en-US" sz="2000" noProof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7 </a:t>
                      </a:r>
                      <a:r>
                        <a:rPr lang="id-ID" sz="2000" noProof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Kabupaten/Kota Lokus tahun 2021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id-ID" sz="2000" kern="1200" noProof="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147 Desa/Kelurahan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2401389"/>
                  </a:ext>
                </a:extLst>
              </a:tr>
              <a:tr h="646865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id-ID" sz="2000" noProof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en-US" sz="2000" noProof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id-ID" sz="2000" noProof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Kabupaten/Kota Non Lokus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id-ID" sz="2000" kern="1200" noProof="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202 Desa/Kelurahan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5772855"/>
                  </a:ext>
                </a:extLst>
              </a:tr>
              <a:tr h="892257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endParaRPr lang="id-ID" sz="2000" noProof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endParaRPr lang="en-US" sz="2000" noProof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id-ID" sz="2000" noProof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Jumlah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endParaRPr lang="en-US" sz="2000" b="1" noProof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id-ID" sz="2000" b="1" noProof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4.549 Desa/Kelurahan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027322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2C113C0C-0D9B-4A14-9CA8-67B15AEBC264}"/>
              </a:ext>
            </a:extLst>
          </p:cNvPr>
          <p:cNvSpPr/>
          <p:nvPr/>
        </p:nvSpPr>
        <p:spPr>
          <a:xfrm>
            <a:off x="1185051" y="5334559"/>
            <a:ext cx="98218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i="1" dirty="0"/>
              <a:t>Sesuai lampiran : Surat Sekretaris Dirjen Bangda No. 440/2609/Bangda tanggal 2 Juli 2020</a:t>
            </a:r>
          </a:p>
        </p:txBody>
      </p:sp>
    </p:spTree>
    <p:extLst>
      <p:ext uri="{BB962C8B-B14F-4D97-AF65-F5344CB8AC3E}">
        <p14:creationId xmlns:p14="http://schemas.microsoft.com/office/powerpoint/2010/main" val="16268840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3AE14F-D4BE-469E-8497-CFC2883AD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EDC4F-3708-4609-99B3-60F3412AB3F1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D7344BD6-041A-4DBB-8F2F-497088BEE6D7}"/>
              </a:ext>
            </a:extLst>
          </p:cNvPr>
          <p:cNvSpPr txBox="1">
            <a:spLocks/>
          </p:cNvSpPr>
          <p:nvPr/>
        </p:nvSpPr>
        <p:spPr>
          <a:xfrm>
            <a:off x="818535" y="225927"/>
            <a:ext cx="10554929" cy="811161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fi-FI" sz="32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Rekap Kabupaten/Kota Yang Belum Mengusulkan </a:t>
            </a:r>
          </a:p>
          <a:p>
            <a:pPr lvl="0" algn="ctr">
              <a:defRPr/>
            </a:pPr>
            <a:r>
              <a:rPr lang="fi-FI" sz="32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Desa/Kelurahan Fokus Tahun 2021</a:t>
            </a:r>
          </a:p>
          <a:p>
            <a:pPr lvl="0" algn="ctr">
              <a:defRPr/>
            </a:pPr>
            <a:r>
              <a:rPr lang="fi-FI" sz="32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Intervensi Tahun 2018-2020</a:t>
            </a:r>
            <a:endParaRPr lang="nl-NL" sz="3200" b="1" dirty="0">
              <a:solidFill>
                <a:schemeClr val="accent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393DA17-1EA5-4FAD-9F95-D1363CDB7E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422734"/>
              </p:ext>
            </p:extLst>
          </p:nvPr>
        </p:nvGraphicFramePr>
        <p:xfrm>
          <a:off x="1017320" y="1037088"/>
          <a:ext cx="5078681" cy="53408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1619">
                  <a:extLst>
                    <a:ext uri="{9D8B030D-6E8A-4147-A177-3AD203B41FA5}">
                      <a16:colId xmlns:a16="http://schemas.microsoft.com/office/drawing/2014/main" val="3007053104"/>
                    </a:ext>
                  </a:extLst>
                </a:gridCol>
                <a:gridCol w="1612478">
                  <a:extLst>
                    <a:ext uri="{9D8B030D-6E8A-4147-A177-3AD203B41FA5}">
                      <a16:colId xmlns:a16="http://schemas.microsoft.com/office/drawing/2014/main" val="652580939"/>
                    </a:ext>
                  </a:extLst>
                </a:gridCol>
                <a:gridCol w="189704">
                  <a:extLst>
                    <a:ext uri="{9D8B030D-6E8A-4147-A177-3AD203B41FA5}">
                      <a16:colId xmlns:a16="http://schemas.microsoft.com/office/drawing/2014/main" val="4115498245"/>
                    </a:ext>
                  </a:extLst>
                </a:gridCol>
                <a:gridCol w="2594880">
                  <a:extLst>
                    <a:ext uri="{9D8B030D-6E8A-4147-A177-3AD203B41FA5}">
                      <a16:colId xmlns:a16="http://schemas.microsoft.com/office/drawing/2014/main" val="1008142813"/>
                    </a:ext>
                  </a:extLst>
                </a:gridCol>
              </a:tblGrid>
              <a:tr h="552502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800" u="none" strike="noStrike" noProof="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No.</a:t>
                      </a:r>
                      <a:endParaRPr lang="id-ID" sz="1800" b="0" i="0" u="none" strike="noStrike" noProof="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800" u="none" strike="noStrike" noProof="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Provinsi</a:t>
                      </a:r>
                      <a:endParaRPr lang="id-ID" sz="1800" b="0" i="0" u="none" strike="noStrike" noProof="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d-ID" sz="1800" u="none" strike="noStrike" noProof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Kabupaten/Kota Lokus Intervensi Tahun 2021</a:t>
                      </a:r>
                      <a:endParaRPr lang="id-ID" sz="1800" b="0" i="0" u="none" strike="noStrike" noProof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7308015"/>
                  </a:ext>
                </a:extLst>
              </a:tr>
              <a:tr h="184167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noProof="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id-ID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Aceh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Aceh Tenggara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3560472"/>
                  </a:ext>
                </a:extLst>
              </a:tr>
              <a:tr h="184167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Aceh Tengah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6833166"/>
                  </a:ext>
                </a:extLst>
              </a:tr>
              <a:tr h="184167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u="none" strike="noStrike" noProof="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Pidie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3685181"/>
                  </a:ext>
                </a:extLst>
              </a:tr>
              <a:tr h="184167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Simeulue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7961439"/>
                  </a:ext>
                </a:extLst>
              </a:tr>
              <a:tr h="184167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u="none" strike="noStrike" noProof="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Bireuen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8193322"/>
                  </a:ext>
                </a:extLst>
              </a:tr>
              <a:tr h="184167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u="none" strike="noStrike" noProof="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Gayo Lues</a:t>
                      </a:r>
                      <a:endParaRPr lang="id-ID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8090085"/>
                  </a:ext>
                </a:extLst>
              </a:tr>
              <a:tr h="184167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7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Nagan Raya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6222818"/>
                  </a:ext>
                </a:extLst>
              </a:tr>
              <a:tr h="184167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8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u="none" strike="noStrike" noProof="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Bener Meriah</a:t>
                      </a:r>
                      <a:endParaRPr lang="id-ID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5575185"/>
                  </a:ext>
                </a:extLst>
              </a:tr>
              <a:tr h="184167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9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Kota Subulussalam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8831394"/>
                  </a:ext>
                </a:extLst>
              </a:tr>
              <a:tr h="184167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Sumatera Utara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10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u="none" strike="noStrike" noProof="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Padang Lawas Utara</a:t>
                      </a:r>
                      <a:endParaRPr lang="id-ID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6109609"/>
                  </a:ext>
                </a:extLst>
              </a:tr>
              <a:tr h="184167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11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u="none" strike="noStrike" noProof="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Tapanuli Tengah</a:t>
                      </a:r>
                      <a:endParaRPr lang="id-ID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9292596"/>
                  </a:ext>
                </a:extLst>
              </a:tr>
              <a:tr h="184167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12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u="none" strike="noStrike" noProof="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Deli Serdang</a:t>
                      </a:r>
                      <a:endParaRPr lang="id-ID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2899875"/>
                  </a:ext>
                </a:extLst>
              </a:tr>
              <a:tr h="184167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13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u="none" strike="noStrike" noProof="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Kota Medan</a:t>
                      </a:r>
                      <a:endParaRPr lang="id-ID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1920371"/>
                  </a:ext>
                </a:extLst>
              </a:tr>
              <a:tr h="184167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14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Mandailing Natal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3208265"/>
                  </a:ext>
                </a:extLst>
              </a:tr>
              <a:tr h="184167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15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Nias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5894280"/>
                  </a:ext>
                </a:extLst>
              </a:tr>
              <a:tr h="184167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16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Dairi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3508001"/>
                  </a:ext>
                </a:extLst>
              </a:tr>
              <a:tr h="184167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17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Nias Selatan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8334513"/>
                  </a:ext>
                </a:extLst>
              </a:tr>
              <a:tr h="184167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18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Langkat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3400208"/>
                  </a:ext>
                </a:extLst>
              </a:tr>
              <a:tr h="184167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19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Padang Lawas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2063157"/>
                  </a:ext>
                </a:extLst>
              </a:tr>
              <a:tr h="184167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20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Nias Utara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0987318"/>
                  </a:ext>
                </a:extLst>
              </a:tr>
              <a:tr h="184167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21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u="none" strike="noStrike" noProof="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Kota Gunungsitoli</a:t>
                      </a:r>
                      <a:endParaRPr lang="id-ID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4774774"/>
                  </a:ext>
                </a:extLst>
              </a:tr>
              <a:tr h="184167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Sumatera Barat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22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u="none" strike="noStrike" noProof="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Pasaman</a:t>
                      </a:r>
                      <a:endParaRPr lang="id-ID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2460001"/>
                  </a:ext>
                </a:extLst>
              </a:tr>
              <a:tr h="184167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Riau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23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Kampar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4896364"/>
                  </a:ext>
                </a:extLst>
              </a:tr>
              <a:tr h="184167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24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Rokan Hilir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6513771"/>
                  </a:ext>
                </a:extLst>
              </a:tr>
              <a:tr h="184167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25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u="none" strike="noStrike" noProof="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Kepuluan Meranti</a:t>
                      </a:r>
                      <a:endParaRPr lang="id-ID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5151661"/>
                  </a:ext>
                </a:extLst>
              </a:tr>
              <a:tr h="184167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26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u="none" strike="noStrike" noProof="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Rokan Hulu</a:t>
                      </a:r>
                      <a:endParaRPr lang="id-ID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8209593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1E4D4E1-0C6C-4515-8D6B-1CF2740732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7251724"/>
              </p:ext>
            </p:extLst>
          </p:nvPr>
        </p:nvGraphicFramePr>
        <p:xfrm>
          <a:off x="6096000" y="1589590"/>
          <a:ext cx="5078681" cy="47883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9865">
                  <a:extLst>
                    <a:ext uri="{9D8B030D-6E8A-4147-A177-3AD203B41FA5}">
                      <a16:colId xmlns:a16="http://schemas.microsoft.com/office/drawing/2014/main" val="3938710801"/>
                    </a:ext>
                  </a:extLst>
                </a:gridCol>
                <a:gridCol w="1836015">
                  <a:extLst>
                    <a:ext uri="{9D8B030D-6E8A-4147-A177-3AD203B41FA5}">
                      <a16:colId xmlns:a16="http://schemas.microsoft.com/office/drawing/2014/main" val="145857406"/>
                    </a:ext>
                  </a:extLst>
                </a:gridCol>
                <a:gridCol w="357808">
                  <a:extLst>
                    <a:ext uri="{9D8B030D-6E8A-4147-A177-3AD203B41FA5}">
                      <a16:colId xmlns:a16="http://schemas.microsoft.com/office/drawing/2014/main" val="1954904498"/>
                    </a:ext>
                  </a:extLst>
                </a:gridCol>
                <a:gridCol w="2414993">
                  <a:extLst>
                    <a:ext uri="{9D8B030D-6E8A-4147-A177-3AD203B41FA5}">
                      <a16:colId xmlns:a16="http://schemas.microsoft.com/office/drawing/2014/main" val="747021317"/>
                    </a:ext>
                  </a:extLst>
                </a:gridCol>
              </a:tblGrid>
              <a:tr h="184167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Jambi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Tanjung Jabung Barat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5780865"/>
                  </a:ext>
                </a:extLst>
              </a:tr>
              <a:tr h="184167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Tanjung Jabung Timur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6908936"/>
                  </a:ext>
                </a:extLst>
              </a:tr>
              <a:tr h="184167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u="none" strike="noStrike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Kepulauan Riau</a:t>
                      </a:r>
                      <a:endParaRPr lang="id-ID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Karimun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8916434"/>
                  </a:ext>
                </a:extLst>
              </a:tr>
              <a:tr h="184167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DKI Jakarta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u="none" strike="noStrike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Kepulauan Seribu</a:t>
                      </a:r>
                      <a:endParaRPr lang="id-ID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1632891"/>
                  </a:ext>
                </a:extLst>
              </a:tr>
              <a:tr h="184167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u="none" strike="noStrike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Kota Jakarta Timur</a:t>
                      </a:r>
                      <a:endParaRPr lang="id-ID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4433234"/>
                  </a:ext>
                </a:extLst>
              </a:tr>
              <a:tr h="184167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Jawa Barat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Bogor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3142802"/>
                  </a:ext>
                </a:extLst>
              </a:tr>
              <a:tr h="184167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Purwakarta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5173534"/>
                  </a:ext>
                </a:extLst>
              </a:tr>
              <a:tr h="184167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Jawa Tengah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Cilacap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5697929"/>
                  </a:ext>
                </a:extLst>
              </a:tr>
              <a:tr h="184167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Banyumas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6090394"/>
                  </a:ext>
                </a:extLst>
              </a:tr>
              <a:tr h="184167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Purbalingga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820175"/>
                  </a:ext>
                </a:extLst>
              </a:tr>
              <a:tr h="184167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Wonosobo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0860036"/>
                  </a:ext>
                </a:extLst>
              </a:tr>
              <a:tr h="184167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Grobogan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576092"/>
                  </a:ext>
                </a:extLst>
              </a:tr>
              <a:tr h="184167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Blora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3368508"/>
                  </a:ext>
                </a:extLst>
              </a:tr>
              <a:tr h="184167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Demak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9238464"/>
                  </a:ext>
                </a:extLst>
              </a:tr>
              <a:tr h="184167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Pekalongan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6739073"/>
                  </a:ext>
                </a:extLst>
              </a:tr>
              <a:tr h="184167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Pemalang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5076322"/>
                  </a:ext>
                </a:extLst>
              </a:tr>
              <a:tr h="184167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Brebes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2397200"/>
                  </a:ext>
                </a:extLst>
              </a:tr>
              <a:tr h="184167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Sragen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5694872"/>
                  </a:ext>
                </a:extLst>
              </a:tr>
              <a:tr h="184167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Pati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6151272"/>
                  </a:ext>
                </a:extLst>
              </a:tr>
              <a:tr h="184167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Jepara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9678590"/>
                  </a:ext>
                </a:extLst>
              </a:tr>
              <a:tr h="184167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Magelang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871251"/>
                  </a:ext>
                </a:extLst>
              </a:tr>
              <a:tr h="184167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D.I. Yogyakarta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Kulon Progo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1537151"/>
                  </a:ext>
                </a:extLst>
              </a:tr>
              <a:tr h="184167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Bantul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3088454"/>
                  </a:ext>
                </a:extLst>
              </a:tr>
              <a:tr h="184167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u="none" strike="noStrike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Jawa Timur</a:t>
                      </a:r>
                      <a:endParaRPr lang="id-ID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u="none" strike="noStrike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Malang</a:t>
                      </a:r>
                      <a:endParaRPr lang="id-ID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2458804"/>
                  </a:ext>
                </a:extLst>
              </a:tr>
              <a:tr h="184167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u="none" strike="noStrike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Jember</a:t>
                      </a:r>
                      <a:endParaRPr lang="id-ID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1032321"/>
                  </a:ext>
                </a:extLst>
              </a:tr>
              <a:tr h="184167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u="none" strike="noStrike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Kab. Bangkalan</a:t>
                      </a:r>
                      <a:endParaRPr lang="id-ID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1211168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0366EB9-B2BF-4122-9042-DD2BE841BF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1799923"/>
              </p:ext>
            </p:extLst>
          </p:nvPr>
        </p:nvGraphicFramePr>
        <p:xfrm>
          <a:off x="6096000" y="1037088"/>
          <a:ext cx="5078681" cy="5525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1619">
                  <a:extLst>
                    <a:ext uri="{9D8B030D-6E8A-4147-A177-3AD203B41FA5}">
                      <a16:colId xmlns:a16="http://schemas.microsoft.com/office/drawing/2014/main" val="4109740957"/>
                    </a:ext>
                  </a:extLst>
                </a:gridCol>
                <a:gridCol w="1612478">
                  <a:extLst>
                    <a:ext uri="{9D8B030D-6E8A-4147-A177-3AD203B41FA5}">
                      <a16:colId xmlns:a16="http://schemas.microsoft.com/office/drawing/2014/main" val="278968449"/>
                    </a:ext>
                  </a:extLst>
                </a:gridCol>
                <a:gridCol w="2784584">
                  <a:extLst>
                    <a:ext uri="{9D8B030D-6E8A-4147-A177-3AD203B41FA5}">
                      <a16:colId xmlns:a16="http://schemas.microsoft.com/office/drawing/2014/main" val="472325347"/>
                    </a:ext>
                  </a:extLst>
                </a:gridCol>
              </a:tblGrid>
              <a:tr h="552502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800" u="none" strike="noStrike" noProof="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No.</a:t>
                      </a:r>
                      <a:endParaRPr lang="id-ID" sz="1800" b="0" i="0" u="none" strike="noStrike" noProof="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800" u="none" strike="noStrike" noProof="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Provinsi</a:t>
                      </a:r>
                      <a:endParaRPr lang="id-ID" sz="1800" b="0" i="0" u="none" strike="noStrike" noProof="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800" u="none" strike="noStrike" noProof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Kabupaten/Kota Lokus Intervensi Tahun 2021</a:t>
                      </a:r>
                      <a:endParaRPr lang="id-ID" sz="1800" b="0" i="0" u="none" strike="noStrike" noProof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33790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75130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A763FA-BEC1-4436-95D2-A455F254F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EDC4F-3708-4609-99B3-60F3412AB3F1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3223FC75-BF38-4107-A396-E469FF6887F2}"/>
              </a:ext>
            </a:extLst>
          </p:cNvPr>
          <p:cNvSpPr txBox="1">
            <a:spLocks/>
          </p:cNvSpPr>
          <p:nvPr/>
        </p:nvSpPr>
        <p:spPr>
          <a:xfrm>
            <a:off x="818531" y="126660"/>
            <a:ext cx="10554929" cy="811161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fi-FI" sz="32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Rekap Kabupaten/Kota Yang Belum Mengusulkan </a:t>
            </a:r>
          </a:p>
          <a:p>
            <a:pPr lvl="0" algn="ctr">
              <a:defRPr/>
            </a:pPr>
            <a:r>
              <a:rPr lang="fi-FI" sz="32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Desa/Kelurahan Fokus Tahun 2021</a:t>
            </a:r>
          </a:p>
          <a:p>
            <a:pPr lvl="0" algn="ctr">
              <a:defRPr/>
            </a:pPr>
            <a:r>
              <a:rPr lang="fi-FI" sz="32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Intervensi Tahun 2018-2020</a:t>
            </a:r>
            <a:endParaRPr lang="nl-NL" sz="3200" b="1" dirty="0">
              <a:solidFill>
                <a:schemeClr val="accent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EB77C08-401E-425A-9331-9A3E82CF82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8848302"/>
              </p:ext>
            </p:extLst>
          </p:nvPr>
        </p:nvGraphicFramePr>
        <p:xfrm>
          <a:off x="1017315" y="1489023"/>
          <a:ext cx="5078680" cy="4937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2214">
                  <a:extLst>
                    <a:ext uri="{9D8B030D-6E8A-4147-A177-3AD203B41FA5}">
                      <a16:colId xmlns:a16="http://schemas.microsoft.com/office/drawing/2014/main" val="3023671888"/>
                    </a:ext>
                  </a:extLst>
                </a:gridCol>
                <a:gridCol w="1590261">
                  <a:extLst>
                    <a:ext uri="{9D8B030D-6E8A-4147-A177-3AD203B41FA5}">
                      <a16:colId xmlns:a16="http://schemas.microsoft.com/office/drawing/2014/main" val="953348349"/>
                    </a:ext>
                  </a:extLst>
                </a:gridCol>
                <a:gridCol w="318052">
                  <a:extLst>
                    <a:ext uri="{9D8B030D-6E8A-4147-A177-3AD203B41FA5}">
                      <a16:colId xmlns:a16="http://schemas.microsoft.com/office/drawing/2014/main" val="1512388793"/>
                    </a:ext>
                  </a:extLst>
                </a:gridCol>
                <a:gridCol w="2478153">
                  <a:extLst>
                    <a:ext uri="{9D8B030D-6E8A-4147-A177-3AD203B41FA5}">
                      <a16:colId xmlns:a16="http://schemas.microsoft.com/office/drawing/2014/main" val="3135790879"/>
                    </a:ext>
                  </a:extLst>
                </a:gridCol>
              </a:tblGrid>
              <a:tr h="161161">
                <a:tc>
                  <a:txBody>
                    <a:bodyPr/>
                    <a:lstStyle/>
                    <a:p>
                      <a:pPr algn="r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Jawa Timur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u="none" strike="noStrike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Kab. Bangkalan </a:t>
                      </a:r>
                      <a:endParaRPr lang="id-ID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2558698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r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u="none" strike="noStrike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u="none" strike="noStrike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Kab. Sampang </a:t>
                      </a:r>
                      <a:endParaRPr lang="id-ID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1521150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r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u="none" strike="noStrike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Pasuruan</a:t>
                      </a:r>
                      <a:endParaRPr lang="id-ID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3988923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r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Kota Surabaya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7883559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r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Sidoarjo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0483110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Nusa Tenggara Timur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u="none" strike="noStrike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Nagekeo</a:t>
                      </a:r>
                      <a:endParaRPr lang="id-ID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8536282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Sumba Barat Daya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1710909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Maluku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Maluku Tengah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2909383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Maluku Tenggara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8968404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Maluku Utara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Halmahera Timur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7776409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Papua 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Jayawijaya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1984719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r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Kepulauan Yapen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4449914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r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Keerom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7351003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r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Mamberamo Raya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0540055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r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Tolikara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066891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r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Lanny Jaya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7925955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r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Nduga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6053776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r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Dogiyai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1359338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r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Intan Jaya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0093649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r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Asmat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4112840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r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Biak Numfor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0927305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r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Deiyai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0882144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r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Paniai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3302274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r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Pegunungan Bintang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9976063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r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Puncak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6065182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r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Puncak Jaya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4111005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r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</a:t>
                      </a:r>
                      <a:endParaRPr lang="id-ID" sz="12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u="none" strike="noStrike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Supiori</a:t>
                      </a:r>
                      <a:endParaRPr lang="id-ID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202155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7F45A78-711A-4FA1-BE8C-774C6D5979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107780"/>
              </p:ext>
            </p:extLst>
          </p:nvPr>
        </p:nvGraphicFramePr>
        <p:xfrm>
          <a:off x="6095995" y="1521035"/>
          <a:ext cx="5078681" cy="49057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0886">
                  <a:extLst>
                    <a:ext uri="{9D8B030D-6E8A-4147-A177-3AD203B41FA5}">
                      <a16:colId xmlns:a16="http://schemas.microsoft.com/office/drawing/2014/main" val="3529996663"/>
                    </a:ext>
                  </a:extLst>
                </a:gridCol>
                <a:gridCol w="1568248">
                  <a:extLst>
                    <a:ext uri="{9D8B030D-6E8A-4147-A177-3AD203B41FA5}">
                      <a16:colId xmlns:a16="http://schemas.microsoft.com/office/drawing/2014/main" val="2632078094"/>
                    </a:ext>
                  </a:extLst>
                </a:gridCol>
                <a:gridCol w="437322">
                  <a:extLst>
                    <a:ext uri="{9D8B030D-6E8A-4147-A177-3AD203B41FA5}">
                      <a16:colId xmlns:a16="http://schemas.microsoft.com/office/drawing/2014/main" val="1486009623"/>
                    </a:ext>
                  </a:extLst>
                </a:gridCol>
                <a:gridCol w="2322225">
                  <a:extLst>
                    <a:ext uri="{9D8B030D-6E8A-4147-A177-3AD203B41FA5}">
                      <a16:colId xmlns:a16="http://schemas.microsoft.com/office/drawing/2014/main" val="1001211033"/>
                    </a:ext>
                  </a:extLst>
                </a:gridCol>
              </a:tblGrid>
              <a:tr h="222989">
                <a:tc>
                  <a:txBody>
                    <a:bodyPr/>
                    <a:lstStyle/>
                    <a:p>
                      <a:pPr algn="r" fontAlgn="ctr"/>
                      <a:r>
                        <a:rPr lang="id-ID" sz="14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</a:t>
                      </a:r>
                      <a:endParaRPr lang="id-ID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Yahukimo</a:t>
                      </a:r>
                      <a:endParaRPr lang="id-ID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1250831"/>
                  </a:ext>
                </a:extLst>
              </a:tr>
              <a:tr h="222989">
                <a:tc>
                  <a:txBody>
                    <a:bodyPr/>
                    <a:lstStyle/>
                    <a:p>
                      <a:pPr algn="r" fontAlgn="ctr"/>
                      <a:r>
                        <a:rPr lang="id-ID" sz="14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lang="id-ID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u="none" strike="noStrike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Yalimo</a:t>
                      </a:r>
                      <a:endParaRPr lang="id-ID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2060447"/>
                  </a:ext>
                </a:extLst>
              </a:tr>
              <a:tr h="222989">
                <a:tc>
                  <a:txBody>
                    <a:bodyPr/>
                    <a:lstStyle/>
                    <a:p>
                      <a:pPr algn="r" fontAlgn="ctr"/>
                      <a:r>
                        <a:rPr lang="id-ID" sz="14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</a:t>
                      </a:r>
                      <a:endParaRPr lang="id-ID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Merauke</a:t>
                      </a:r>
                      <a:endParaRPr lang="id-ID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9503047"/>
                  </a:ext>
                </a:extLst>
              </a:tr>
              <a:tr h="222989">
                <a:tc>
                  <a:txBody>
                    <a:bodyPr/>
                    <a:lstStyle/>
                    <a:p>
                      <a:pPr algn="r" fontAlgn="ctr"/>
                      <a:r>
                        <a:rPr lang="id-ID" sz="14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</a:t>
                      </a:r>
                      <a:endParaRPr lang="id-ID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Jayapura</a:t>
                      </a:r>
                      <a:endParaRPr lang="id-ID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7362067"/>
                  </a:ext>
                </a:extLst>
              </a:tr>
              <a:tr h="222989">
                <a:tc>
                  <a:txBody>
                    <a:bodyPr/>
                    <a:lstStyle/>
                    <a:p>
                      <a:pPr algn="r" fontAlgn="ctr"/>
                      <a:r>
                        <a:rPr lang="id-ID" sz="14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</a:t>
                      </a:r>
                      <a:endParaRPr lang="id-ID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Mimika</a:t>
                      </a:r>
                      <a:endParaRPr lang="id-ID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7460065"/>
                  </a:ext>
                </a:extLst>
              </a:tr>
              <a:tr h="222989">
                <a:tc>
                  <a:txBody>
                    <a:bodyPr/>
                    <a:lstStyle/>
                    <a:p>
                      <a:pPr algn="r" fontAlgn="ctr"/>
                      <a:r>
                        <a:rPr lang="id-ID" sz="14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</a:t>
                      </a:r>
                      <a:endParaRPr lang="id-ID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Mappi</a:t>
                      </a:r>
                      <a:endParaRPr lang="id-ID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9482585"/>
                  </a:ext>
                </a:extLst>
              </a:tr>
              <a:tr h="222989">
                <a:tc>
                  <a:txBody>
                    <a:bodyPr/>
                    <a:lstStyle/>
                    <a:p>
                      <a:pPr algn="r" fontAlgn="ctr"/>
                      <a:r>
                        <a:rPr lang="id-ID" sz="14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  <a:endParaRPr lang="id-ID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Sarmi</a:t>
                      </a:r>
                      <a:endParaRPr lang="id-ID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7869776"/>
                  </a:ext>
                </a:extLst>
              </a:tr>
              <a:tr h="222989">
                <a:tc>
                  <a:txBody>
                    <a:bodyPr/>
                    <a:lstStyle/>
                    <a:p>
                      <a:pPr algn="r" fontAlgn="ctr"/>
                      <a:r>
                        <a:rPr lang="id-ID" sz="14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</a:t>
                      </a:r>
                      <a:endParaRPr lang="id-ID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Waropen</a:t>
                      </a:r>
                      <a:endParaRPr lang="id-ID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4005588"/>
                  </a:ext>
                </a:extLst>
              </a:tr>
              <a:tr h="222989">
                <a:tc>
                  <a:txBody>
                    <a:bodyPr/>
                    <a:lstStyle/>
                    <a:p>
                      <a:pPr algn="r" fontAlgn="ctr"/>
                      <a:r>
                        <a:rPr lang="id-ID" sz="14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</a:t>
                      </a:r>
                      <a:endParaRPr lang="id-ID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Kota Jayapura</a:t>
                      </a:r>
                      <a:endParaRPr lang="id-ID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2003809"/>
                  </a:ext>
                </a:extLst>
              </a:tr>
              <a:tr h="222989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id-ID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u="none" strike="noStrike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Papua Barat</a:t>
                      </a:r>
                      <a:endParaRPr lang="id-ID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</a:t>
                      </a:r>
                      <a:endParaRPr lang="id-ID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Sorong Selatan</a:t>
                      </a:r>
                      <a:endParaRPr lang="id-ID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9474497"/>
                  </a:ext>
                </a:extLst>
              </a:tr>
              <a:tr h="222989">
                <a:tc>
                  <a:txBody>
                    <a:bodyPr/>
                    <a:lstStyle/>
                    <a:p>
                      <a:pPr algn="r" fontAlgn="ctr"/>
                      <a:r>
                        <a:rPr lang="id-ID" sz="14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</a:t>
                      </a:r>
                      <a:endParaRPr lang="id-ID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Tambrauw</a:t>
                      </a:r>
                      <a:endParaRPr lang="id-ID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0990972"/>
                  </a:ext>
                </a:extLst>
              </a:tr>
              <a:tr h="222989">
                <a:tc>
                  <a:txBody>
                    <a:bodyPr/>
                    <a:lstStyle/>
                    <a:p>
                      <a:pPr algn="r" fontAlgn="ctr"/>
                      <a:r>
                        <a:rPr lang="id-ID" sz="14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  <a:endParaRPr lang="id-ID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Kota Sorong</a:t>
                      </a:r>
                      <a:endParaRPr lang="id-ID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1987999"/>
                  </a:ext>
                </a:extLst>
              </a:tr>
              <a:tr h="222989">
                <a:tc>
                  <a:txBody>
                    <a:bodyPr/>
                    <a:lstStyle/>
                    <a:p>
                      <a:pPr algn="r" fontAlgn="ctr"/>
                      <a:r>
                        <a:rPr lang="id-ID" sz="14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</a:t>
                      </a:r>
                      <a:endParaRPr lang="id-ID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Manokwari</a:t>
                      </a:r>
                      <a:endParaRPr lang="id-ID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1775767"/>
                  </a:ext>
                </a:extLst>
              </a:tr>
              <a:tr h="222989">
                <a:tc>
                  <a:txBody>
                    <a:bodyPr/>
                    <a:lstStyle/>
                    <a:p>
                      <a:pPr algn="r" fontAlgn="ctr"/>
                      <a:r>
                        <a:rPr lang="id-ID" sz="14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</a:t>
                      </a:r>
                      <a:endParaRPr lang="id-ID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Pegunungan Arfak</a:t>
                      </a:r>
                      <a:endParaRPr lang="id-ID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5532607"/>
                  </a:ext>
                </a:extLst>
              </a:tr>
              <a:tr h="222989">
                <a:tc>
                  <a:txBody>
                    <a:bodyPr/>
                    <a:lstStyle/>
                    <a:p>
                      <a:pPr algn="r" fontAlgn="ctr"/>
                      <a:r>
                        <a:rPr lang="id-ID" sz="14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</a:t>
                      </a:r>
                      <a:endParaRPr lang="id-ID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Fakfak</a:t>
                      </a:r>
                      <a:endParaRPr lang="id-ID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5897790"/>
                  </a:ext>
                </a:extLst>
              </a:tr>
              <a:tr h="222989">
                <a:tc>
                  <a:txBody>
                    <a:bodyPr/>
                    <a:lstStyle/>
                    <a:p>
                      <a:pPr algn="r" fontAlgn="ctr"/>
                      <a:r>
                        <a:rPr lang="id-ID" sz="14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</a:t>
                      </a:r>
                      <a:endParaRPr lang="id-ID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Kaimana</a:t>
                      </a:r>
                      <a:endParaRPr lang="id-ID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6988149"/>
                  </a:ext>
                </a:extLst>
              </a:tr>
              <a:tr h="222989">
                <a:tc>
                  <a:txBody>
                    <a:bodyPr/>
                    <a:lstStyle/>
                    <a:p>
                      <a:pPr algn="r" fontAlgn="ctr"/>
                      <a:r>
                        <a:rPr lang="id-ID" sz="14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  <a:endParaRPr lang="id-ID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Teluk Wondama</a:t>
                      </a:r>
                      <a:endParaRPr lang="id-ID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0376902"/>
                  </a:ext>
                </a:extLst>
              </a:tr>
              <a:tr h="222989">
                <a:tc>
                  <a:txBody>
                    <a:bodyPr/>
                    <a:lstStyle/>
                    <a:p>
                      <a:pPr algn="r" fontAlgn="ctr"/>
                      <a:r>
                        <a:rPr lang="id-ID" sz="14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</a:t>
                      </a:r>
                      <a:endParaRPr lang="id-ID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Teluk Bintuni</a:t>
                      </a:r>
                      <a:endParaRPr lang="id-ID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3519088"/>
                  </a:ext>
                </a:extLst>
              </a:tr>
              <a:tr h="222989">
                <a:tc>
                  <a:txBody>
                    <a:bodyPr/>
                    <a:lstStyle/>
                    <a:p>
                      <a:pPr algn="r" fontAlgn="ctr"/>
                      <a:r>
                        <a:rPr lang="id-ID" sz="14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</a:t>
                      </a:r>
                      <a:endParaRPr lang="id-ID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Sorong</a:t>
                      </a:r>
                      <a:endParaRPr lang="id-ID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4712806"/>
                  </a:ext>
                </a:extLst>
              </a:tr>
              <a:tr h="222989">
                <a:tc>
                  <a:txBody>
                    <a:bodyPr/>
                    <a:lstStyle/>
                    <a:p>
                      <a:pPr algn="r" fontAlgn="ctr"/>
                      <a:r>
                        <a:rPr lang="id-ID" sz="14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</a:t>
                      </a:r>
                      <a:endParaRPr lang="id-ID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Raja Ampat</a:t>
                      </a:r>
                      <a:endParaRPr lang="id-ID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9450929"/>
                  </a:ext>
                </a:extLst>
              </a:tr>
              <a:tr h="222989">
                <a:tc>
                  <a:txBody>
                    <a:bodyPr/>
                    <a:lstStyle/>
                    <a:p>
                      <a:pPr algn="r" fontAlgn="ctr"/>
                      <a:r>
                        <a:rPr lang="id-ID" sz="14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</a:t>
                      </a:r>
                      <a:endParaRPr lang="id-ID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Maybart</a:t>
                      </a:r>
                      <a:endParaRPr lang="id-ID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5359271"/>
                  </a:ext>
                </a:extLst>
              </a:tr>
              <a:tr h="222989">
                <a:tc>
                  <a:txBody>
                    <a:bodyPr/>
                    <a:lstStyle/>
                    <a:p>
                      <a:pPr algn="r" fontAlgn="ctr"/>
                      <a:r>
                        <a:rPr lang="id-ID" sz="14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id-ID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u="none" strike="noStrike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Manokwari Selatan</a:t>
                      </a:r>
                      <a:endParaRPr lang="id-ID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5122943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2F63522-4627-4E84-93F0-05CCD6F7A3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6004042"/>
              </p:ext>
            </p:extLst>
          </p:nvPr>
        </p:nvGraphicFramePr>
        <p:xfrm>
          <a:off x="1017317" y="937821"/>
          <a:ext cx="5078681" cy="5525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1619">
                  <a:extLst>
                    <a:ext uri="{9D8B030D-6E8A-4147-A177-3AD203B41FA5}">
                      <a16:colId xmlns:a16="http://schemas.microsoft.com/office/drawing/2014/main" val="2159299834"/>
                    </a:ext>
                  </a:extLst>
                </a:gridCol>
                <a:gridCol w="1612478">
                  <a:extLst>
                    <a:ext uri="{9D8B030D-6E8A-4147-A177-3AD203B41FA5}">
                      <a16:colId xmlns:a16="http://schemas.microsoft.com/office/drawing/2014/main" val="3794056616"/>
                    </a:ext>
                  </a:extLst>
                </a:gridCol>
                <a:gridCol w="2784584">
                  <a:extLst>
                    <a:ext uri="{9D8B030D-6E8A-4147-A177-3AD203B41FA5}">
                      <a16:colId xmlns:a16="http://schemas.microsoft.com/office/drawing/2014/main" val="1189767511"/>
                    </a:ext>
                  </a:extLst>
                </a:gridCol>
              </a:tblGrid>
              <a:tr h="552502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800" u="none" strike="noStrike" noProof="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No.</a:t>
                      </a:r>
                      <a:endParaRPr lang="id-ID" sz="1800" b="0" i="0" u="none" strike="noStrike" noProof="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800" u="none" strike="noStrike" noProof="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Provinsi</a:t>
                      </a:r>
                      <a:endParaRPr lang="id-ID" sz="1800" b="0" i="0" u="none" strike="noStrike" noProof="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800" u="none" strike="noStrike" noProof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Kabupaten/Kota Lokus Intervensi Tahun 2021</a:t>
                      </a:r>
                      <a:endParaRPr lang="id-ID" sz="1800" b="0" i="0" u="none" strike="noStrike" noProof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979246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9EC7954-6D60-4BC0-AB5C-C4FDB5F082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8869749"/>
              </p:ext>
            </p:extLst>
          </p:nvPr>
        </p:nvGraphicFramePr>
        <p:xfrm>
          <a:off x="6096000" y="937821"/>
          <a:ext cx="5078681" cy="5525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1619">
                  <a:extLst>
                    <a:ext uri="{9D8B030D-6E8A-4147-A177-3AD203B41FA5}">
                      <a16:colId xmlns:a16="http://schemas.microsoft.com/office/drawing/2014/main" val="2159299834"/>
                    </a:ext>
                  </a:extLst>
                </a:gridCol>
                <a:gridCol w="1612478">
                  <a:extLst>
                    <a:ext uri="{9D8B030D-6E8A-4147-A177-3AD203B41FA5}">
                      <a16:colId xmlns:a16="http://schemas.microsoft.com/office/drawing/2014/main" val="3794056616"/>
                    </a:ext>
                  </a:extLst>
                </a:gridCol>
                <a:gridCol w="2784584">
                  <a:extLst>
                    <a:ext uri="{9D8B030D-6E8A-4147-A177-3AD203B41FA5}">
                      <a16:colId xmlns:a16="http://schemas.microsoft.com/office/drawing/2014/main" val="1189767511"/>
                    </a:ext>
                  </a:extLst>
                </a:gridCol>
              </a:tblGrid>
              <a:tr h="552502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800" u="none" strike="noStrike" noProof="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No.</a:t>
                      </a:r>
                      <a:endParaRPr lang="id-ID" sz="1800" b="0" i="0" u="none" strike="noStrike" noProof="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800" u="none" strike="noStrike" noProof="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Provinsi</a:t>
                      </a:r>
                      <a:endParaRPr lang="id-ID" sz="1800" b="0" i="0" u="none" strike="noStrike" noProof="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800" u="none" strike="noStrike" noProof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Kabupaten/Kota Lokus Intervensi Tahun 2021</a:t>
                      </a:r>
                      <a:endParaRPr lang="id-ID" sz="1800" b="0" i="0" u="none" strike="noStrike" noProof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97924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52452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7F9C46-50BE-4056-8731-79D2EAE5A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EDC4F-3708-4609-99B3-60F3412AB3F1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CC8339E8-F8BF-45CF-9CD3-E51AADDF6DF0}"/>
              </a:ext>
            </a:extLst>
          </p:cNvPr>
          <p:cNvSpPr txBox="1">
            <a:spLocks/>
          </p:cNvSpPr>
          <p:nvPr/>
        </p:nvSpPr>
        <p:spPr>
          <a:xfrm>
            <a:off x="818530" y="285686"/>
            <a:ext cx="10554929" cy="946766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fi-FI" sz="24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Rekap Kabupaten/Kota sudah Mengusulkan </a:t>
            </a:r>
          </a:p>
          <a:p>
            <a:pPr lvl="0" algn="ctr">
              <a:defRPr/>
            </a:pPr>
            <a:r>
              <a:rPr lang="fi-FI" sz="24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Desa/Kelurahan Fokus Tahun 2021</a:t>
            </a:r>
          </a:p>
          <a:p>
            <a:pPr lvl="0" algn="ctr">
              <a:defRPr/>
            </a:pPr>
            <a:r>
              <a:rPr lang="fi-FI" sz="24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Intervensi Tahun 2021</a:t>
            </a:r>
            <a:endParaRPr lang="nl-NL" sz="2400" b="1" dirty="0">
              <a:solidFill>
                <a:schemeClr val="accent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362C9D2-910C-46C7-BDC0-724CA4C197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1645987"/>
              </p:ext>
            </p:extLst>
          </p:nvPr>
        </p:nvGraphicFramePr>
        <p:xfrm>
          <a:off x="1478860" y="1417319"/>
          <a:ext cx="9234280" cy="39630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1379">
                  <a:extLst>
                    <a:ext uri="{9D8B030D-6E8A-4147-A177-3AD203B41FA5}">
                      <a16:colId xmlns:a16="http://schemas.microsoft.com/office/drawing/2014/main" val="1871642143"/>
                    </a:ext>
                  </a:extLst>
                </a:gridCol>
                <a:gridCol w="2958851">
                  <a:extLst>
                    <a:ext uri="{9D8B030D-6E8A-4147-A177-3AD203B41FA5}">
                      <a16:colId xmlns:a16="http://schemas.microsoft.com/office/drawing/2014/main" val="213254677"/>
                    </a:ext>
                  </a:extLst>
                </a:gridCol>
                <a:gridCol w="691206">
                  <a:extLst>
                    <a:ext uri="{9D8B030D-6E8A-4147-A177-3AD203B41FA5}">
                      <a16:colId xmlns:a16="http://schemas.microsoft.com/office/drawing/2014/main" val="781443081"/>
                    </a:ext>
                  </a:extLst>
                </a:gridCol>
                <a:gridCol w="2455603">
                  <a:extLst>
                    <a:ext uri="{9D8B030D-6E8A-4147-A177-3AD203B41FA5}">
                      <a16:colId xmlns:a16="http://schemas.microsoft.com/office/drawing/2014/main" val="104876130"/>
                    </a:ext>
                  </a:extLst>
                </a:gridCol>
                <a:gridCol w="2037241">
                  <a:extLst>
                    <a:ext uri="{9D8B030D-6E8A-4147-A177-3AD203B41FA5}">
                      <a16:colId xmlns:a16="http://schemas.microsoft.com/office/drawing/2014/main" val="1706380297"/>
                    </a:ext>
                  </a:extLst>
                </a:gridCol>
              </a:tblGrid>
              <a:tr h="702397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800" u="none" strike="noStrike" noProof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No.</a:t>
                      </a:r>
                      <a:endParaRPr lang="id-ID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800" u="none" strike="noStrike" noProof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Provinsi</a:t>
                      </a:r>
                      <a:endParaRPr lang="id-ID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d-ID" sz="1800" u="none" strike="noStrike" noProof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Kabupaten/Kota Lokus Intervensi Tahun 2021</a:t>
                      </a:r>
                      <a:endParaRPr lang="id-ID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800" u="none" strike="noStrike" noProof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Jumlah Desa/Kel. Fokus Tahun 2021</a:t>
                      </a:r>
                      <a:endParaRPr lang="id-ID" sz="1800" b="0" i="0" u="none" strike="noStrike" noProof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6641239"/>
                  </a:ext>
                </a:extLst>
              </a:tr>
              <a:tr h="362296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200" u="none" strike="noStrike" noProof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id-ID" sz="2200" b="0" i="0" u="none" strike="noStrike" noProof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2200" u="none" strike="noStrike" noProof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Sumatera Selatan</a:t>
                      </a:r>
                      <a:endParaRPr lang="id-ID" sz="2200" b="0" i="0" u="none" strike="noStrike" noProof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200" u="none" strike="noStrike" noProof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id-ID" sz="2200" b="0" i="0" u="none" strike="noStrike" noProof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2200" u="none" strike="noStrike" noProof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Musi Banyuasin</a:t>
                      </a:r>
                      <a:endParaRPr lang="id-ID" sz="2200" b="0" i="0" u="none" strike="noStrike" noProof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200" u="none" strike="noStrike" noProof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27</a:t>
                      </a:r>
                      <a:endParaRPr lang="id-ID" sz="2200" b="0" i="0" u="none" strike="noStrike" noProof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442945"/>
                  </a:ext>
                </a:extLst>
              </a:tr>
              <a:tr h="362296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200" u="none" strike="noStrike" noProof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id-ID" sz="2200" b="0" i="0" u="none" strike="noStrike" noProof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2200" u="none" strike="noStrike" noProof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Jawa Barat</a:t>
                      </a:r>
                      <a:endParaRPr lang="id-ID" sz="2200" b="0" i="0" u="none" strike="noStrike" noProof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200" u="none" strike="noStrike" noProof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id-ID" sz="2200" b="0" i="0" u="none" strike="noStrike" noProof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2200" u="none" strike="noStrike" noProof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Kota Bogor</a:t>
                      </a:r>
                      <a:endParaRPr lang="id-ID" sz="2200" b="0" i="0" u="none" strike="noStrike" noProof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200" u="none" strike="noStrike" noProof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9</a:t>
                      </a:r>
                      <a:endParaRPr lang="id-ID" sz="2200" b="0" i="0" u="none" strike="noStrike" noProof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4185563"/>
                  </a:ext>
                </a:extLst>
              </a:tr>
              <a:tr h="362296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200" u="none" strike="noStrike" noProof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id-ID" sz="2200" b="0" i="0" u="none" strike="noStrike" noProof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2200" u="none" strike="noStrike" noProof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Banten</a:t>
                      </a:r>
                      <a:endParaRPr lang="id-ID" sz="2200" b="0" i="0" u="none" strike="noStrike" noProof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200" u="none" strike="noStrike" noProof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id-ID" sz="2200" b="0" i="0" u="none" strike="noStrike" noProof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2200" u="none" strike="noStrike" noProof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Kota Tangerang</a:t>
                      </a:r>
                      <a:endParaRPr lang="id-ID" sz="2200" b="0" i="0" u="none" strike="noStrike" noProof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200" u="none" strike="noStrike" noProof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12</a:t>
                      </a:r>
                      <a:endParaRPr lang="id-ID" sz="2200" b="0" i="0" u="none" strike="noStrike" noProof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2158868"/>
                  </a:ext>
                </a:extLst>
              </a:tr>
              <a:tr h="362296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200" u="none" strike="noStrike" noProof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id-ID" sz="2200" b="0" i="0" u="none" strike="noStrike" noProof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2200" u="none" strike="noStrike" noProof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Sulawesi Selatan</a:t>
                      </a:r>
                      <a:endParaRPr lang="id-ID" sz="2200" b="0" i="0" u="none" strike="noStrike" noProof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200" u="none" strike="noStrike" noProof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id-ID" sz="2200" b="0" i="0" u="none" strike="noStrike" noProof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2200" u="none" strike="noStrike" noProof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Luwu</a:t>
                      </a:r>
                      <a:endParaRPr lang="id-ID" sz="2200" b="0" i="0" u="none" strike="noStrike" noProof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200" u="none" strike="noStrike" noProof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34</a:t>
                      </a:r>
                      <a:endParaRPr lang="id-ID" sz="2200" b="0" i="0" u="none" strike="noStrike" noProof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9996285"/>
                  </a:ext>
                </a:extLst>
              </a:tr>
              <a:tr h="362296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200" u="none" strike="noStrike" noProof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id-ID" sz="2200" b="0" i="0" u="none" strike="noStrike" noProof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2200" u="none" strike="noStrike" noProof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Bali</a:t>
                      </a:r>
                      <a:endParaRPr lang="id-ID" sz="2200" b="0" i="0" u="none" strike="noStrike" noProof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200" u="none" strike="noStrike" noProof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id-ID" sz="2200" b="0" i="0" u="none" strike="noStrike" noProof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2200" u="none" strike="noStrike" noProof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Badung</a:t>
                      </a:r>
                      <a:endParaRPr lang="id-ID" sz="2200" b="0" i="0" u="none" strike="noStrike" noProof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200" u="none" strike="noStrike" noProof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15</a:t>
                      </a:r>
                      <a:endParaRPr lang="id-ID" sz="2200" b="0" i="0" u="none" strike="noStrike" noProof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3432693"/>
                  </a:ext>
                </a:extLst>
              </a:tr>
              <a:tr h="362296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200" u="none" strike="noStrike" noProof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id-ID" sz="2200" b="0" i="0" u="none" strike="noStrike" noProof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2200" u="none" strike="noStrike" noProof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id-ID" sz="2200" b="0" i="0" u="none" strike="noStrike" noProof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200" u="none" strike="noStrike" noProof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id-ID" sz="2200" b="0" i="0" u="none" strike="noStrike" noProof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2200" u="none" strike="noStrike" noProof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Kota Denpasar</a:t>
                      </a:r>
                      <a:endParaRPr lang="id-ID" sz="2200" b="0" i="0" u="none" strike="noStrike" noProof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200" u="none" strike="noStrike" noProof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14</a:t>
                      </a:r>
                      <a:endParaRPr lang="id-ID" sz="2200" b="0" i="0" u="none" strike="noStrike" noProof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8273308"/>
                  </a:ext>
                </a:extLst>
              </a:tr>
              <a:tr h="362296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200" u="none" strike="noStrike" noProof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id-ID" sz="2200" b="0" i="0" u="none" strike="noStrike" noProof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2200" u="none" strike="noStrike" noProof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Nusa Tenggara Barat</a:t>
                      </a:r>
                      <a:endParaRPr lang="id-ID" sz="2200" b="0" i="0" u="none" strike="noStrike" noProof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200" u="none" strike="noStrike" noProof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7</a:t>
                      </a:r>
                      <a:endParaRPr lang="id-ID" sz="2200" b="0" i="0" u="none" strike="noStrike" noProof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2200" u="none" strike="noStrike" noProof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Kota Mataram</a:t>
                      </a:r>
                      <a:endParaRPr lang="id-ID" sz="2200" b="0" i="0" u="none" strike="noStrike" noProof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200" u="none" strike="noStrike" noProof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24</a:t>
                      </a:r>
                      <a:endParaRPr lang="id-ID" sz="2200" b="0" i="0" u="none" strike="noStrike" noProof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4251817"/>
                  </a:ext>
                </a:extLst>
              </a:tr>
              <a:tr h="362296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200" u="none" strike="noStrike" noProof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7</a:t>
                      </a:r>
                      <a:endParaRPr lang="id-ID" sz="2200" b="0" i="0" u="none" strike="noStrike" noProof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2200" u="none" strike="noStrike" noProof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Maluku</a:t>
                      </a:r>
                      <a:endParaRPr lang="id-ID" sz="2200" b="0" i="0" u="none" strike="noStrike" noProof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200" u="none" strike="noStrike" noProof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8</a:t>
                      </a:r>
                      <a:endParaRPr lang="id-ID" sz="2200" b="0" i="0" u="none" strike="noStrike" noProof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2200" u="none" strike="noStrike" noProof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Kota Ambon</a:t>
                      </a:r>
                      <a:endParaRPr lang="id-ID" sz="2200" b="0" i="0" u="none" strike="noStrike" noProof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200" u="none" strike="noStrike" noProof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12</a:t>
                      </a:r>
                      <a:endParaRPr lang="id-ID" sz="2200" b="0" i="0" u="none" strike="noStrike" noProof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3398303"/>
                  </a:ext>
                </a:extLst>
              </a:tr>
              <a:tr h="362296">
                <a:tc>
                  <a:txBody>
                    <a:bodyPr/>
                    <a:lstStyle/>
                    <a:p>
                      <a:pPr algn="r" fontAlgn="ctr"/>
                      <a:r>
                        <a:rPr lang="id-ID" sz="2200" u="none" strike="noStrike" noProof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id-ID" sz="2200" b="0" i="0" u="none" strike="noStrike" noProof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2200" u="none" strike="noStrike" noProof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id-ID" sz="2200" b="0" i="0" u="none" strike="noStrike" noProof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2200" u="none" strike="noStrike" noProof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id-ID" sz="2200" b="0" i="0" u="none" strike="noStrike" noProof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200" u="none" strike="noStrike" noProof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Jumlah</a:t>
                      </a:r>
                      <a:endParaRPr lang="id-ID" sz="2200" b="0" i="0" u="none" strike="noStrike" noProof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200" u="none" strike="noStrike" noProof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147</a:t>
                      </a:r>
                      <a:endParaRPr lang="id-ID" sz="2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178884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9711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E8B5C9-B0A8-4EB7-94BB-F343E1B7B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EDC4F-3708-4609-99B3-60F3412AB3F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3B6669F-B260-498F-BDAC-C98C83A085C5}"/>
              </a:ext>
            </a:extLst>
          </p:cNvPr>
          <p:cNvSpPr txBox="1">
            <a:spLocks/>
          </p:cNvSpPr>
          <p:nvPr/>
        </p:nvSpPr>
        <p:spPr>
          <a:xfrm>
            <a:off x="990614" y="314479"/>
            <a:ext cx="10210771" cy="52211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sz="2000" noProof="1"/>
              <a:t> </a:t>
            </a:r>
            <a:r>
              <a:rPr lang="en-US" sz="2800" b="1" noProof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Tantangan Penurunan </a:t>
            </a:r>
            <a:r>
              <a:rPr lang="en-US" sz="2800" b="1" i="1" noProof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Stunting</a:t>
            </a:r>
          </a:p>
          <a:p>
            <a:pPr algn="ctr"/>
            <a:endParaRPr lang="id-ID" sz="2800" b="1" i="1" noProof="1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reeform 48">
            <a:extLst>
              <a:ext uri="{FF2B5EF4-FFF2-40B4-BE49-F238E27FC236}">
                <a16:creationId xmlns:a16="http://schemas.microsoft.com/office/drawing/2014/main" id="{BE6715F1-5EB3-4ACF-A063-42CF2306B2DB}"/>
              </a:ext>
            </a:extLst>
          </p:cNvPr>
          <p:cNvSpPr>
            <a:spLocks noEditPoints="1"/>
          </p:cNvSpPr>
          <p:nvPr/>
        </p:nvSpPr>
        <p:spPr bwMode="auto">
          <a:xfrm>
            <a:off x="4890446" y="1443908"/>
            <a:ext cx="639627" cy="639627"/>
          </a:xfrm>
          <a:custGeom>
            <a:avLst/>
            <a:gdLst>
              <a:gd name="T0" fmla="*/ 1462 w 3405"/>
              <a:gd name="T1" fmla="*/ 1863 h 3405"/>
              <a:gd name="T2" fmla="*/ 659 w 3405"/>
              <a:gd name="T3" fmla="*/ 1703 h 3405"/>
              <a:gd name="T4" fmla="*/ 2746 w 3405"/>
              <a:gd name="T5" fmla="*/ 1222 h 3405"/>
              <a:gd name="T6" fmla="*/ 1703 w 3405"/>
              <a:gd name="T7" fmla="*/ 0 h 3405"/>
              <a:gd name="T8" fmla="*/ 1908 w 3405"/>
              <a:gd name="T9" fmla="*/ 12 h 3405"/>
              <a:gd name="T10" fmla="*/ 2107 w 3405"/>
              <a:gd name="T11" fmla="*/ 48 h 3405"/>
              <a:gd name="T12" fmla="*/ 2297 w 3405"/>
              <a:gd name="T13" fmla="*/ 106 h 3405"/>
              <a:gd name="T14" fmla="*/ 2476 w 3405"/>
              <a:gd name="T15" fmla="*/ 186 h 3405"/>
              <a:gd name="T16" fmla="*/ 2645 w 3405"/>
              <a:gd name="T17" fmla="*/ 284 h 3405"/>
              <a:gd name="T18" fmla="*/ 2799 w 3405"/>
              <a:gd name="T19" fmla="*/ 400 h 3405"/>
              <a:gd name="T20" fmla="*/ 2940 w 3405"/>
              <a:gd name="T21" fmla="*/ 533 h 3405"/>
              <a:gd name="T22" fmla="*/ 3065 w 3405"/>
              <a:gd name="T23" fmla="*/ 682 h 3405"/>
              <a:gd name="T24" fmla="*/ 3173 w 3405"/>
              <a:gd name="T25" fmla="*/ 843 h 3405"/>
              <a:gd name="T26" fmla="*/ 3262 w 3405"/>
              <a:gd name="T27" fmla="*/ 1017 h 3405"/>
              <a:gd name="T28" fmla="*/ 3331 w 3405"/>
              <a:gd name="T29" fmla="*/ 1202 h 3405"/>
              <a:gd name="T30" fmla="*/ 3377 w 3405"/>
              <a:gd name="T31" fmla="*/ 1397 h 3405"/>
              <a:gd name="T32" fmla="*/ 3402 w 3405"/>
              <a:gd name="T33" fmla="*/ 1599 h 3405"/>
              <a:gd name="T34" fmla="*/ 3402 w 3405"/>
              <a:gd name="T35" fmla="*/ 1806 h 3405"/>
              <a:gd name="T36" fmla="*/ 3377 w 3405"/>
              <a:gd name="T37" fmla="*/ 2008 h 3405"/>
              <a:gd name="T38" fmla="*/ 3331 w 3405"/>
              <a:gd name="T39" fmla="*/ 2203 h 3405"/>
              <a:gd name="T40" fmla="*/ 3262 w 3405"/>
              <a:gd name="T41" fmla="*/ 2388 h 3405"/>
              <a:gd name="T42" fmla="*/ 3173 w 3405"/>
              <a:gd name="T43" fmla="*/ 2562 h 3405"/>
              <a:gd name="T44" fmla="*/ 3065 w 3405"/>
              <a:gd name="T45" fmla="*/ 2723 h 3405"/>
              <a:gd name="T46" fmla="*/ 2940 w 3405"/>
              <a:gd name="T47" fmla="*/ 2872 h 3405"/>
              <a:gd name="T48" fmla="*/ 2799 w 3405"/>
              <a:gd name="T49" fmla="*/ 3005 h 3405"/>
              <a:gd name="T50" fmla="*/ 2645 w 3405"/>
              <a:gd name="T51" fmla="*/ 3121 h 3405"/>
              <a:gd name="T52" fmla="*/ 2476 w 3405"/>
              <a:gd name="T53" fmla="*/ 3219 h 3405"/>
              <a:gd name="T54" fmla="*/ 2297 w 3405"/>
              <a:gd name="T55" fmla="*/ 3299 h 3405"/>
              <a:gd name="T56" fmla="*/ 2107 w 3405"/>
              <a:gd name="T57" fmla="*/ 3357 h 3405"/>
              <a:gd name="T58" fmla="*/ 1908 w 3405"/>
              <a:gd name="T59" fmla="*/ 3393 h 3405"/>
              <a:gd name="T60" fmla="*/ 1703 w 3405"/>
              <a:gd name="T61" fmla="*/ 3405 h 3405"/>
              <a:gd name="T62" fmla="*/ 1497 w 3405"/>
              <a:gd name="T63" fmla="*/ 3393 h 3405"/>
              <a:gd name="T64" fmla="*/ 1298 w 3405"/>
              <a:gd name="T65" fmla="*/ 3357 h 3405"/>
              <a:gd name="T66" fmla="*/ 1108 w 3405"/>
              <a:gd name="T67" fmla="*/ 3299 h 3405"/>
              <a:gd name="T68" fmla="*/ 929 w 3405"/>
              <a:gd name="T69" fmla="*/ 3219 h 3405"/>
              <a:gd name="T70" fmla="*/ 760 w 3405"/>
              <a:gd name="T71" fmla="*/ 3121 h 3405"/>
              <a:gd name="T72" fmla="*/ 606 w 3405"/>
              <a:gd name="T73" fmla="*/ 3005 h 3405"/>
              <a:gd name="T74" fmla="*/ 465 w 3405"/>
              <a:gd name="T75" fmla="*/ 2872 h 3405"/>
              <a:gd name="T76" fmla="*/ 341 w 3405"/>
              <a:gd name="T77" fmla="*/ 2723 h 3405"/>
              <a:gd name="T78" fmla="*/ 232 w 3405"/>
              <a:gd name="T79" fmla="*/ 2562 h 3405"/>
              <a:gd name="T80" fmla="*/ 143 w 3405"/>
              <a:gd name="T81" fmla="*/ 2388 h 3405"/>
              <a:gd name="T82" fmla="*/ 74 w 3405"/>
              <a:gd name="T83" fmla="*/ 2203 h 3405"/>
              <a:gd name="T84" fmla="*/ 28 w 3405"/>
              <a:gd name="T85" fmla="*/ 2008 h 3405"/>
              <a:gd name="T86" fmla="*/ 3 w 3405"/>
              <a:gd name="T87" fmla="*/ 1806 h 3405"/>
              <a:gd name="T88" fmla="*/ 3 w 3405"/>
              <a:gd name="T89" fmla="*/ 1599 h 3405"/>
              <a:gd name="T90" fmla="*/ 28 w 3405"/>
              <a:gd name="T91" fmla="*/ 1397 h 3405"/>
              <a:gd name="T92" fmla="*/ 74 w 3405"/>
              <a:gd name="T93" fmla="*/ 1202 h 3405"/>
              <a:gd name="T94" fmla="*/ 143 w 3405"/>
              <a:gd name="T95" fmla="*/ 1017 h 3405"/>
              <a:gd name="T96" fmla="*/ 232 w 3405"/>
              <a:gd name="T97" fmla="*/ 843 h 3405"/>
              <a:gd name="T98" fmla="*/ 341 w 3405"/>
              <a:gd name="T99" fmla="*/ 682 h 3405"/>
              <a:gd name="T100" fmla="*/ 465 w 3405"/>
              <a:gd name="T101" fmla="*/ 533 h 3405"/>
              <a:gd name="T102" fmla="*/ 606 w 3405"/>
              <a:gd name="T103" fmla="*/ 400 h 3405"/>
              <a:gd name="T104" fmla="*/ 760 w 3405"/>
              <a:gd name="T105" fmla="*/ 284 h 3405"/>
              <a:gd name="T106" fmla="*/ 929 w 3405"/>
              <a:gd name="T107" fmla="*/ 186 h 3405"/>
              <a:gd name="T108" fmla="*/ 1108 w 3405"/>
              <a:gd name="T109" fmla="*/ 106 h 3405"/>
              <a:gd name="T110" fmla="*/ 1298 w 3405"/>
              <a:gd name="T111" fmla="*/ 48 h 3405"/>
              <a:gd name="T112" fmla="*/ 1497 w 3405"/>
              <a:gd name="T113" fmla="*/ 12 h 3405"/>
              <a:gd name="T114" fmla="*/ 1703 w 3405"/>
              <a:gd name="T115" fmla="*/ 0 h 3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05" h="3405">
                <a:moveTo>
                  <a:pt x="2424" y="900"/>
                </a:moveTo>
                <a:lnTo>
                  <a:pt x="1462" y="1863"/>
                </a:lnTo>
                <a:lnTo>
                  <a:pt x="980" y="1381"/>
                </a:lnTo>
                <a:lnTo>
                  <a:pt x="659" y="1703"/>
                </a:lnTo>
                <a:lnTo>
                  <a:pt x="1462" y="2505"/>
                </a:lnTo>
                <a:lnTo>
                  <a:pt x="2746" y="1222"/>
                </a:lnTo>
                <a:lnTo>
                  <a:pt x="2424" y="900"/>
                </a:lnTo>
                <a:close/>
                <a:moveTo>
                  <a:pt x="1703" y="0"/>
                </a:moveTo>
                <a:lnTo>
                  <a:pt x="1806" y="3"/>
                </a:lnTo>
                <a:lnTo>
                  <a:pt x="1908" y="12"/>
                </a:lnTo>
                <a:lnTo>
                  <a:pt x="2008" y="28"/>
                </a:lnTo>
                <a:lnTo>
                  <a:pt x="2107" y="48"/>
                </a:lnTo>
                <a:lnTo>
                  <a:pt x="2203" y="74"/>
                </a:lnTo>
                <a:lnTo>
                  <a:pt x="2297" y="106"/>
                </a:lnTo>
                <a:lnTo>
                  <a:pt x="2388" y="143"/>
                </a:lnTo>
                <a:lnTo>
                  <a:pt x="2476" y="186"/>
                </a:lnTo>
                <a:lnTo>
                  <a:pt x="2562" y="232"/>
                </a:lnTo>
                <a:lnTo>
                  <a:pt x="2645" y="284"/>
                </a:lnTo>
                <a:lnTo>
                  <a:pt x="2723" y="341"/>
                </a:lnTo>
                <a:lnTo>
                  <a:pt x="2799" y="400"/>
                </a:lnTo>
                <a:lnTo>
                  <a:pt x="2872" y="465"/>
                </a:lnTo>
                <a:lnTo>
                  <a:pt x="2940" y="533"/>
                </a:lnTo>
                <a:lnTo>
                  <a:pt x="3005" y="606"/>
                </a:lnTo>
                <a:lnTo>
                  <a:pt x="3065" y="682"/>
                </a:lnTo>
                <a:lnTo>
                  <a:pt x="3121" y="760"/>
                </a:lnTo>
                <a:lnTo>
                  <a:pt x="3173" y="843"/>
                </a:lnTo>
                <a:lnTo>
                  <a:pt x="3219" y="929"/>
                </a:lnTo>
                <a:lnTo>
                  <a:pt x="3262" y="1017"/>
                </a:lnTo>
                <a:lnTo>
                  <a:pt x="3299" y="1108"/>
                </a:lnTo>
                <a:lnTo>
                  <a:pt x="3331" y="1202"/>
                </a:lnTo>
                <a:lnTo>
                  <a:pt x="3357" y="1298"/>
                </a:lnTo>
                <a:lnTo>
                  <a:pt x="3377" y="1397"/>
                </a:lnTo>
                <a:lnTo>
                  <a:pt x="3393" y="1497"/>
                </a:lnTo>
                <a:lnTo>
                  <a:pt x="3402" y="1599"/>
                </a:lnTo>
                <a:lnTo>
                  <a:pt x="3405" y="1703"/>
                </a:lnTo>
                <a:lnTo>
                  <a:pt x="3402" y="1806"/>
                </a:lnTo>
                <a:lnTo>
                  <a:pt x="3393" y="1908"/>
                </a:lnTo>
                <a:lnTo>
                  <a:pt x="3377" y="2008"/>
                </a:lnTo>
                <a:lnTo>
                  <a:pt x="3357" y="2107"/>
                </a:lnTo>
                <a:lnTo>
                  <a:pt x="3331" y="2203"/>
                </a:lnTo>
                <a:lnTo>
                  <a:pt x="3299" y="2297"/>
                </a:lnTo>
                <a:lnTo>
                  <a:pt x="3262" y="2388"/>
                </a:lnTo>
                <a:lnTo>
                  <a:pt x="3219" y="2476"/>
                </a:lnTo>
                <a:lnTo>
                  <a:pt x="3173" y="2562"/>
                </a:lnTo>
                <a:lnTo>
                  <a:pt x="3121" y="2645"/>
                </a:lnTo>
                <a:lnTo>
                  <a:pt x="3065" y="2723"/>
                </a:lnTo>
                <a:lnTo>
                  <a:pt x="3005" y="2799"/>
                </a:lnTo>
                <a:lnTo>
                  <a:pt x="2940" y="2872"/>
                </a:lnTo>
                <a:lnTo>
                  <a:pt x="2872" y="2940"/>
                </a:lnTo>
                <a:lnTo>
                  <a:pt x="2799" y="3005"/>
                </a:lnTo>
                <a:lnTo>
                  <a:pt x="2723" y="3065"/>
                </a:lnTo>
                <a:lnTo>
                  <a:pt x="2645" y="3121"/>
                </a:lnTo>
                <a:lnTo>
                  <a:pt x="2562" y="3173"/>
                </a:lnTo>
                <a:lnTo>
                  <a:pt x="2476" y="3219"/>
                </a:lnTo>
                <a:lnTo>
                  <a:pt x="2388" y="3262"/>
                </a:lnTo>
                <a:lnTo>
                  <a:pt x="2297" y="3299"/>
                </a:lnTo>
                <a:lnTo>
                  <a:pt x="2203" y="3331"/>
                </a:lnTo>
                <a:lnTo>
                  <a:pt x="2107" y="3357"/>
                </a:lnTo>
                <a:lnTo>
                  <a:pt x="2008" y="3377"/>
                </a:lnTo>
                <a:lnTo>
                  <a:pt x="1908" y="3393"/>
                </a:lnTo>
                <a:lnTo>
                  <a:pt x="1806" y="3402"/>
                </a:lnTo>
                <a:lnTo>
                  <a:pt x="1703" y="3405"/>
                </a:lnTo>
                <a:lnTo>
                  <a:pt x="1599" y="3402"/>
                </a:lnTo>
                <a:lnTo>
                  <a:pt x="1497" y="3393"/>
                </a:lnTo>
                <a:lnTo>
                  <a:pt x="1397" y="3377"/>
                </a:lnTo>
                <a:lnTo>
                  <a:pt x="1298" y="3357"/>
                </a:lnTo>
                <a:lnTo>
                  <a:pt x="1202" y="3331"/>
                </a:lnTo>
                <a:lnTo>
                  <a:pt x="1108" y="3299"/>
                </a:lnTo>
                <a:lnTo>
                  <a:pt x="1017" y="3262"/>
                </a:lnTo>
                <a:lnTo>
                  <a:pt x="929" y="3219"/>
                </a:lnTo>
                <a:lnTo>
                  <a:pt x="843" y="3173"/>
                </a:lnTo>
                <a:lnTo>
                  <a:pt x="760" y="3121"/>
                </a:lnTo>
                <a:lnTo>
                  <a:pt x="682" y="3065"/>
                </a:lnTo>
                <a:lnTo>
                  <a:pt x="606" y="3005"/>
                </a:lnTo>
                <a:lnTo>
                  <a:pt x="533" y="2940"/>
                </a:lnTo>
                <a:lnTo>
                  <a:pt x="465" y="2872"/>
                </a:lnTo>
                <a:lnTo>
                  <a:pt x="400" y="2799"/>
                </a:lnTo>
                <a:lnTo>
                  <a:pt x="341" y="2723"/>
                </a:lnTo>
                <a:lnTo>
                  <a:pt x="284" y="2645"/>
                </a:lnTo>
                <a:lnTo>
                  <a:pt x="232" y="2562"/>
                </a:lnTo>
                <a:lnTo>
                  <a:pt x="186" y="2476"/>
                </a:lnTo>
                <a:lnTo>
                  <a:pt x="143" y="2388"/>
                </a:lnTo>
                <a:lnTo>
                  <a:pt x="106" y="2297"/>
                </a:lnTo>
                <a:lnTo>
                  <a:pt x="74" y="2203"/>
                </a:lnTo>
                <a:lnTo>
                  <a:pt x="48" y="2107"/>
                </a:lnTo>
                <a:lnTo>
                  <a:pt x="28" y="2008"/>
                </a:lnTo>
                <a:lnTo>
                  <a:pt x="12" y="1908"/>
                </a:lnTo>
                <a:lnTo>
                  <a:pt x="3" y="1806"/>
                </a:lnTo>
                <a:lnTo>
                  <a:pt x="0" y="1703"/>
                </a:lnTo>
                <a:lnTo>
                  <a:pt x="3" y="1599"/>
                </a:lnTo>
                <a:lnTo>
                  <a:pt x="12" y="1497"/>
                </a:lnTo>
                <a:lnTo>
                  <a:pt x="28" y="1397"/>
                </a:lnTo>
                <a:lnTo>
                  <a:pt x="48" y="1298"/>
                </a:lnTo>
                <a:lnTo>
                  <a:pt x="74" y="1202"/>
                </a:lnTo>
                <a:lnTo>
                  <a:pt x="106" y="1108"/>
                </a:lnTo>
                <a:lnTo>
                  <a:pt x="143" y="1017"/>
                </a:lnTo>
                <a:lnTo>
                  <a:pt x="186" y="929"/>
                </a:lnTo>
                <a:lnTo>
                  <a:pt x="232" y="843"/>
                </a:lnTo>
                <a:lnTo>
                  <a:pt x="284" y="760"/>
                </a:lnTo>
                <a:lnTo>
                  <a:pt x="341" y="682"/>
                </a:lnTo>
                <a:lnTo>
                  <a:pt x="400" y="606"/>
                </a:lnTo>
                <a:lnTo>
                  <a:pt x="465" y="533"/>
                </a:lnTo>
                <a:lnTo>
                  <a:pt x="533" y="465"/>
                </a:lnTo>
                <a:lnTo>
                  <a:pt x="606" y="400"/>
                </a:lnTo>
                <a:lnTo>
                  <a:pt x="682" y="341"/>
                </a:lnTo>
                <a:lnTo>
                  <a:pt x="760" y="284"/>
                </a:lnTo>
                <a:lnTo>
                  <a:pt x="843" y="232"/>
                </a:lnTo>
                <a:lnTo>
                  <a:pt x="929" y="186"/>
                </a:lnTo>
                <a:lnTo>
                  <a:pt x="1017" y="143"/>
                </a:lnTo>
                <a:lnTo>
                  <a:pt x="1108" y="106"/>
                </a:lnTo>
                <a:lnTo>
                  <a:pt x="1202" y="74"/>
                </a:lnTo>
                <a:lnTo>
                  <a:pt x="1298" y="48"/>
                </a:lnTo>
                <a:lnTo>
                  <a:pt x="1397" y="28"/>
                </a:lnTo>
                <a:lnTo>
                  <a:pt x="1497" y="12"/>
                </a:lnTo>
                <a:lnTo>
                  <a:pt x="1599" y="3"/>
                </a:lnTo>
                <a:lnTo>
                  <a:pt x="1703" y="0"/>
                </a:lnTo>
                <a:close/>
              </a:path>
            </a:pathLst>
          </a:custGeom>
          <a:solidFill>
            <a:srgbClr val="FFC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6" name="Freeform 48">
            <a:extLst>
              <a:ext uri="{FF2B5EF4-FFF2-40B4-BE49-F238E27FC236}">
                <a16:creationId xmlns:a16="http://schemas.microsoft.com/office/drawing/2014/main" id="{F385C97D-327B-4C3E-9956-C396EDA3F960}"/>
              </a:ext>
            </a:extLst>
          </p:cNvPr>
          <p:cNvSpPr>
            <a:spLocks noEditPoints="1"/>
          </p:cNvSpPr>
          <p:nvPr/>
        </p:nvSpPr>
        <p:spPr bwMode="auto">
          <a:xfrm>
            <a:off x="4890446" y="2521657"/>
            <a:ext cx="639627" cy="639627"/>
          </a:xfrm>
          <a:custGeom>
            <a:avLst/>
            <a:gdLst>
              <a:gd name="T0" fmla="*/ 1462 w 3405"/>
              <a:gd name="T1" fmla="*/ 1863 h 3405"/>
              <a:gd name="T2" fmla="*/ 659 w 3405"/>
              <a:gd name="T3" fmla="*/ 1703 h 3405"/>
              <a:gd name="T4" fmla="*/ 2746 w 3405"/>
              <a:gd name="T5" fmla="*/ 1222 h 3405"/>
              <a:gd name="T6" fmla="*/ 1703 w 3405"/>
              <a:gd name="T7" fmla="*/ 0 h 3405"/>
              <a:gd name="T8" fmla="*/ 1908 w 3405"/>
              <a:gd name="T9" fmla="*/ 12 h 3405"/>
              <a:gd name="T10" fmla="*/ 2107 w 3405"/>
              <a:gd name="T11" fmla="*/ 48 h 3405"/>
              <a:gd name="T12" fmla="*/ 2297 w 3405"/>
              <a:gd name="T13" fmla="*/ 106 h 3405"/>
              <a:gd name="T14" fmla="*/ 2476 w 3405"/>
              <a:gd name="T15" fmla="*/ 186 h 3405"/>
              <a:gd name="T16" fmla="*/ 2645 w 3405"/>
              <a:gd name="T17" fmla="*/ 284 h 3405"/>
              <a:gd name="T18" fmla="*/ 2799 w 3405"/>
              <a:gd name="T19" fmla="*/ 400 h 3405"/>
              <a:gd name="T20" fmla="*/ 2940 w 3405"/>
              <a:gd name="T21" fmla="*/ 533 h 3405"/>
              <a:gd name="T22" fmla="*/ 3065 w 3405"/>
              <a:gd name="T23" fmla="*/ 682 h 3405"/>
              <a:gd name="T24" fmla="*/ 3173 w 3405"/>
              <a:gd name="T25" fmla="*/ 843 h 3405"/>
              <a:gd name="T26" fmla="*/ 3262 w 3405"/>
              <a:gd name="T27" fmla="*/ 1017 h 3405"/>
              <a:gd name="T28" fmla="*/ 3331 w 3405"/>
              <a:gd name="T29" fmla="*/ 1202 h 3405"/>
              <a:gd name="T30" fmla="*/ 3377 w 3405"/>
              <a:gd name="T31" fmla="*/ 1397 h 3405"/>
              <a:gd name="T32" fmla="*/ 3402 w 3405"/>
              <a:gd name="T33" fmla="*/ 1599 h 3405"/>
              <a:gd name="T34" fmla="*/ 3402 w 3405"/>
              <a:gd name="T35" fmla="*/ 1806 h 3405"/>
              <a:gd name="T36" fmla="*/ 3377 w 3405"/>
              <a:gd name="T37" fmla="*/ 2008 h 3405"/>
              <a:gd name="T38" fmla="*/ 3331 w 3405"/>
              <a:gd name="T39" fmla="*/ 2203 h 3405"/>
              <a:gd name="T40" fmla="*/ 3262 w 3405"/>
              <a:gd name="T41" fmla="*/ 2388 h 3405"/>
              <a:gd name="T42" fmla="*/ 3173 w 3405"/>
              <a:gd name="T43" fmla="*/ 2562 h 3405"/>
              <a:gd name="T44" fmla="*/ 3065 w 3405"/>
              <a:gd name="T45" fmla="*/ 2723 h 3405"/>
              <a:gd name="T46" fmla="*/ 2940 w 3405"/>
              <a:gd name="T47" fmla="*/ 2872 h 3405"/>
              <a:gd name="T48" fmla="*/ 2799 w 3405"/>
              <a:gd name="T49" fmla="*/ 3005 h 3405"/>
              <a:gd name="T50" fmla="*/ 2645 w 3405"/>
              <a:gd name="T51" fmla="*/ 3121 h 3405"/>
              <a:gd name="T52" fmla="*/ 2476 w 3405"/>
              <a:gd name="T53" fmla="*/ 3219 h 3405"/>
              <a:gd name="T54" fmla="*/ 2297 w 3405"/>
              <a:gd name="T55" fmla="*/ 3299 h 3405"/>
              <a:gd name="T56" fmla="*/ 2107 w 3405"/>
              <a:gd name="T57" fmla="*/ 3357 h 3405"/>
              <a:gd name="T58" fmla="*/ 1908 w 3405"/>
              <a:gd name="T59" fmla="*/ 3393 h 3405"/>
              <a:gd name="T60" fmla="*/ 1703 w 3405"/>
              <a:gd name="T61" fmla="*/ 3405 h 3405"/>
              <a:gd name="T62" fmla="*/ 1497 w 3405"/>
              <a:gd name="T63" fmla="*/ 3393 h 3405"/>
              <a:gd name="T64" fmla="*/ 1298 w 3405"/>
              <a:gd name="T65" fmla="*/ 3357 h 3405"/>
              <a:gd name="T66" fmla="*/ 1108 w 3405"/>
              <a:gd name="T67" fmla="*/ 3299 h 3405"/>
              <a:gd name="T68" fmla="*/ 929 w 3405"/>
              <a:gd name="T69" fmla="*/ 3219 h 3405"/>
              <a:gd name="T70" fmla="*/ 760 w 3405"/>
              <a:gd name="T71" fmla="*/ 3121 h 3405"/>
              <a:gd name="T72" fmla="*/ 606 w 3405"/>
              <a:gd name="T73" fmla="*/ 3005 h 3405"/>
              <a:gd name="T74" fmla="*/ 465 w 3405"/>
              <a:gd name="T75" fmla="*/ 2872 h 3405"/>
              <a:gd name="T76" fmla="*/ 341 w 3405"/>
              <a:gd name="T77" fmla="*/ 2723 h 3405"/>
              <a:gd name="T78" fmla="*/ 232 w 3405"/>
              <a:gd name="T79" fmla="*/ 2562 h 3405"/>
              <a:gd name="T80" fmla="*/ 143 w 3405"/>
              <a:gd name="T81" fmla="*/ 2388 h 3405"/>
              <a:gd name="T82" fmla="*/ 74 w 3405"/>
              <a:gd name="T83" fmla="*/ 2203 h 3405"/>
              <a:gd name="T84" fmla="*/ 28 w 3405"/>
              <a:gd name="T85" fmla="*/ 2008 h 3405"/>
              <a:gd name="T86" fmla="*/ 3 w 3405"/>
              <a:gd name="T87" fmla="*/ 1806 h 3405"/>
              <a:gd name="T88" fmla="*/ 3 w 3405"/>
              <a:gd name="T89" fmla="*/ 1599 h 3405"/>
              <a:gd name="T90" fmla="*/ 28 w 3405"/>
              <a:gd name="T91" fmla="*/ 1397 h 3405"/>
              <a:gd name="T92" fmla="*/ 74 w 3405"/>
              <a:gd name="T93" fmla="*/ 1202 h 3405"/>
              <a:gd name="T94" fmla="*/ 143 w 3405"/>
              <a:gd name="T95" fmla="*/ 1017 h 3405"/>
              <a:gd name="T96" fmla="*/ 232 w 3405"/>
              <a:gd name="T97" fmla="*/ 843 h 3405"/>
              <a:gd name="T98" fmla="*/ 341 w 3405"/>
              <a:gd name="T99" fmla="*/ 682 h 3405"/>
              <a:gd name="T100" fmla="*/ 465 w 3405"/>
              <a:gd name="T101" fmla="*/ 533 h 3405"/>
              <a:gd name="T102" fmla="*/ 606 w 3405"/>
              <a:gd name="T103" fmla="*/ 400 h 3405"/>
              <a:gd name="T104" fmla="*/ 760 w 3405"/>
              <a:gd name="T105" fmla="*/ 284 h 3405"/>
              <a:gd name="T106" fmla="*/ 929 w 3405"/>
              <a:gd name="T107" fmla="*/ 186 h 3405"/>
              <a:gd name="T108" fmla="*/ 1108 w 3405"/>
              <a:gd name="T109" fmla="*/ 106 h 3405"/>
              <a:gd name="T110" fmla="*/ 1298 w 3405"/>
              <a:gd name="T111" fmla="*/ 48 h 3405"/>
              <a:gd name="T112" fmla="*/ 1497 w 3405"/>
              <a:gd name="T113" fmla="*/ 12 h 3405"/>
              <a:gd name="T114" fmla="*/ 1703 w 3405"/>
              <a:gd name="T115" fmla="*/ 0 h 3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05" h="3405">
                <a:moveTo>
                  <a:pt x="2424" y="900"/>
                </a:moveTo>
                <a:lnTo>
                  <a:pt x="1462" y="1863"/>
                </a:lnTo>
                <a:lnTo>
                  <a:pt x="980" y="1381"/>
                </a:lnTo>
                <a:lnTo>
                  <a:pt x="659" y="1703"/>
                </a:lnTo>
                <a:lnTo>
                  <a:pt x="1462" y="2505"/>
                </a:lnTo>
                <a:lnTo>
                  <a:pt x="2746" y="1222"/>
                </a:lnTo>
                <a:lnTo>
                  <a:pt x="2424" y="900"/>
                </a:lnTo>
                <a:close/>
                <a:moveTo>
                  <a:pt x="1703" y="0"/>
                </a:moveTo>
                <a:lnTo>
                  <a:pt x="1806" y="3"/>
                </a:lnTo>
                <a:lnTo>
                  <a:pt x="1908" y="12"/>
                </a:lnTo>
                <a:lnTo>
                  <a:pt x="2008" y="28"/>
                </a:lnTo>
                <a:lnTo>
                  <a:pt x="2107" y="48"/>
                </a:lnTo>
                <a:lnTo>
                  <a:pt x="2203" y="74"/>
                </a:lnTo>
                <a:lnTo>
                  <a:pt x="2297" y="106"/>
                </a:lnTo>
                <a:lnTo>
                  <a:pt x="2388" y="143"/>
                </a:lnTo>
                <a:lnTo>
                  <a:pt x="2476" y="186"/>
                </a:lnTo>
                <a:lnTo>
                  <a:pt x="2562" y="232"/>
                </a:lnTo>
                <a:lnTo>
                  <a:pt x="2645" y="284"/>
                </a:lnTo>
                <a:lnTo>
                  <a:pt x="2723" y="341"/>
                </a:lnTo>
                <a:lnTo>
                  <a:pt x="2799" y="400"/>
                </a:lnTo>
                <a:lnTo>
                  <a:pt x="2872" y="465"/>
                </a:lnTo>
                <a:lnTo>
                  <a:pt x="2940" y="533"/>
                </a:lnTo>
                <a:lnTo>
                  <a:pt x="3005" y="606"/>
                </a:lnTo>
                <a:lnTo>
                  <a:pt x="3065" y="682"/>
                </a:lnTo>
                <a:lnTo>
                  <a:pt x="3121" y="760"/>
                </a:lnTo>
                <a:lnTo>
                  <a:pt x="3173" y="843"/>
                </a:lnTo>
                <a:lnTo>
                  <a:pt x="3219" y="929"/>
                </a:lnTo>
                <a:lnTo>
                  <a:pt x="3262" y="1017"/>
                </a:lnTo>
                <a:lnTo>
                  <a:pt x="3299" y="1108"/>
                </a:lnTo>
                <a:lnTo>
                  <a:pt x="3331" y="1202"/>
                </a:lnTo>
                <a:lnTo>
                  <a:pt x="3357" y="1298"/>
                </a:lnTo>
                <a:lnTo>
                  <a:pt x="3377" y="1397"/>
                </a:lnTo>
                <a:lnTo>
                  <a:pt x="3393" y="1497"/>
                </a:lnTo>
                <a:lnTo>
                  <a:pt x="3402" y="1599"/>
                </a:lnTo>
                <a:lnTo>
                  <a:pt x="3405" y="1703"/>
                </a:lnTo>
                <a:lnTo>
                  <a:pt x="3402" y="1806"/>
                </a:lnTo>
                <a:lnTo>
                  <a:pt x="3393" y="1908"/>
                </a:lnTo>
                <a:lnTo>
                  <a:pt x="3377" y="2008"/>
                </a:lnTo>
                <a:lnTo>
                  <a:pt x="3357" y="2107"/>
                </a:lnTo>
                <a:lnTo>
                  <a:pt x="3331" y="2203"/>
                </a:lnTo>
                <a:lnTo>
                  <a:pt x="3299" y="2297"/>
                </a:lnTo>
                <a:lnTo>
                  <a:pt x="3262" y="2388"/>
                </a:lnTo>
                <a:lnTo>
                  <a:pt x="3219" y="2476"/>
                </a:lnTo>
                <a:lnTo>
                  <a:pt x="3173" y="2562"/>
                </a:lnTo>
                <a:lnTo>
                  <a:pt x="3121" y="2645"/>
                </a:lnTo>
                <a:lnTo>
                  <a:pt x="3065" y="2723"/>
                </a:lnTo>
                <a:lnTo>
                  <a:pt x="3005" y="2799"/>
                </a:lnTo>
                <a:lnTo>
                  <a:pt x="2940" y="2872"/>
                </a:lnTo>
                <a:lnTo>
                  <a:pt x="2872" y="2940"/>
                </a:lnTo>
                <a:lnTo>
                  <a:pt x="2799" y="3005"/>
                </a:lnTo>
                <a:lnTo>
                  <a:pt x="2723" y="3065"/>
                </a:lnTo>
                <a:lnTo>
                  <a:pt x="2645" y="3121"/>
                </a:lnTo>
                <a:lnTo>
                  <a:pt x="2562" y="3173"/>
                </a:lnTo>
                <a:lnTo>
                  <a:pt x="2476" y="3219"/>
                </a:lnTo>
                <a:lnTo>
                  <a:pt x="2388" y="3262"/>
                </a:lnTo>
                <a:lnTo>
                  <a:pt x="2297" y="3299"/>
                </a:lnTo>
                <a:lnTo>
                  <a:pt x="2203" y="3331"/>
                </a:lnTo>
                <a:lnTo>
                  <a:pt x="2107" y="3357"/>
                </a:lnTo>
                <a:lnTo>
                  <a:pt x="2008" y="3377"/>
                </a:lnTo>
                <a:lnTo>
                  <a:pt x="1908" y="3393"/>
                </a:lnTo>
                <a:lnTo>
                  <a:pt x="1806" y="3402"/>
                </a:lnTo>
                <a:lnTo>
                  <a:pt x="1703" y="3405"/>
                </a:lnTo>
                <a:lnTo>
                  <a:pt x="1599" y="3402"/>
                </a:lnTo>
                <a:lnTo>
                  <a:pt x="1497" y="3393"/>
                </a:lnTo>
                <a:lnTo>
                  <a:pt x="1397" y="3377"/>
                </a:lnTo>
                <a:lnTo>
                  <a:pt x="1298" y="3357"/>
                </a:lnTo>
                <a:lnTo>
                  <a:pt x="1202" y="3331"/>
                </a:lnTo>
                <a:lnTo>
                  <a:pt x="1108" y="3299"/>
                </a:lnTo>
                <a:lnTo>
                  <a:pt x="1017" y="3262"/>
                </a:lnTo>
                <a:lnTo>
                  <a:pt x="929" y="3219"/>
                </a:lnTo>
                <a:lnTo>
                  <a:pt x="843" y="3173"/>
                </a:lnTo>
                <a:lnTo>
                  <a:pt x="760" y="3121"/>
                </a:lnTo>
                <a:lnTo>
                  <a:pt x="682" y="3065"/>
                </a:lnTo>
                <a:lnTo>
                  <a:pt x="606" y="3005"/>
                </a:lnTo>
                <a:lnTo>
                  <a:pt x="533" y="2940"/>
                </a:lnTo>
                <a:lnTo>
                  <a:pt x="465" y="2872"/>
                </a:lnTo>
                <a:lnTo>
                  <a:pt x="400" y="2799"/>
                </a:lnTo>
                <a:lnTo>
                  <a:pt x="341" y="2723"/>
                </a:lnTo>
                <a:lnTo>
                  <a:pt x="284" y="2645"/>
                </a:lnTo>
                <a:lnTo>
                  <a:pt x="232" y="2562"/>
                </a:lnTo>
                <a:lnTo>
                  <a:pt x="186" y="2476"/>
                </a:lnTo>
                <a:lnTo>
                  <a:pt x="143" y="2388"/>
                </a:lnTo>
                <a:lnTo>
                  <a:pt x="106" y="2297"/>
                </a:lnTo>
                <a:lnTo>
                  <a:pt x="74" y="2203"/>
                </a:lnTo>
                <a:lnTo>
                  <a:pt x="48" y="2107"/>
                </a:lnTo>
                <a:lnTo>
                  <a:pt x="28" y="2008"/>
                </a:lnTo>
                <a:lnTo>
                  <a:pt x="12" y="1908"/>
                </a:lnTo>
                <a:lnTo>
                  <a:pt x="3" y="1806"/>
                </a:lnTo>
                <a:lnTo>
                  <a:pt x="0" y="1703"/>
                </a:lnTo>
                <a:lnTo>
                  <a:pt x="3" y="1599"/>
                </a:lnTo>
                <a:lnTo>
                  <a:pt x="12" y="1497"/>
                </a:lnTo>
                <a:lnTo>
                  <a:pt x="28" y="1397"/>
                </a:lnTo>
                <a:lnTo>
                  <a:pt x="48" y="1298"/>
                </a:lnTo>
                <a:lnTo>
                  <a:pt x="74" y="1202"/>
                </a:lnTo>
                <a:lnTo>
                  <a:pt x="106" y="1108"/>
                </a:lnTo>
                <a:lnTo>
                  <a:pt x="143" y="1017"/>
                </a:lnTo>
                <a:lnTo>
                  <a:pt x="186" y="929"/>
                </a:lnTo>
                <a:lnTo>
                  <a:pt x="232" y="843"/>
                </a:lnTo>
                <a:lnTo>
                  <a:pt x="284" y="760"/>
                </a:lnTo>
                <a:lnTo>
                  <a:pt x="341" y="682"/>
                </a:lnTo>
                <a:lnTo>
                  <a:pt x="400" y="606"/>
                </a:lnTo>
                <a:lnTo>
                  <a:pt x="465" y="533"/>
                </a:lnTo>
                <a:lnTo>
                  <a:pt x="533" y="465"/>
                </a:lnTo>
                <a:lnTo>
                  <a:pt x="606" y="400"/>
                </a:lnTo>
                <a:lnTo>
                  <a:pt x="682" y="341"/>
                </a:lnTo>
                <a:lnTo>
                  <a:pt x="760" y="284"/>
                </a:lnTo>
                <a:lnTo>
                  <a:pt x="843" y="232"/>
                </a:lnTo>
                <a:lnTo>
                  <a:pt x="929" y="186"/>
                </a:lnTo>
                <a:lnTo>
                  <a:pt x="1017" y="143"/>
                </a:lnTo>
                <a:lnTo>
                  <a:pt x="1108" y="106"/>
                </a:lnTo>
                <a:lnTo>
                  <a:pt x="1202" y="74"/>
                </a:lnTo>
                <a:lnTo>
                  <a:pt x="1298" y="48"/>
                </a:lnTo>
                <a:lnTo>
                  <a:pt x="1397" y="28"/>
                </a:lnTo>
                <a:lnTo>
                  <a:pt x="1497" y="12"/>
                </a:lnTo>
                <a:lnTo>
                  <a:pt x="1599" y="3"/>
                </a:lnTo>
                <a:lnTo>
                  <a:pt x="1703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39B0654A-0D47-4984-9A61-C9B528216E01}"/>
              </a:ext>
            </a:extLst>
          </p:cNvPr>
          <p:cNvSpPr txBox="1">
            <a:spLocks/>
          </p:cNvSpPr>
          <p:nvPr/>
        </p:nvSpPr>
        <p:spPr>
          <a:xfrm>
            <a:off x="5802357" y="1434850"/>
            <a:ext cx="5945817" cy="7894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id-ID" sz="1900" b="1" noProof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Intervensi belum terintegrasi </a:t>
            </a:r>
            <a:r>
              <a:rPr lang="id-ID" sz="1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 baik</a:t>
            </a:r>
            <a:r>
              <a:rPr lang="en-US" sz="1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sehingga </a:t>
            </a:r>
            <a:r>
              <a:rPr lang="id-ID" sz="1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belum sepenuhnya efektif untuk percepatan penurunan </a:t>
            </a:r>
            <a:r>
              <a:rPr lang="id-ID" sz="1900" i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stunting</a:t>
            </a:r>
            <a:r>
              <a:rPr lang="id-ID" sz="1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8" name="Freeform 48">
            <a:extLst>
              <a:ext uri="{FF2B5EF4-FFF2-40B4-BE49-F238E27FC236}">
                <a16:creationId xmlns:a16="http://schemas.microsoft.com/office/drawing/2014/main" id="{65CBB2C2-3CDD-4764-8138-DBFA08A1A645}"/>
              </a:ext>
            </a:extLst>
          </p:cNvPr>
          <p:cNvSpPr>
            <a:spLocks noEditPoints="1"/>
          </p:cNvSpPr>
          <p:nvPr/>
        </p:nvSpPr>
        <p:spPr bwMode="auto">
          <a:xfrm>
            <a:off x="4890446" y="3541655"/>
            <a:ext cx="639627" cy="639627"/>
          </a:xfrm>
          <a:custGeom>
            <a:avLst/>
            <a:gdLst>
              <a:gd name="T0" fmla="*/ 1462 w 3405"/>
              <a:gd name="T1" fmla="*/ 1863 h 3405"/>
              <a:gd name="T2" fmla="*/ 659 w 3405"/>
              <a:gd name="T3" fmla="*/ 1703 h 3405"/>
              <a:gd name="T4" fmla="*/ 2746 w 3405"/>
              <a:gd name="T5" fmla="*/ 1222 h 3405"/>
              <a:gd name="T6" fmla="*/ 1703 w 3405"/>
              <a:gd name="T7" fmla="*/ 0 h 3405"/>
              <a:gd name="T8" fmla="*/ 1908 w 3405"/>
              <a:gd name="T9" fmla="*/ 12 h 3405"/>
              <a:gd name="T10" fmla="*/ 2107 w 3405"/>
              <a:gd name="T11" fmla="*/ 48 h 3405"/>
              <a:gd name="T12" fmla="*/ 2297 w 3405"/>
              <a:gd name="T13" fmla="*/ 106 h 3405"/>
              <a:gd name="T14" fmla="*/ 2476 w 3405"/>
              <a:gd name="T15" fmla="*/ 186 h 3405"/>
              <a:gd name="T16" fmla="*/ 2645 w 3405"/>
              <a:gd name="T17" fmla="*/ 284 h 3405"/>
              <a:gd name="T18" fmla="*/ 2799 w 3405"/>
              <a:gd name="T19" fmla="*/ 400 h 3405"/>
              <a:gd name="T20" fmla="*/ 2940 w 3405"/>
              <a:gd name="T21" fmla="*/ 533 h 3405"/>
              <a:gd name="T22" fmla="*/ 3065 w 3405"/>
              <a:gd name="T23" fmla="*/ 682 h 3405"/>
              <a:gd name="T24" fmla="*/ 3173 w 3405"/>
              <a:gd name="T25" fmla="*/ 843 h 3405"/>
              <a:gd name="T26" fmla="*/ 3262 w 3405"/>
              <a:gd name="T27" fmla="*/ 1017 h 3405"/>
              <a:gd name="T28" fmla="*/ 3331 w 3405"/>
              <a:gd name="T29" fmla="*/ 1202 h 3405"/>
              <a:gd name="T30" fmla="*/ 3377 w 3405"/>
              <a:gd name="T31" fmla="*/ 1397 h 3405"/>
              <a:gd name="T32" fmla="*/ 3402 w 3405"/>
              <a:gd name="T33" fmla="*/ 1599 h 3405"/>
              <a:gd name="T34" fmla="*/ 3402 w 3405"/>
              <a:gd name="T35" fmla="*/ 1806 h 3405"/>
              <a:gd name="T36" fmla="*/ 3377 w 3405"/>
              <a:gd name="T37" fmla="*/ 2008 h 3405"/>
              <a:gd name="T38" fmla="*/ 3331 w 3405"/>
              <a:gd name="T39" fmla="*/ 2203 h 3405"/>
              <a:gd name="T40" fmla="*/ 3262 w 3405"/>
              <a:gd name="T41" fmla="*/ 2388 h 3405"/>
              <a:gd name="T42" fmla="*/ 3173 w 3405"/>
              <a:gd name="T43" fmla="*/ 2562 h 3405"/>
              <a:gd name="T44" fmla="*/ 3065 w 3405"/>
              <a:gd name="T45" fmla="*/ 2723 h 3405"/>
              <a:gd name="T46" fmla="*/ 2940 w 3405"/>
              <a:gd name="T47" fmla="*/ 2872 h 3405"/>
              <a:gd name="T48" fmla="*/ 2799 w 3405"/>
              <a:gd name="T49" fmla="*/ 3005 h 3405"/>
              <a:gd name="T50" fmla="*/ 2645 w 3405"/>
              <a:gd name="T51" fmla="*/ 3121 h 3405"/>
              <a:gd name="T52" fmla="*/ 2476 w 3405"/>
              <a:gd name="T53" fmla="*/ 3219 h 3405"/>
              <a:gd name="T54" fmla="*/ 2297 w 3405"/>
              <a:gd name="T55" fmla="*/ 3299 h 3405"/>
              <a:gd name="T56" fmla="*/ 2107 w 3405"/>
              <a:gd name="T57" fmla="*/ 3357 h 3405"/>
              <a:gd name="T58" fmla="*/ 1908 w 3405"/>
              <a:gd name="T59" fmla="*/ 3393 h 3405"/>
              <a:gd name="T60" fmla="*/ 1703 w 3405"/>
              <a:gd name="T61" fmla="*/ 3405 h 3405"/>
              <a:gd name="T62" fmla="*/ 1497 w 3405"/>
              <a:gd name="T63" fmla="*/ 3393 h 3405"/>
              <a:gd name="T64" fmla="*/ 1298 w 3405"/>
              <a:gd name="T65" fmla="*/ 3357 h 3405"/>
              <a:gd name="T66" fmla="*/ 1108 w 3405"/>
              <a:gd name="T67" fmla="*/ 3299 h 3405"/>
              <a:gd name="T68" fmla="*/ 929 w 3405"/>
              <a:gd name="T69" fmla="*/ 3219 h 3405"/>
              <a:gd name="T70" fmla="*/ 760 w 3405"/>
              <a:gd name="T71" fmla="*/ 3121 h 3405"/>
              <a:gd name="T72" fmla="*/ 606 w 3405"/>
              <a:gd name="T73" fmla="*/ 3005 h 3405"/>
              <a:gd name="T74" fmla="*/ 465 w 3405"/>
              <a:gd name="T75" fmla="*/ 2872 h 3405"/>
              <a:gd name="T76" fmla="*/ 341 w 3405"/>
              <a:gd name="T77" fmla="*/ 2723 h 3405"/>
              <a:gd name="T78" fmla="*/ 232 w 3405"/>
              <a:gd name="T79" fmla="*/ 2562 h 3405"/>
              <a:gd name="T80" fmla="*/ 143 w 3405"/>
              <a:gd name="T81" fmla="*/ 2388 h 3405"/>
              <a:gd name="T82" fmla="*/ 74 w 3405"/>
              <a:gd name="T83" fmla="*/ 2203 h 3405"/>
              <a:gd name="T84" fmla="*/ 28 w 3405"/>
              <a:gd name="T85" fmla="*/ 2008 h 3405"/>
              <a:gd name="T86" fmla="*/ 3 w 3405"/>
              <a:gd name="T87" fmla="*/ 1806 h 3405"/>
              <a:gd name="T88" fmla="*/ 3 w 3405"/>
              <a:gd name="T89" fmla="*/ 1599 h 3405"/>
              <a:gd name="T90" fmla="*/ 28 w 3405"/>
              <a:gd name="T91" fmla="*/ 1397 h 3405"/>
              <a:gd name="T92" fmla="*/ 74 w 3405"/>
              <a:gd name="T93" fmla="*/ 1202 h 3405"/>
              <a:gd name="T94" fmla="*/ 143 w 3405"/>
              <a:gd name="T95" fmla="*/ 1017 h 3405"/>
              <a:gd name="T96" fmla="*/ 232 w 3405"/>
              <a:gd name="T97" fmla="*/ 843 h 3405"/>
              <a:gd name="T98" fmla="*/ 341 w 3405"/>
              <a:gd name="T99" fmla="*/ 682 h 3405"/>
              <a:gd name="T100" fmla="*/ 465 w 3405"/>
              <a:gd name="T101" fmla="*/ 533 h 3405"/>
              <a:gd name="T102" fmla="*/ 606 w 3405"/>
              <a:gd name="T103" fmla="*/ 400 h 3405"/>
              <a:gd name="T104" fmla="*/ 760 w 3405"/>
              <a:gd name="T105" fmla="*/ 284 h 3405"/>
              <a:gd name="T106" fmla="*/ 929 w 3405"/>
              <a:gd name="T107" fmla="*/ 186 h 3405"/>
              <a:gd name="T108" fmla="*/ 1108 w 3405"/>
              <a:gd name="T109" fmla="*/ 106 h 3405"/>
              <a:gd name="T110" fmla="*/ 1298 w 3405"/>
              <a:gd name="T111" fmla="*/ 48 h 3405"/>
              <a:gd name="T112" fmla="*/ 1497 w 3405"/>
              <a:gd name="T113" fmla="*/ 12 h 3405"/>
              <a:gd name="T114" fmla="*/ 1703 w 3405"/>
              <a:gd name="T115" fmla="*/ 0 h 3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05" h="3405">
                <a:moveTo>
                  <a:pt x="2424" y="900"/>
                </a:moveTo>
                <a:lnTo>
                  <a:pt x="1462" y="1863"/>
                </a:lnTo>
                <a:lnTo>
                  <a:pt x="980" y="1381"/>
                </a:lnTo>
                <a:lnTo>
                  <a:pt x="659" y="1703"/>
                </a:lnTo>
                <a:lnTo>
                  <a:pt x="1462" y="2505"/>
                </a:lnTo>
                <a:lnTo>
                  <a:pt x="2746" y="1222"/>
                </a:lnTo>
                <a:lnTo>
                  <a:pt x="2424" y="900"/>
                </a:lnTo>
                <a:close/>
                <a:moveTo>
                  <a:pt x="1703" y="0"/>
                </a:moveTo>
                <a:lnTo>
                  <a:pt x="1806" y="3"/>
                </a:lnTo>
                <a:lnTo>
                  <a:pt x="1908" y="12"/>
                </a:lnTo>
                <a:lnTo>
                  <a:pt x="2008" y="28"/>
                </a:lnTo>
                <a:lnTo>
                  <a:pt x="2107" y="48"/>
                </a:lnTo>
                <a:lnTo>
                  <a:pt x="2203" y="74"/>
                </a:lnTo>
                <a:lnTo>
                  <a:pt x="2297" y="106"/>
                </a:lnTo>
                <a:lnTo>
                  <a:pt x="2388" y="143"/>
                </a:lnTo>
                <a:lnTo>
                  <a:pt x="2476" y="186"/>
                </a:lnTo>
                <a:lnTo>
                  <a:pt x="2562" y="232"/>
                </a:lnTo>
                <a:lnTo>
                  <a:pt x="2645" y="284"/>
                </a:lnTo>
                <a:lnTo>
                  <a:pt x="2723" y="341"/>
                </a:lnTo>
                <a:lnTo>
                  <a:pt x="2799" y="400"/>
                </a:lnTo>
                <a:lnTo>
                  <a:pt x="2872" y="465"/>
                </a:lnTo>
                <a:lnTo>
                  <a:pt x="2940" y="533"/>
                </a:lnTo>
                <a:lnTo>
                  <a:pt x="3005" y="606"/>
                </a:lnTo>
                <a:lnTo>
                  <a:pt x="3065" y="682"/>
                </a:lnTo>
                <a:lnTo>
                  <a:pt x="3121" y="760"/>
                </a:lnTo>
                <a:lnTo>
                  <a:pt x="3173" y="843"/>
                </a:lnTo>
                <a:lnTo>
                  <a:pt x="3219" y="929"/>
                </a:lnTo>
                <a:lnTo>
                  <a:pt x="3262" y="1017"/>
                </a:lnTo>
                <a:lnTo>
                  <a:pt x="3299" y="1108"/>
                </a:lnTo>
                <a:lnTo>
                  <a:pt x="3331" y="1202"/>
                </a:lnTo>
                <a:lnTo>
                  <a:pt x="3357" y="1298"/>
                </a:lnTo>
                <a:lnTo>
                  <a:pt x="3377" y="1397"/>
                </a:lnTo>
                <a:lnTo>
                  <a:pt x="3393" y="1497"/>
                </a:lnTo>
                <a:lnTo>
                  <a:pt x="3402" y="1599"/>
                </a:lnTo>
                <a:lnTo>
                  <a:pt x="3405" y="1703"/>
                </a:lnTo>
                <a:lnTo>
                  <a:pt x="3402" y="1806"/>
                </a:lnTo>
                <a:lnTo>
                  <a:pt x="3393" y="1908"/>
                </a:lnTo>
                <a:lnTo>
                  <a:pt x="3377" y="2008"/>
                </a:lnTo>
                <a:lnTo>
                  <a:pt x="3357" y="2107"/>
                </a:lnTo>
                <a:lnTo>
                  <a:pt x="3331" y="2203"/>
                </a:lnTo>
                <a:lnTo>
                  <a:pt x="3299" y="2297"/>
                </a:lnTo>
                <a:lnTo>
                  <a:pt x="3262" y="2388"/>
                </a:lnTo>
                <a:lnTo>
                  <a:pt x="3219" y="2476"/>
                </a:lnTo>
                <a:lnTo>
                  <a:pt x="3173" y="2562"/>
                </a:lnTo>
                <a:lnTo>
                  <a:pt x="3121" y="2645"/>
                </a:lnTo>
                <a:lnTo>
                  <a:pt x="3065" y="2723"/>
                </a:lnTo>
                <a:lnTo>
                  <a:pt x="3005" y="2799"/>
                </a:lnTo>
                <a:lnTo>
                  <a:pt x="2940" y="2872"/>
                </a:lnTo>
                <a:lnTo>
                  <a:pt x="2872" y="2940"/>
                </a:lnTo>
                <a:lnTo>
                  <a:pt x="2799" y="3005"/>
                </a:lnTo>
                <a:lnTo>
                  <a:pt x="2723" y="3065"/>
                </a:lnTo>
                <a:lnTo>
                  <a:pt x="2645" y="3121"/>
                </a:lnTo>
                <a:lnTo>
                  <a:pt x="2562" y="3173"/>
                </a:lnTo>
                <a:lnTo>
                  <a:pt x="2476" y="3219"/>
                </a:lnTo>
                <a:lnTo>
                  <a:pt x="2388" y="3262"/>
                </a:lnTo>
                <a:lnTo>
                  <a:pt x="2297" y="3299"/>
                </a:lnTo>
                <a:lnTo>
                  <a:pt x="2203" y="3331"/>
                </a:lnTo>
                <a:lnTo>
                  <a:pt x="2107" y="3357"/>
                </a:lnTo>
                <a:lnTo>
                  <a:pt x="2008" y="3377"/>
                </a:lnTo>
                <a:lnTo>
                  <a:pt x="1908" y="3393"/>
                </a:lnTo>
                <a:lnTo>
                  <a:pt x="1806" y="3402"/>
                </a:lnTo>
                <a:lnTo>
                  <a:pt x="1703" y="3405"/>
                </a:lnTo>
                <a:lnTo>
                  <a:pt x="1599" y="3402"/>
                </a:lnTo>
                <a:lnTo>
                  <a:pt x="1497" y="3393"/>
                </a:lnTo>
                <a:lnTo>
                  <a:pt x="1397" y="3377"/>
                </a:lnTo>
                <a:lnTo>
                  <a:pt x="1298" y="3357"/>
                </a:lnTo>
                <a:lnTo>
                  <a:pt x="1202" y="3331"/>
                </a:lnTo>
                <a:lnTo>
                  <a:pt x="1108" y="3299"/>
                </a:lnTo>
                <a:lnTo>
                  <a:pt x="1017" y="3262"/>
                </a:lnTo>
                <a:lnTo>
                  <a:pt x="929" y="3219"/>
                </a:lnTo>
                <a:lnTo>
                  <a:pt x="843" y="3173"/>
                </a:lnTo>
                <a:lnTo>
                  <a:pt x="760" y="3121"/>
                </a:lnTo>
                <a:lnTo>
                  <a:pt x="682" y="3065"/>
                </a:lnTo>
                <a:lnTo>
                  <a:pt x="606" y="3005"/>
                </a:lnTo>
                <a:lnTo>
                  <a:pt x="533" y="2940"/>
                </a:lnTo>
                <a:lnTo>
                  <a:pt x="465" y="2872"/>
                </a:lnTo>
                <a:lnTo>
                  <a:pt x="400" y="2799"/>
                </a:lnTo>
                <a:lnTo>
                  <a:pt x="341" y="2723"/>
                </a:lnTo>
                <a:lnTo>
                  <a:pt x="284" y="2645"/>
                </a:lnTo>
                <a:lnTo>
                  <a:pt x="232" y="2562"/>
                </a:lnTo>
                <a:lnTo>
                  <a:pt x="186" y="2476"/>
                </a:lnTo>
                <a:lnTo>
                  <a:pt x="143" y="2388"/>
                </a:lnTo>
                <a:lnTo>
                  <a:pt x="106" y="2297"/>
                </a:lnTo>
                <a:lnTo>
                  <a:pt x="74" y="2203"/>
                </a:lnTo>
                <a:lnTo>
                  <a:pt x="48" y="2107"/>
                </a:lnTo>
                <a:lnTo>
                  <a:pt x="28" y="2008"/>
                </a:lnTo>
                <a:lnTo>
                  <a:pt x="12" y="1908"/>
                </a:lnTo>
                <a:lnTo>
                  <a:pt x="3" y="1806"/>
                </a:lnTo>
                <a:lnTo>
                  <a:pt x="0" y="1703"/>
                </a:lnTo>
                <a:lnTo>
                  <a:pt x="3" y="1599"/>
                </a:lnTo>
                <a:lnTo>
                  <a:pt x="12" y="1497"/>
                </a:lnTo>
                <a:lnTo>
                  <a:pt x="28" y="1397"/>
                </a:lnTo>
                <a:lnTo>
                  <a:pt x="48" y="1298"/>
                </a:lnTo>
                <a:lnTo>
                  <a:pt x="74" y="1202"/>
                </a:lnTo>
                <a:lnTo>
                  <a:pt x="106" y="1108"/>
                </a:lnTo>
                <a:lnTo>
                  <a:pt x="143" y="1017"/>
                </a:lnTo>
                <a:lnTo>
                  <a:pt x="186" y="929"/>
                </a:lnTo>
                <a:lnTo>
                  <a:pt x="232" y="843"/>
                </a:lnTo>
                <a:lnTo>
                  <a:pt x="284" y="760"/>
                </a:lnTo>
                <a:lnTo>
                  <a:pt x="341" y="682"/>
                </a:lnTo>
                <a:lnTo>
                  <a:pt x="400" y="606"/>
                </a:lnTo>
                <a:lnTo>
                  <a:pt x="465" y="533"/>
                </a:lnTo>
                <a:lnTo>
                  <a:pt x="533" y="465"/>
                </a:lnTo>
                <a:lnTo>
                  <a:pt x="606" y="400"/>
                </a:lnTo>
                <a:lnTo>
                  <a:pt x="682" y="341"/>
                </a:lnTo>
                <a:lnTo>
                  <a:pt x="760" y="284"/>
                </a:lnTo>
                <a:lnTo>
                  <a:pt x="843" y="232"/>
                </a:lnTo>
                <a:lnTo>
                  <a:pt x="929" y="186"/>
                </a:lnTo>
                <a:lnTo>
                  <a:pt x="1017" y="143"/>
                </a:lnTo>
                <a:lnTo>
                  <a:pt x="1108" y="106"/>
                </a:lnTo>
                <a:lnTo>
                  <a:pt x="1202" y="74"/>
                </a:lnTo>
                <a:lnTo>
                  <a:pt x="1298" y="48"/>
                </a:lnTo>
                <a:lnTo>
                  <a:pt x="1397" y="28"/>
                </a:lnTo>
                <a:lnTo>
                  <a:pt x="1497" y="12"/>
                </a:lnTo>
                <a:lnTo>
                  <a:pt x="1599" y="3"/>
                </a:lnTo>
                <a:lnTo>
                  <a:pt x="1703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9" name="Freeform 48">
            <a:extLst>
              <a:ext uri="{FF2B5EF4-FFF2-40B4-BE49-F238E27FC236}">
                <a16:creationId xmlns:a16="http://schemas.microsoft.com/office/drawing/2014/main" id="{10B29741-A88C-4A52-90E5-6CF0D4211D25}"/>
              </a:ext>
            </a:extLst>
          </p:cNvPr>
          <p:cNvSpPr>
            <a:spLocks noEditPoints="1"/>
          </p:cNvSpPr>
          <p:nvPr/>
        </p:nvSpPr>
        <p:spPr bwMode="auto">
          <a:xfrm>
            <a:off x="4890446" y="4426901"/>
            <a:ext cx="639627" cy="639627"/>
          </a:xfrm>
          <a:custGeom>
            <a:avLst/>
            <a:gdLst>
              <a:gd name="T0" fmla="*/ 1462 w 3405"/>
              <a:gd name="T1" fmla="*/ 1863 h 3405"/>
              <a:gd name="T2" fmla="*/ 659 w 3405"/>
              <a:gd name="T3" fmla="*/ 1703 h 3405"/>
              <a:gd name="T4" fmla="*/ 2746 w 3405"/>
              <a:gd name="T5" fmla="*/ 1222 h 3405"/>
              <a:gd name="T6" fmla="*/ 1703 w 3405"/>
              <a:gd name="T7" fmla="*/ 0 h 3405"/>
              <a:gd name="T8" fmla="*/ 1908 w 3405"/>
              <a:gd name="T9" fmla="*/ 12 h 3405"/>
              <a:gd name="T10" fmla="*/ 2107 w 3405"/>
              <a:gd name="T11" fmla="*/ 48 h 3405"/>
              <a:gd name="T12" fmla="*/ 2297 w 3405"/>
              <a:gd name="T13" fmla="*/ 106 h 3405"/>
              <a:gd name="T14" fmla="*/ 2476 w 3405"/>
              <a:gd name="T15" fmla="*/ 186 h 3405"/>
              <a:gd name="T16" fmla="*/ 2645 w 3405"/>
              <a:gd name="T17" fmla="*/ 284 h 3405"/>
              <a:gd name="T18" fmla="*/ 2799 w 3405"/>
              <a:gd name="T19" fmla="*/ 400 h 3405"/>
              <a:gd name="T20" fmla="*/ 2940 w 3405"/>
              <a:gd name="T21" fmla="*/ 533 h 3405"/>
              <a:gd name="T22" fmla="*/ 3065 w 3405"/>
              <a:gd name="T23" fmla="*/ 682 h 3405"/>
              <a:gd name="T24" fmla="*/ 3173 w 3405"/>
              <a:gd name="T25" fmla="*/ 843 h 3405"/>
              <a:gd name="T26" fmla="*/ 3262 w 3405"/>
              <a:gd name="T27" fmla="*/ 1017 h 3405"/>
              <a:gd name="T28" fmla="*/ 3331 w 3405"/>
              <a:gd name="T29" fmla="*/ 1202 h 3405"/>
              <a:gd name="T30" fmla="*/ 3377 w 3405"/>
              <a:gd name="T31" fmla="*/ 1397 h 3405"/>
              <a:gd name="T32" fmla="*/ 3402 w 3405"/>
              <a:gd name="T33" fmla="*/ 1599 h 3405"/>
              <a:gd name="T34" fmla="*/ 3402 w 3405"/>
              <a:gd name="T35" fmla="*/ 1806 h 3405"/>
              <a:gd name="T36" fmla="*/ 3377 w 3405"/>
              <a:gd name="T37" fmla="*/ 2008 h 3405"/>
              <a:gd name="T38" fmla="*/ 3331 w 3405"/>
              <a:gd name="T39" fmla="*/ 2203 h 3405"/>
              <a:gd name="T40" fmla="*/ 3262 w 3405"/>
              <a:gd name="T41" fmla="*/ 2388 h 3405"/>
              <a:gd name="T42" fmla="*/ 3173 w 3405"/>
              <a:gd name="T43" fmla="*/ 2562 h 3405"/>
              <a:gd name="T44" fmla="*/ 3065 w 3405"/>
              <a:gd name="T45" fmla="*/ 2723 h 3405"/>
              <a:gd name="T46" fmla="*/ 2940 w 3405"/>
              <a:gd name="T47" fmla="*/ 2872 h 3405"/>
              <a:gd name="T48" fmla="*/ 2799 w 3405"/>
              <a:gd name="T49" fmla="*/ 3005 h 3405"/>
              <a:gd name="T50" fmla="*/ 2645 w 3405"/>
              <a:gd name="T51" fmla="*/ 3121 h 3405"/>
              <a:gd name="T52" fmla="*/ 2476 w 3405"/>
              <a:gd name="T53" fmla="*/ 3219 h 3405"/>
              <a:gd name="T54" fmla="*/ 2297 w 3405"/>
              <a:gd name="T55" fmla="*/ 3299 h 3405"/>
              <a:gd name="T56" fmla="*/ 2107 w 3405"/>
              <a:gd name="T57" fmla="*/ 3357 h 3405"/>
              <a:gd name="T58" fmla="*/ 1908 w 3405"/>
              <a:gd name="T59" fmla="*/ 3393 h 3405"/>
              <a:gd name="T60" fmla="*/ 1703 w 3405"/>
              <a:gd name="T61" fmla="*/ 3405 h 3405"/>
              <a:gd name="T62" fmla="*/ 1497 w 3405"/>
              <a:gd name="T63" fmla="*/ 3393 h 3405"/>
              <a:gd name="T64" fmla="*/ 1298 w 3405"/>
              <a:gd name="T65" fmla="*/ 3357 h 3405"/>
              <a:gd name="T66" fmla="*/ 1108 w 3405"/>
              <a:gd name="T67" fmla="*/ 3299 h 3405"/>
              <a:gd name="T68" fmla="*/ 929 w 3405"/>
              <a:gd name="T69" fmla="*/ 3219 h 3405"/>
              <a:gd name="T70" fmla="*/ 760 w 3405"/>
              <a:gd name="T71" fmla="*/ 3121 h 3405"/>
              <a:gd name="T72" fmla="*/ 606 w 3405"/>
              <a:gd name="T73" fmla="*/ 3005 h 3405"/>
              <a:gd name="T74" fmla="*/ 465 w 3405"/>
              <a:gd name="T75" fmla="*/ 2872 h 3405"/>
              <a:gd name="T76" fmla="*/ 341 w 3405"/>
              <a:gd name="T77" fmla="*/ 2723 h 3405"/>
              <a:gd name="T78" fmla="*/ 232 w 3405"/>
              <a:gd name="T79" fmla="*/ 2562 h 3405"/>
              <a:gd name="T80" fmla="*/ 143 w 3405"/>
              <a:gd name="T81" fmla="*/ 2388 h 3405"/>
              <a:gd name="T82" fmla="*/ 74 w 3405"/>
              <a:gd name="T83" fmla="*/ 2203 h 3405"/>
              <a:gd name="T84" fmla="*/ 28 w 3405"/>
              <a:gd name="T85" fmla="*/ 2008 h 3405"/>
              <a:gd name="T86" fmla="*/ 3 w 3405"/>
              <a:gd name="T87" fmla="*/ 1806 h 3405"/>
              <a:gd name="T88" fmla="*/ 3 w 3405"/>
              <a:gd name="T89" fmla="*/ 1599 h 3405"/>
              <a:gd name="T90" fmla="*/ 28 w 3405"/>
              <a:gd name="T91" fmla="*/ 1397 h 3405"/>
              <a:gd name="T92" fmla="*/ 74 w 3405"/>
              <a:gd name="T93" fmla="*/ 1202 h 3405"/>
              <a:gd name="T94" fmla="*/ 143 w 3405"/>
              <a:gd name="T95" fmla="*/ 1017 h 3405"/>
              <a:gd name="T96" fmla="*/ 232 w 3405"/>
              <a:gd name="T97" fmla="*/ 843 h 3405"/>
              <a:gd name="T98" fmla="*/ 341 w 3405"/>
              <a:gd name="T99" fmla="*/ 682 h 3405"/>
              <a:gd name="T100" fmla="*/ 465 w 3405"/>
              <a:gd name="T101" fmla="*/ 533 h 3405"/>
              <a:gd name="T102" fmla="*/ 606 w 3405"/>
              <a:gd name="T103" fmla="*/ 400 h 3405"/>
              <a:gd name="T104" fmla="*/ 760 w 3405"/>
              <a:gd name="T105" fmla="*/ 284 h 3405"/>
              <a:gd name="T106" fmla="*/ 929 w 3405"/>
              <a:gd name="T107" fmla="*/ 186 h 3405"/>
              <a:gd name="T108" fmla="*/ 1108 w 3405"/>
              <a:gd name="T109" fmla="*/ 106 h 3405"/>
              <a:gd name="T110" fmla="*/ 1298 w 3405"/>
              <a:gd name="T111" fmla="*/ 48 h 3405"/>
              <a:gd name="T112" fmla="*/ 1497 w 3405"/>
              <a:gd name="T113" fmla="*/ 12 h 3405"/>
              <a:gd name="T114" fmla="*/ 1703 w 3405"/>
              <a:gd name="T115" fmla="*/ 0 h 3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05" h="3405">
                <a:moveTo>
                  <a:pt x="2424" y="900"/>
                </a:moveTo>
                <a:lnTo>
                  <a:pt x="1462" y="1863"/>
                </a:lnTo>
                <a:lnTo>
                  <a:pt x="980" y="1381"/>
                </a:lnTo>
                <a:lnTo>
                  <a:pt x="659" y="1703"/>
                </a:lnTo>
                <a:lnTo>
                  <a:pt x="1462" y="2505"/>
                </a:lnTo>
                <a:lnTo>
                  <a:pt x="2746" y="1222"/>
                </a:lnTo>
                <a:lnTo>
                  <a:pt x="2424" y="900"/>
                </a:lnTo>
                <a:close/>
                <a:moveTo>
                  <a:pt x="1703" y="0"/>
                </a:moveTo>
                <a:lnTo>
                  <a:pt x="1806" y="3"/>
                </a:lnTo>
                <a:lnTo>
                  <a:pt x="1908" y="12"/>
                </a:lnTo>
                <a:lnTo>
                  <a:pt x="2008" y="28"/>
                </a:lnTo>
                <a:lnTo>
                  <a:pt x="2107" y="48"/>
                </a:lnTo>
                <a:lnTo>
                  <a:pt x="2203" y="74"/>
                </a:lnTo>
                <a:lnTo>
                  <a:pt x="2297" y="106"/>
                </a:lnTo>
                <a:lnTo>
                  <a:pt x="2388" y="143"/>
                </a:lnTo>
                <a:lnTo>
                  <a:pt x="2476" y="186"/>
                </a:lnTo>
                <a:lnTo>
                  <a:pt x="2562" y="232"/>
                </a:lnTo>
                <a:lnTo>
                  <a:pt x="2645" y="284"/>
                </a:lnTo>
                <a:lnTo>
                  <a:pt x="2723" y="341"/>
                </a:lnTo>
                <a:lnTo>
                  <a:pt x="2799" y="400"/>
                </a:lnTo>
                <a:lnTo>
                  <a:pt x="2872" y="465"/>
                </a:lnTo>
                <a:lnTo>
                  <a:pt x="2940" y="533"/>
                </a:lnTo>
                <a:lnTo>
                  <a:pt x="3005" y="606"/>
                </a:lnTo>
                <a:lnTo>
                  <a:pt x="3065" y="682"/>
                </a:lnTo>
                <a:lnTo>
                  <a:pt x="3121" y="760"/>
                </a:lnTo>
                <a:lnTo>
                  <a:pt x="3173" y="843"/>
                </a:lnTo>
                <a:lnTo>
                  <a:pt x="3219" y="929"/>
                </a:lnTo>
                <a:lnTo>
                  <a:pt x="3262" y="1017"/>
                </a:lnTo>
                <a:lnTo>
                  <a:pt x="3299" y="1108"/>
                </a:lnTo>
                <a:lnTo>
                  <a:pt x="3331" y="1202"/>
                </a:lnTo>
                <a:lnTo>
                  <a:pt x="3357" y="1298"/>
                </a:lnTo>
                <a:lnTo>
                  <a:pt x="3377" y="1397"/>
                </a:lnTo>
                <a:lnTo>
                  <a:pt x="3393" y="1497"/>
                </a:lnTo>
                <a:lnTo>
                  <a:pt x="3402" y="1599"/>
                </a:lnTo>
                <a:lnTo>
                  <a:pt x="3405" y="1703"/>
                </a:lnTo>
                <a:lnTo>
                  <a:pt x="3402" y="1806"/>
                </a:lnTo>
                <a:lnTo>
                  <a:pt x="3393" y="1908"/>
                </a:lnTo>
                <a:lnTo>
                  <a:pt x="3377" y="2008"/>
                </a:lnTo>
                <a:lnTo>
                  <a:pt x="3357" y="2107"/>
                </a:lnTo>
                <a:lnTo>
                  <a:pt x="3331" y="2203"/>
                </a:lnTo>
                <a:lnTo>
                  <a:pt x="3299" y="2297"/>
                </a:lnTo>
                <a:lnTo>
                  <a:pt x="3262" y="2388"/>
                </a:lnTo>
                <a:lnTo>
                  <a:pt x="3219" y="2476"/>
                </a:lnTo>
                <a:lnTo>
                  <a:pt x="3173" y="2562"/>
                </a:lnTo>
                <a:lnTo>
                  <a:pt x="3121" y="2645"/>
                </a:lnTo>
                <a:lnTo>
                  <a:pt x="3065" y="2723"/>
                </a:lnTo>
                <a:lnTo>
                  <a:pt x="3005" y="2799"/>
                </a:lnTo>
                <a:lnTo>
                  <a:pt x="2940" y="2872"/>
                </a:lnTo>
                <a:lnTo>
                  <a:pt x="2872" y="2940"/>
                </a:lnTo>
                <a:lnTo>
                  <a:pt x="2799" y="3005"/>
                </a:lnTo>
                <a:lnTo>
                  <a:pt x="2723" y="3065"/>
                </a:lnTo>
                <a:lnTo>
                  <a:pt x="2645" y="3121"/>
                </a:lnTo>
                <a:lnTo>
                  <a:pt x="2562" y="3173"/>
                </a:lnTo>
                <a:lnTo>
                  <a:pt x="2476" y="3219"/>
                </a:lnTo>
                <a:lnTo>
                  <a:pt x="2388" y="3262"/>
                </a:lnTo>
                <a:lnTo>
                  <a:pt x="2297" y="3299"/>
                </a:lnTo>
                <a:lnTo>
                  <a:pt x="2203" y="3331"/>
                </a:lnTo>
                <a:lnTo>
                  <a:pt x="2107" y="3357"/>
                </a:lnTo>
                <a:lnTo>
                  <a:pt x="2008" y="3377"/>
                </a:lnTo>
                <a:lnTo>
                  <a:pt x="1908" y="3393"/>
                </a:lnTo>
                <a:lnTo>
                  <a:pt x="1806" y="3402"/>
                </a:lnTo>
                <a:lnTo>
                  <a:pt x="1703" y="3405"/>
                </a:lnTo>
                <a:lnTo>
                  <a:pt x="1599" y="3402"/>
                </a:lnTo>
                <a:lnTo>
                  <a:pt x="1497" y="3393"/>
                </a:lnTo>
                <a:lnTo>
                  <a:pt x="1397" y="3377"/>
                </a:lnTo>
                <a:lnTo>
                  <a:pt x="1298" y="3357"/>
                </a:lnTo>
                <a:lnTo>
                  <a:pt x="1202" y="3331"/>
                </a:lnTo>
                <a:lnTo>
                  <a:pt x="1108" y="3299"/>
                </a:lnTo>
                <a:lnTo>
                  <a:pt x="1017" y="3262"/>
                </a:lnTo>
                <a:lnTo>
                  <a:pt x="929" y="3219"/>
                </a:lnTo>
                <a:lnTo>
                  <a:pt x="843" y="3173"/>
                </a:lnTo>
                <a:lnTo>
                  <a:pt x="760" y="3121"/>
                </a:lnTo>
                <a:lnTo>
                  <a:pt x="682" y="3065"/>
                </a:lnTo>
                <a:lnTo>
                  <a:pt x="606" y="3005"/>
                </a:lnTo>
                <a:lnTo>
                  <a:pt x="533" y="2940"/>
                </a:lnTo>
                <a:lnTo>
                  <a:pt x="465" y="2872"/>
                </a:lnTo>
                <a:lnTo>
                  <a:pt x="400" y="2799"/>
                </a:lnTo>
                <a:lnTo>
                  <a:pt x="341" y="2723"/>
                </a:lnTo>
                <a:lnTo>
                  <a:pt x="284" y="2645"/>
                </a:lnTo>
                <a:lnTo>
                  <a:pt x="232" y="2562"/>
                </a:lnTo>
                <a:lnTo>
                  <a:pt x="186" y="2476"/>
                </a:lnTo>
                <a:lnTo>
                  <a:pt x="143" y="2388"/>
                </a:lnTo>
                <a:lnTo>
                  <a:pt x="106" y="2297"/>
                </a:lnTo>
                <a:lnTo>
                  <a:pt x="74" y="2203"/>
                </a:lnTo>
                <a:lnTo>
                  <a:pt x="48" y="2107"/>
                </a:lnTo>
                <a:lnTo>
                  <a:pt x="28" y="2008"/>
                </a:lnTo>
                <a:lnTo>
                  <a:pt x="12" y="1908"/>
                </a:lnTo>
                <a:lnTo>
                  <a:pt x="3" y="1806"/>
                </a:lnTo>
                <a:lnTo>
                  <a:pt x="0" y="1703"/>
                </a:lnTo>
                <a:lnTo>
                  <a:pt x="3" y="1599"/>
                </a:lnTo>
                <a:lnTo>
                  <a:pt x="12" y="1497"/>
                </a:lnTo>
                <a:lnTo>
                  <a:pt x="28" y="1397"/>
                </a:lnTo>
                <a:lnTo>
                  <a:pt x="48" y="1298"/>
                </a:lnTo>
                <a:lnTo>
                  <a:pt x="74" y="1202"/>
                </a:lnTo>
                <a:lnTo>
                  <a:pt x="106" y="1108"/>
                </a:lnTo>
                <a:lnTo>
                  <a:pt x="143" y="1017"/>
                </a:lnTo>
                <a:lnTo>
                  <a:pt x="186" y="929"/>
                </a:lnTo>
                <a:lnTo>
                  <a:pt x="232" y="843"/>
                </a:lnTo>
                <a:lnTo>
                  <a:pt x="284" y="760"/>
                </a:lnTo>
                <a:lnTo>
                  <a:pt x="341" y="682"/>
                </a:lnTo>
                <a:lnTo>
                  <a:pt x="400" y="606"/>
                </a:lnTo>
                <a:lnTo>
                  <a:pt x="465" y="533"/>
                </a:lnTo>
                <a:lnTo>
                  <a:pt x="533" y="465"/>
                </a:lnTo>
                <a:lnTo>
                  <a:pt x="606" y="400"/>
                </a:lnTo>
                <a:lnTo>
                  <a:pt x="682" y="341"/>
                </a:lnTo>
                <a:lnTo>
                  <a:pt x="760" y="284"/>
                </a:lnTo>
                <a:lnTo>
                  <a:pt x="843" y="232"/>
                </a:lnTo>
                <a:lnTo>
                  <a:pt x="929" y="186"/>
                </a:lnTo>
                <a:lnTo>
                  <a:pt x="1017" y="143"/>
                </a:lnTo>
                <a:lnTo>
                  <a:pt x="1108" y="106"/>
                </a:lnTo>
                <a:lnTo>
                  <a:pt x="1202" y="74"/>
                </a:lnTo>
                <a:lnTo>
                  <a:pt x="1298" y="48"/>
                </a:lnTo>
                <a:lnTo>
                  <a:pt x="1397" y="28"/>
                </a:lnTo>
                <a:lnTo>
                  <a:pt x="1497" y="12"/>
                </a:lnTo>
                <a:lnTo>
                  <a:pt x="1599" y="3"/>
                </a:lnTo>
                <a:lnTo>
                  <a:pt x="1703" y="0"/>
                </a:lnTo>
                <a:close/>
              </a:path>
            </a:pathLst>
          </a:custGeom>
          <a:solidFill>
            <a:srgbClr val="ED7D3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10" name="Freeform 48">
            <a:extLst>
              <a:ext uri="{FF2B5EF4-FFF2-40B4-BE49-F238E27FC236}">
                <a16:creationId xmlns:a16="http://schemas.microsoft.com/office/drawing/2014/main" id="{AD1BDEC5-E7F6-4E01-A561-394ABE6B7B52}"/>
              </a:ext>
            </a:extLst>
          </p:cNvPr>
          <p:cNvSpPr>
            <a:spLocks noEditPoints="1"/>
          </p:cNvSpPr>
          <p:nvPr/>
        </p:nvSpPr>
        <p:spPr bwMode="auto">
          <a:xfrm>
            <a:off x="4890446" y="5379522"/>
            <a:ext cx="639627" cy="639627"/>
          </a:xfrm>
          <a:custGeom>
            <a:avLst/>
            <a:gdLst>
              <a:gd name="T0" fmla="*/ 1462 w 3405"/>
              <a:gd name="T1" fmla="*/ 1863 h 3405"/>
              <a:gd name="T2" fmla="*/ 659 w 3405"/>
              <a:gd name="T3" fmla="*/ 1703 h 3405"/>
              <a:gd name="T4" fmla="*/ 2746 w 3405"/>
              <a:gd name="T5" fmla="*/ 1222 h 3405"/>
              <a:gd name="T6" fmla="*/ 1703 w 3405"/>
              <a:gd name="T7" fmla="*/ 0 h 3405"/>
              <a:gd name="T8" fmla="*/ 1908 w 3405"/>
              <a:gd name="T9" fmla="*/ 12 h 3405"/>
              <a:gd name="T10" fmla="*/ 2107 w 3405"/>
              <a:gd name="T11" fmla="*/ 48 h 3405"/>
              <a:gd name="T12" fmla="*/ 2297 w 3405"/>
              <a:gd name="T13" fmla="*/ 106 h 3405"/>
              <a:gd name="T14" fmla="*/ 2476 w 3405"/>
              <a:gd name="T15" fmla="*/ 186 h 3405"/>
              <a:gd name="T16" fmla="*/ 2645 w 3405"/>
              <a:gd name="T17" fmla="*/ 284 h 3405"/>
              <a:gd name="T18" fmla="*/ 2799 w 3405"/>
              <a:gd name="T19" fmla="*/ 400 h 3405"/>
              <a:gd name="T20" fmla="*/ 2940 w 3405"/>
              <a:gd name="T21" fmla="*/ 533 h 3405"/>
              <a:gd name="T22" fmla="*/ 3065 w 3405"/>
              <a:gd name="T23" fmla="*/ 682 h 3405"/>
              <a:gd name="T24" fmla="*/ 3173 w 3405"/>
              <a:gd name="T25" fmla="*/ 843 h 3405"/>
              <a:gd name="T26" fmla="*/ 3262 w 3405"/>
              <a:gd name="T27" fmla="*/ 1017 h 3405"/>
              <a:gd name="T28" fmla="*/ 3331 w 3405"/>
              <a:gd name="T29" fmla="*/ 1202 h 3405"/>
              <a:gd name="T30" fmla="*/ 3377 w 3405"/>
              <a:gd name="T31" fmla="*/ 1397 h 3405"/>
              <a:gd name="T32" fmla="*/ 3402 w 3405"/>
              <a:gd name="T33" fmla="*/ 1599 h 3405"/>
              <a:gd name="T34" fmla="*/ 3402 w 3405"/>
              <a:gd name="T35" fmla="*/ 1806 h 3405"/>
              <a:gd name="T36" fmla="*/ 3377 w 3405"/>
              <a:gd name="T37" fmla="*/ 2008 h 3405"/>
              <a:gd name="T38" fmla="*/ 3331 w 3405"/>
              <a:gd name="T39" fmla="*/ 2203 h 3405"/>
              <a:gd name="T40" fmla="*/ 3262 w 3405"/>
              <a:gd name="T41" fmla="*/ 2388 h 3405"/>
              <a:gd name="T42" fmla="*/ 3173 w 3405"/>
              <a:gd name="T43" fmla="*/ 2562 h 3405"/>
              <a:gd name="T44" fmla="*/ 3065 w 3405"/>
              <a:gd name="T45" fmla="*/ 2723 h 3405"/>
              <a:gd name="T46" fmla="*/ 2940 w 3405"/>
              <a:gd name="T47" fmla="*/ 2872 h 3405"/>
              <a:gd name="T48" fmla="*/ 2799 w 3405"/>
              <a:gd name="T49" fmla="*/ 3005 h 3405"/>
              <a:gd name="T50" fmla="*/ 2645 w 3405"/>
              <a:gd name="T51" fmla="*/ 3121 h 3405"/>
              <a:gd name="T52" fmla="*/ 2476 w 3405"/>
              <a:gd name="T53" fmla="*/ 3219 h 3405"/>
              <a:gd name="T54" fmla="*/ 2297 w 3405"/>
              <a:gd name="T55" fmla="*/ 3299 h 3405"/>
              <a:gd name="T56" fmla="*/ 2107 w 3405"/>
              <a:gd name="T57" fmla="*/ 3357 h 3405"/>
              <a:gd name="T58" fmla="*/ 1908 w 3405"/>
              <a:gd name="T59" fmla="*/ 3393 h 3405"/>
              <a:gd name="T60" fmla="*/ 1703 w 3405"/>
              <a:gd name="T61" fmla="*/ 3405 h 3405"/>
              <a:gd name="T62" fmla="*/ 1497 w 3405"/>
              <a:gd name="T63" fmla="*/ 3393 h 3405"/>
              <a:gd name="T64" fmla="*/ 1298 w 3405"/>
              <a:gd name="T65" fmla="*/ 3357 h 3405"/>
              <a:gd name="T66" fmla="*/ 1108 w 3405"/>
              <a:gd name="T67" fmla="*/ 3299 h 3405"/>
              <a:gd name="T68" fmla="*/ 929 w 3405"/>
              <a:gd name="T69" fmla="*/ 3219 h 3405"/>
              <a:gd name="T70" fmla="*/ 760 w 3405"/>
              <a:gd name="T71" fmla="*/ 3121 h 3405"/>
              <a:gd name="T72" fmla="*/ 606 w 3405"/>
              <a:gd name="T73" fmla="*/ 3005 h 3405"/>
              <a:gd name="T74" fmla="*/ 465 w 3405"/>
              <a:gd name="T75" fmla="*/ 2872 h 3405"/>
              <a:gd name="T76" fmla="*/ 341 w 3405"/>
              <a:gd name="T77" fmla="*/ 2723 h 3405"/>
              <a:gd name="T78" fmla="*/ 232 w 3405"/>
              <a:gd name="T79" fmla="*/ 2562 h 3405"/>
              <a:gd name="T80" fmla="*/ 143 w 3405"/>
              <a:gd name="T81" fmla="*/ 2388 h 3405"/>
              <a:gd name="T82" fmla="*/ 74 w 3405"/>
              <a:gd name="T83" fmla="*/ 2203 h 3405"/>
              <a:gd name="T84" fmla="*/ 28 w 3405"/>
              <a:gd name="T85" fmla="*/ 2008 h 3405"/>
              <a:gd name="T86" fmla="*/ 3 w 3405"/>
              <a:gd name="T87" fmla="*/ 1806 h 3405"/>
              <a:gd name="T88" fmla="*/ 3 w 3405"/>
              <a:gd name="T89" fmla="*/ 1599 h 3405"/>
              <a:gd name="T90" fmla="*/ 28 w 3405"/>
              <a:gd name="T91" fmla="*/ 1397 h 3405"/>
              <a:gd name="T92" fmla="*/ 74 w 3405"/>
              <a:gd name="T93" fmla="*/ 1202 h 3405"/>
              <a:gd name="T94" fmla="*/ 143 w 3405"/>
              <a:gd name="T95" fmla="*/ 1017 h 3405"/>
              <a:gd name="T96" fmla="*/ 232 w 3405"/>
              <a:gd name="T97" fmla="*/ 843 h 3405"/>
              <a:gd name="T98" fmla="*/ 341 w 3405"/>
              <a:gd name="T99" fmla="*/ 682 h 3405"/>
              <a:gd name="T100" fmla="*/ 465 w 3405"/>
              <a:gd name="T101" fmla="*/ 533 h 3405"/>
              <a:gd name="T102" fmla="*/ 606 w 3405"/>
              <a:gd name="T103" fmla="*/ 400 h 3405"/>
              <a:gd name="T104" fmla="*/ 760 w 3405"/>
              <a:gd name="T105" fmla="*/ 284 h 3405"/>
              <a:gd name="T106" fmla="*/ 929 w 3405"/>
              <a:gd name="T107" fmla="*/ 186 h 3405"/>
              <a:gd name="T108" fmla="*/ 1108 w 3405"/>
              <a:gd name="T109" fmla="*/ 106 h 3405"/>
              <a:gd name="T110" fmla="*/ 1298 w 3405"/>
              <a:gd name="T111" fmla="*/ 48 h 3405"/>
              <a:gd name="T112" fmla="*/ 1497 w 3405"/>
              <a:gd name="T113" fmla="*/ 12 h 3405"/>
              <a:gd name="T114" fmla="*/ 1703 w 3405"/>
              <a:gd name="T115" fmla="*/ 0 h 3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05" h="3405">
                <a:moveTo>
                  <a:pt x="2424" y="900"/>
                </a:moveTo>
                <a:lnTo>
                  <a:pt x="1462" y="1863"/>
                </a:lnTo>
                <a:lnTo>
                  <a:pt x="980" y="1381"/>
                </a:lnTo>
                <a:lnTo>
                  <a:pt x="659" y="1703"/>
                </a:lnTo>
                <a:lnTo>
                  <a:pt x="1462" y="2505"/>
                </a:lnTo>
                <a:lnTo>
                  <a:pt x="2746" y="1222"/>
                </a:lnTo>
                <a:lnTo>
                  <a:pt x="2424" y="900"/>
                </a:lnTo>
                <a:close/>
                <a:moveTo>
                  <a:pt x="1703" y="0"/>
                </a:moveTo>
                <a:lnTo>
                  <a:pt x="1806" y="3"/>
                </a:lnTo>
                <a:lnTo>
                  <a:pt x="1908" y="12"/>
                </a:lnTo>
                <a:lnTo>
                  <a:pt x="2008" y="28"/>
                </a:lnTo>
                <a:lnTo>
                  <a:pt x="2107" y="48"/>
                </a:lnTo>
                <a:lnTo>
                  <a:pt x="2203" y="74"/>
                </a:lnTo>
                <a:lnTo>
                  <a:pt x="2297" y="106"/>
                </a:lnTo>
                <a:lnTo>
                  <a:pt x="2388" y="143"/>
                </a:lnTo>
                <a:lnTo>
                  <a:pt x="2476" y="186"/>
                </a:lnTo>
                <a:lnTo>
                  <a:pt x="2562" y="232"/>
                </a:lnTo>
                <a:lnTo>
                  <a:pt x="2645" y="284"/>
                </a:lnTo>
                <a:lnTo>
                  <a:pt x="2723" y="341"/>
                </a:lnTo>
                <a:lnTo>
                  <a:pt x="2799" y="400"/>
                </a:lnTo>
                <a:lnTo>
                  <a:pt x="2872" y="465"/>
                </a:lnTo>
                <a:lnTo>
                  <a:pt x="2940" y="533"/>
                </a:lnTo>
                <a:lnTo>
                  <a:pt x="3005" y="606"/>
                </a:lnTo>
                <a:lnTo>
                  <a:pt x="3065" y="682"/>
                </a:lnTo>
                <a:lnTo>
                  <a:pt x="3121" y="760"/>
                </a:lnTo>
                <a:lnTo>
                  <a:pt x="3173" y="843"/>
                </a:lnTo>
                <a:lnTo>
                  <a:pt x="3219" y="929"/>
                </a:lnTo>
                <a:lnTo>
                  <a:pt x="3262" y="1017"/>
                </a:lnTo>
                <a:lnTo>
                  <a:pt x="3299" y="1108"/>
                </a:lnTo>
                <a:lnTo>
                  <a:pt x="3331" y="1202"/>
                </a:lnTo>
                <a:lnTo>
                  <a:pt x="3357" y="1298"/>
                </a:lnTo>
                <a:lnTo>
                  <a:pt x="3377" y="1397"/>
                </a:lnTo>
                <a:lnTo>
                  <a:pt x="3393" y="1497"/>
                </a:lnTo>
                <a:lnTo>
                  <a:pt x="3402" y="1599"/>
                </a:lnTo>
                <a:lnTo>
                  <a:pt x="3405" y="1703"/>
                </a:lnTo>
                <a:lnTo>
                  <a:pt x="3402" y="1806"/>
                </a:lnTo>
                <a:lnTo>
                  <a:pt x="3393" y="1908"/>
                </a:lnTo>
                <a:lnTo>
                  <a:pt x="3377" y="2008"/>
                </a:lnTo>
                <a:lnTo>
                  <a:pt x="3357" y="2107"/>
                </a:lnTo>
                <a:lnTo>
                  <a:pt x="3331" y="2203"/>
                </a:lnTo>
                <a:lnTo>
                  <a:pt x="3299" y="2297"/>
                </a:lnTo>
                <a:lnTo>
                  <a:pt x="3262" y="2388"/>
                </a:lnTo>
                <a:lnTo>
                  <a:pt x="3219" y="2476"/>
                </a:lnTo>
                <a:lnTo>
                  <a:pt x="3173" y="2562"/>
                </a:lnTo>
                <a:lnTo>
                  <a:pt x="3121" y="2645"/>
                </a:lnTo>
                <a:lnTo>
                  <a:pt x="3065" y="2723"/>
                </a:lnTo>
                <a:lnTo>
                  <a:pt x="3005" y="2799"/>
                </a:lnTo>
                <a:lnTo>
                  <a:pt x="2940" y="2872"/>
                </a:lnTo>
                <a:lnTo>
                  <a:pt x="2872" y="2940"/>
                </a:lnTo>
                <a:lnTo>
                  <a:pt x="2799" y="3005"/>
                </a:lnTo>
                <a:lnTo>
                  <a:pt x="2723" y="3065"/>
                </a:lnTo>
                <a:lnTo>
                  <a:pt x="2645" y="3121"/>
                </a:lnTo>
                <a:lnTo>
                  <a:pt x="2562" y="3173"/>
                </a:lnTo>
                <a:lnTo>
                  <a:pt x="2476" y="3219"/>
                </a:lnTo>
                <a:lnTo>
                  <a:pt x="2388" y="3262"/>
                </a:lnTo>
                <a:lnTo>
                  <a:pt x="2297" y="3299"/>
                </a:lnTo>
                <a:lnTo>
                  <a:pt x="2203" y="3331"/>
                </a:lnTo>
                <a:lnTo>
                  <a:pt x="2107" y="3357"/>
                </a:lnTo>
                <a:lnTo>
                  <a:pt x="2008" y="3377"/>
                </a:lnTo>
                <a:lnTo>
                  <a:pt x="1908" y="3393"/>
                </a:lnTo>
                <a:lnTo>
                  <a:pt x="1806" y="3402"/>
                </a:lnTo>
                <a:lnTo>
                  <a:pt x="1703" y="3405"/>
                </a:lnTo>
                <a:lnTo>
                  <a:pt x="1599" y="3402"/>
                </a:lnTo>
                <a:lnTo>
                  <a:pt x="1497" y="3393"/>
                </a:lnTo>
                <a:lnTo>
                  <a:pt x="1397" y="3377"/>
                </a:lnTo>
                <a:lnTo>
                  <a:pt x="1298" y="3357"/>
                </a:lnTo>
                <a:lnTo>
                  <a:pt x="1202" y="3331"/>
                </a:lnTo>
                <a:lnTo>
                  <a:pt x="1108" y="3299"/>
                </a:lnTo>
                <a:lnTo>
                  <a:pt x="1017" y="3262"/>
                </a:lnTo>
                <a:lnTo>
                  <a:pt x="929" y="3219"/>
                </a:lnTo>
                <a:lnTo>
                  <a:pt x="843" y="3173"/>
                </a:lnTo>
                <a:lnTo>
                  <a:pt x="760" y="3121"/>
                </a:lnTo>
                <a:lnTo>
                  <a:pt x="682" y="3065"/>
                </a:lnTo>
                <a:lnTo>
                  <a:pt x="606" y="3005"/>
                </a:lnTo>
                <a:lnTo>
                  <a:pt x="533" y="2940"/>
                </a:lnTo>
                <a:lnTo>
                  <a:pt x="465" y="2872"/>
                </a:lnTo>
                <a:lnTo>
                  <a:pt x="400" y="2799"/>
                </a:lnTo>
                <a:lnTo>
                  <a:pt x="341" y="2723"/>
                </a:lnTo>
                <a:lnTo>
                  <a:pt x="284" y="2645"/>
                </a:lnTo>
                <a:lnTo>
                  <a:pt x="232" y="2562"/>
                </a:lnTo>
                <a:lnTo>
                  <a:pt x="186" y="2476"/>
                </a:lnTo>
                <a:lnTo>
                  <a:pt x="143" y="2388"/>
                </a:lnTo>
                <a:lnTo>
                  <a:pt x="106" y="2297"/>
                </a:lnTo>
                <a:lnTo>
                  <a:pt x="74" y="2203"/>
                </a:lnTo>
                <a:lnTo>
                  <a:pt x="48" y="2107"/>
                </a:lnTo>
                <a:lnTo>
                  <a:pt x="28" y="2008"/>
                </a:lnTo>
                <a:lnTo>
                  <a:pt x="12" y="1908"/>
                </a:lnTo>
                <a:lnTo>
                  <a:pt x="3" y="1806"/>
                </a:lnTo>
                <a:lnTo>
                  <a:pt x="0" y="1703"/>
                </a:lnTo>
                <a:lnTo>
                  <a:pt x="3" y="1599"/>
                </a:lnTo>
                <a:lnTo>
                  <a:pt x="12" y="1497"/>
                </a:lnTo>
                <a:lnTo>
                  <a:pt x="28" y="1397"/>
                </a:lnTo>
                <a:lnTo>
                  <a:pt x="48" y="1298"/>
                </a:lnTo>
                <a:lnTo>
                  <a:pt x="74" y="1202"/>
                </a:lnTo>
                <a:lnTo>
                  <a:pt x="106" y="1108"/>
                </a:lnTo>
                <a:lnTo>
                  <a:pt x="143" y="1017"/>
                </a:lnTo>
                <a:lnTo>
                  <a:pt x="186" y="929"/>
                </a:lnTo>
                <a:lnTo>
                  <a:pt x="232" y="843"/>
                </a:lnTo>
                <a:lnTo>
                  <a:pt x="284" y="760"/>
                </a:lnTo>
                <a:lnTo>
                  <a:pt x="341" y="682"/>
                </a:lnTo>
                <a:lnTo>
                  <a:pt x="400" y="606"/>
                </a:lnTo>
                <a:lnTo>
                  <a:pt x="465" y="533"/>
                </a:lnTo>
                <a:lnTo>
                  <a:pt x="533" y="465"/>
                </a:lnTo>
                <a:lnTo>
                  <a:pt x="606" y="400"/>
                </a:lnTo>
                <a:lnTo>
                  <a:pt x="682" y="341"/>
                </a:lnTo>
                <a:lnTo>
                  <a:pt x="760" y="284"/>
                </a:lnTo>
                <a:lnTo>
                  <a:pt x="843" y="232"/>
                </a:lnTo>
                <a:lnTo>
                  <a:pt x="929" y="186"/>
                </a:lnTo>
                <a:lnTo>
                  <a:pt x="1017" y="143"/>
                </a:lnTo>
                <a:lnTo>
                  <a:pt x="1108" y="106"/>
                </a:lnTo>
                <a:lnTo>
                  <a:pt x="1202" y="74"/>
                </a:lnTo>
                <a:lnTo>
                  <a:pt x="1298" y="48"/>
                </a:lnTo>
                <a:lnTo>
                  <a:pt x="1397" y="28"/>
                </a:lnTo>
                <a:lnTo>
                  <a:pt x="1497" y="12"/>
                </a:lnTo>
                <a:lnTo>
                  <a:pt x="1599" y="3"/>
                </a:lnTo>
                <a:lnTo>
                  <a:pt x="1703" y="0"/>
                </a:ln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E31CC9FE-B314-4ECA-B867-8DD9DC804B8B}"/>
              </a:ext>
            </a:extLst>
          </p:cNvPr>
          <p:cNvSpPr/>
          <p:nvPr/>
        </p:nvSpPr>
        <p:spPr>
          <a:xfrm rot="16200000">
            <a:off x="1367176" y="3997361"/>
            <a:ext cx="1317402" cy="1189771"/>
          </a:xfrm>
          <a:prstGeom prst="hexagon">
            <a:avLst>
              <a:gd name="adj" fmla="val 24450"/>
              <a:gd name="vf" fmla="val 115470"/>
            </a:avLst>
          </a:prstGeom>
          <a:solidFill>
            <a:schemeClr val="accent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2" name="Hexagon 11">
            <a:extLst>
              <a:ext uri="{FF2B5EF4-FFF2-40B4-BE49-F238E27FC236}">
                <a16:creationId xmlns:a16="http://schemas.microsoft.com/office/drawing/2014/main" id="{CFD3C12A-1572-434A-A205-C0791E765102}"/>
              </a:ext>
            </a:extLst>
          </p:cNvPr>
          <p:cNvSpPr/>
          <p:nvPr/>
        </p:nvSpPr>
        <p:spPr>
          <a:xfrm rot="16200000">
            <a:off x="203242" y="3953412"/>
            <a:ext cx="1185814" cy="1070932"/>
          </a:xfrm>
          <a:prstGeom prst="hexagon">
            <a:avLst>
              <a:gd name="adj" fmla="val 24450"/>
              <a:gd name="vf" fmla="val 115470"/>
            </a:avLst>
          </a:prstGeom>
          <a:solidFill>
            <a:schemeClr val="tx2">
              <a:lumMod val="20000"/>
              <a:lumOff val="8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AA232F1C-060D-4F38-A1B3-C34095E465F7}"/>
              </a:ext>
            </a:extLst>
          </p:cNvPr>
          <p:cNvSpPr/>
          <p:nvPr/>
        </p:nvSpPr>
        <p:spPr>
          <a:xfrm rot="16200000">
            <a:off x="2084683" y="3082501"/>
            <a:ext cx="1072158" cy="968286"/>
          </a:xfrm>
          <a:prstGeom prst="hexagon">
            <a:avLst>
              <a:gd name="adj" fmla="val 24450"/>
              <a:gd name="vf" fmla="val 115470"/>
            </a:avLst>
          </a:prstGeom>
          <a:solidFill>
            <a:schemeClr val="accent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B3C583D0-2ACF-4B65-8D93-281E09DC6FC0}"/>
              </a:ext>
            </a:extLst>
          </p:cNvPr>
          <p:cNvSpPr/>
          <p:nvPr/>
        </p:nvSpPr>
        <p:spPr>
          <a:xfrm rot="16200000">
            <a:off x="860791" y="2947312"/>
            <a:ext cx="1207807" cy="1090794"/>
          </a:xfrm>
          <a:prstGeom prst="hexagon">
            <a:avLst>
              <a:gd name="adj" fmla="val 24450"/>
              <a:gd name="vf" fmla="val 115470"/>
            </a:avLst>
          </a:prstGeom>
          <a:solidFill>
            <a:schemeClr val="accent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5" name="Hexagon 14">
            <a:extLst>
              <a:ext uri="{FF2B5EF4-FFF2-40B4-BE49-F238E27FC236}">
                <a16:creationId xmlns:a16="http://schemas.microsoft.com/office/drawing/2014/main" id="{EDCA02FD-10E9-43F0-BCD9-73917D40A442}"/>
              </a:ext>
            </a:extLst>
          </p:cNvPr>
          <p:cNvSpPr/>
          <p:nvPr/>
        </p:nvSpPr>
        <p:spPr>
          <a:xfrm rot="16200000">
            <a:off x="3154454" y="2935085"/>
            <a:ext cx="1245593" cy="1124919"/>
          </a:xfrm>
          <a:prstGeom prst="hexagon">
            <a:avLst>
              <a:gd name="adj" fmla="val 24450"/>
              <a:gd name="vf" fmla="val 115470"/>
            </a:avLst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id="{9074AF7B-8126-49C6-A565-032936362283}"/>
              </a:ext>
            </a:extLst>
          </p:cNvPr>
          <p:cNvSpPr/>
          <p:nvPr/>
        </p:nvSpPr>
        <p:spPr>
          <a:xfrm rot="16200000">
            <a:off x="2656074" y="3990958"/>
            <a:ext cx="1081448" cy="976677"/>
          </a:xfrm>
          <a:prstGeom prst="hexagon">
            <a:avLst>
              <a:gd name="adj" fmla="val 24450"/>
              <a:gd name="vf" fmla="val 115470"/>
            </a:avLst>
          </a:prstGeom>
          <a:solidFill>
            <a:schemeClr val="tx2">
              <a:lumMod val="20000"/>
              <a:lumOff val="8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7" name="Hexagon 16">
            <a:extLst>
              <a:ext uri="{FF2B5EF4-FFF2-40B4-BE49-F238E27FC236}">
                <a16:creationId xmlns:a16="http://schemas.microsoft.com/office/drawing/2014/main" id="{280B90F1-E6C2-400C-97D0-FEAB2F5FED9F}"/>
              </a:ext>
            </a:extLst>
          </p:cNvPr>
          <p:cNvSpPr/>
          <p:nvPr/>
        </p:nvSpPr>
        <p:spPr>
          <a:xfrm rot="16200000">
            <a:off x="682209" y="5017723"/>
            <a:ext cx="1066383" cy="963071"/>
          </a:xfrm>
          <a:prstGeom prst="hexagon">
            <a:avLst>
              <a:gd name="adj" fmla="val 24450"/>
              <a:gd name="vf" fmla="val 11547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F11C0F3E-2D13-4461-B5C9-16F4E7D3B8A2}"/>
              </a:ext>
            </a:extLst>
          </p:cNvPr>
          <p:cNvSpPr txBox="1">
            <a:spLocks/>
          </p:cNvSpPr>
          <p:nvPr/>
        </p:nvSpPr>
        <p:spPr>
          <a:xfrm>
            <a:off x="5802356" y="2518525"/>
            <a:ext cx="5945817" cy="7894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id-ID" sz="1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Kebijakan dan program penurunan </a:t>
            </a:r>
            <a:r>
              <a:rPr lang="id-ID" sz="1900" i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stunting</a:t>
            </a:r>
            <a:r>
              <a:rPr lang="id-ID" sz="1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1900" b="1" noProof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belum diterjemahkan</a:t>
            </a:r>
            <a:r>
              <a:rPr lang="id-ID" sz="1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dengan baik ke dalam perencanaan dan penganggaran daerah</a:t>
            </a:r>
            <a:r>
              <a:rPr lang="en-US" sz="1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id-ID" sz="1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D04608BF-F6D8-460B-8AE4-F2406DE6E9EE}"/>
              </a:ext>
            </a:extLst>
          </p:cNvPr>
          <p:cNvSpPr txBox="1">
            <a:spLocks/>
          </p:cNvSpPr>
          <p:nvPr/>
        </p:nvSpPr>
        <p:spPr>
          <a:xfrm>
            <a:off x="5788830" y="3686286"/>
            <a:ext cx="5945817" cy="2631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pt-BR" sz="1900" b="1" noProof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Kapasitas pelaksana </a:t>
            </a:r>
            <a:r>
              <a:rPr lang="pt-BR" sz="1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di daerah masih lemah.</a:t>
            </a:r>
            <a:endParaRPr lang="id-ID" sz="1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07F7D47F-B82E-483B-AD2D-21F91B429841}"/>
              </a:ext>
            </a:extLst>
          </p:cNvPr>
          <p:cNvSpPr txBox="1">
            <a:spLocks/>
          </p:cNvSpPr>
          <p:nvPr/>
        </p:nvSpPr>
        <p:spPr>
          <a:xfrm>
            <a:off x="5802356" y="4489138"/>
            <a:ext cx="5945817" cy="5262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pt-BR" sz="1900" b="1" noProof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Kelembagaan</a:t>
            </a:r>
            <a:r>
              <a:rPr lang="pt-BR" sz="1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pt-BR" sz="1900" b="1" noProof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koordinasi</a:t>
            </a:r>
            <a:r>
              <a:rPr lang="pt-BR" sz="1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pusat dan daerah masih belum optimal.</a:t>
            </a:r>
            <a:endParaRPr lang="id-ID" sz="1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16BE5A96-1593-44C4-8424-E6275C9EC945}"/>
              </a:ext>
            </a:extLst>
          </p:cNvPr>
          <p:cNvSpPr txBox="1">
            <a:spLocks/>
          </p:cNvSpPr>
          <p:nvPr/>
        </p:nvSpPr>
        <p:spPr>
          <a:xfrm>
            <a:off x="5788830" y="5431959"/>
            <a:ext cx="5945817" cy="7894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pt-BR" sz="1900" b="1" noProof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Perilaku masyarakat </a:t>
            </a:r>
            <a:r>
              <a:rPr lang="pt-BR" sz="1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belum sejalan dengan upaya percepatan penurunan </a:t>
            </a:r>
            <a:r>
              <a:rPr lang="pt-BR" sz="1900" i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stunting</a:t>
            </a:r>
            <a:r>
              <a:rPr lang="pt-BR" sz="1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 dukungan sosial masih rendah. </a:t>
            </a:r>
            <a:endParaRPr lang="id-ID" sz="1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14802A8-A5EE-41C8-ABDA-9A95D175E3DC}"/>
              </a:ext>
            </a:extLst>
          </p:cNvPr>
          <p:cNvSpPr txBox="1"/>
          <p:nvPr/>
        </p:nvSpPr>
        <p:spPr>
          <a:xfrm>
            <a:off x="198894" y="1402710"/>
            <a:ext cx="43305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id-ID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“Berbagai program penurunan stunting telah diselenggarakan, namun belum efektif dan belum terjadi dalam skala yang memadai”</a:t>
            </a:r>
            <a:endParaRPr lang="en-ID" b="1" i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reeform 288">
            <a:extLst>
              <a:ext uri="{FF2B5EF4-FFF2-40B4-BE49-F238E27FC236}">
                <a16:creationId xmlns:a16="http://schemas.microsoft.com/office/drawing/2014/main" id="{978F2B0A-9461-4B87-BD58-CB6194A5D9B9}"/>
              </a:ext>
            </a:extLst>
          </p:cNvPr>
          <p:cNvSpPr>
            <a:spLocks noEditPoints="1"/>
          </p:cNvSpPr>
          <p:nvPr/>
        </p:nvSpPr>
        <p:spPr bwMode="auto">
          <a:xfrm>
            <a:off x="1199035" y="3211802"/>
            <a:ext cx="575907" cy="584314"/>
          </a:xfrm>
          <a:custGeom>
            <a:avLst/>
            <a:gdLst>
              <a:gd name="T0" fmla="*/ 335466756 w 141"/>
              <a:gd name="T1" fmla="*/ 195598216 h 142"/>
              <a:gd name="T2" fmla="*/ 330708264 w 141"/>
              <a:gd name="T3" fmla="*/ 205257617 h 142"/>
              <a:gd name="T4" fmla="*/ 290261852 w 141"/>
              <a:gd name="T5" fmla="*/ 210087318 h 142"/>
              <a:gd name="T6" fmla="*/ 280744868 w 141"/>
              <a:gd name="T7" fmla="*/ 231820971 h 142"/>
              <a:gd name="T8" fmla="*/ 304537329 w 141"/>
              <a:gd name="T9" fmla="*/ 260797621 h 142"/>
              <a:gd name="T10" fmla="*/ 306915803 w 141"/>
              <a:gd name="T11" fmla="*/ 268042172 h 142"/>
              <a:gd name="T12" fmla="*/ 304537329 w 141"/>
              <a:gd name="T13" fmla="*/ 272871872 h 142"/>
              <a:gd name="T14" fmla="*/ 261710899 w 141"/>
              <a:gd name="T15" fmla="*/ 311507924 h 142"/>
              <a:gd name="T16" fmla="*/ 256953949 w 141"/>
              <a:gd name="T17" fmla="*/ 311507924 h 142"/>
              <a:gd name="T18" fmla="*/ 226022979 w 141"/>
              <a:gd name="T19" fmla="*/ 287360974 h 142"/>
              <a:gd name="T20" fmla="*/ 206990553 w 141"/>
              <a:gd name="T21" fmla="*/ 294605525 h 142"/>
              <a:gd name="T22" fmla="*/ 199852043 w 141"/>
              <a:gd name="T23" fmla="*/ 335656427 h 142"/>
              <a:gd name="T24" fmla="*/ 192715076 w 141"/>
              <a:gd name="T25" fmla="*/ 342900978 h 142"/>
              <a:gd name="T26" fmla="*/ 142751680 w 141"/>
              <a:gd name="T27" fmla="*/ 342900978 h 142"/>
              <a:gd name="T28" fmla="*/ 135614713 w 141"/>
              <a:gd name="T29" fmla="*/ 335656427 h 142"/>
              <a:gd name="T30" fmla="*/ 128476203 w 141"/>
              <a:gd name="T31" fmla="*/ 294605525 h 142"/>
              <a:gd name="T32" fmla="*/ 109443777 w 141"/>
              <a:gd name="T33" fmla="*/ 287360974 h 142"/>
              <a:gd name="T34" fmla="*/ 78512807 w 141"/>
              <a:gd name="T35" fmla="*/ 311507924 h 142"/>
              <a:gd name="T36" fmla="*/ 73755857 w 141"/>
              <a:gd name="T37" fmla="*/ 311507924 h 142"/>
              <a:gd name="T38" fmla="*/ 66617348 w 141"/>
              <a:gd name="T39" fmla="*/ 309093073 h 142"/>
              <a:gd name="T40" fmla="*/ 30929428 w 141"/>
              <a:gd name="T41" fmla="*/ 272871872 h 142"/>
              <a:gd name="T42" fmla="*/ 28550953 w 141"/>
              <a:gd name="T43" fmla="*/ 268042172 h 142"/>
              <a:gd name="T44" fmla="*/ 30929428 w 141"/>
              <a:gd name="T45" fmla="*/ 263212471 h 142"/>
              <a:gd name="T46" fmla="*/ 54721889 w 141"/>
              <a:gd name="T47" fmla="*/ 231820971 h 142"/>
              <a:gd name="T48" fmla="*/ 45204904 w 141"/>
              <a:gd name="T49" fmla="*/ 210087318 h 142"/>
              <a:gd name="T50" fmla="*/ 4758492 w 141"/>
              <a:gd name="T51" fmla="*/ 202842767 h 142"/>
              <a:gd name="T52" fmla="*/ 0 w 141"/>
              <a:gd name="T53" fmla="*/ 195598216 h 142"/>
              <a:gd name="T54" fmla="*/ 0 w 141"/>
              <a:gd name="T55" fmla="*/ 144887912 h 142"/>
              <a:gd name="T56" fmla="*/ 4758492 w 141"/>
              <a:gd name="T57" fmla="*/ 137643361 h 142"/>
              <a:gd name="T58" fmla="*/ 45204904 w 141"/>
              <a:gd name="T59" fmla="*/ 130398810 h 142"/>
              <a:gd name="T60" fmla="*/ 54721889 w 141"/>
              <a:gd name="T61" fmla="*/ 111080008 h 142"/>
              <a:gd name="T62" fmla="*/ 30929428 w 141"/>
              <a:gd name="T63" fmla="*/ 79688507 h 142"/>
              <a:gd name="T64" fmla="*/ 28550953 w 141"/>
              <a:gd name="T65" fmla="*/ 74858807 h 142"/>
              <a:gd name="T66" fmla="*/ 30929428 w 141"/>
              <a:gd name="T67" fmla="*/ 70029106 h 142"/>
              <a:gd name="T68" fmla="*/ 73755857 w 141"/>
              <a:gd name="T69" fmla="*/ 28978204 h 142"/>
              <a:gd name="T70" fmla="*/ 78512807 w 141"/>
              <a:gd name="T71" fmla="*/ 31393054 h 142"/>
              <a:gd name="T72" fmla="*/ 109443777 w 141"/>
              <a:gd name="T73" fmla="*/ 55540004 h 142"/>
              <a:gd name="T74" fmla="*/ 128476203 w 141"/>
              <a:gd name="T75" fmla="*/ 48295453 h 142"/>
              <a:gd name="T76" fmla="*/ 135614713 w 141"/>
              <a:gd name="T77" fmla="*/ 4829701 h 142"/>
              <a:gd name="T78" fmla="*/ 142751680 w 141"/>
              <a:gd name="T79" fmla="*/ 0 h 142"/>
              <a:gd name="T80" fmla="*/ 192715076 w 141"/>
              <a:gd name="T81" fmla="*/ 0 h 142"/>
              <a:gd name="T82" fmla="*/ 199852043 w 141"/>
              <a:gd name="T83" fmla="*/ 7244551 h 142"/>
              <a:gd name="T84" fmla="*/ 206990553 w 141"/>
              <a:gd name="T85" fmla="*/ 48295453 h 142"/>
              <a:gd name="T86" fmla="*/ 226022979 w 141"/>
              <a:gd name="T87" fmla="*/ 55540004 h 142"/>
              <a:gd name="T88" fmla="*/ 256953949 w 141"/>
              <a:gd name="T89" fmla="*/ 31393054 h 142"/>
              <a:gd name="T90" fmla="*/ 261710899 w 141"/>
              <a:gd name="T91" fmla="*/ 28978204 h 142"/>
              <a:gd name="T92" fmla="*/ 268849409 w 141"/>
              <a:gd name="T93" fmla="*/ 31393054 h 142"/>
              <a:gd name="T94" fmla="*/ 304537329 w 141"/>
              <a:gd name="T95" fmla="*/ 70029106 h 142"/>
              <a:gd name="T96" fmla="*/ 306915803 w 141"/>
              <a:gd name="T97" fmla="*/ 74858807 h 142"/>
              <a:gd name="T98" fmla="*/ 304537329 w 141"/>
              <a:gd name="T99" fmla="*/ 79688507 h 142"/>
              <a:gd name="T100" fmla="*/ 280744868 w 141"/>
              <a:gd name="T101" fmla="*/ 111080008 h 142"/>
              <a:gd name="T102" fmla="*/ 290261852 w 141"/>
              <a:gd name="T103" fmla="*/ 132813661 h 142"/>
              <a:gd name="T104" fmla="*/ 330708264 w 141"/>
              <a:gd name="T105" fmla="*/ 137643361 h 142"/>
              <a:gd name="T106" fmla="*/ 335466756 w 141"/>
              <a:gd name="T107" fmla="*/ 147302763 h 142"/>
              <a:gd name="T108" fmla="*/ 335466756 w 141"/>
              <a:gd name="T109" fmla="*/ 195598216 h 142"/>
              <a:gd name="T110" fmla="*/ 166544141 w 141"/>
              <a:gd name="T111" fmla="*/ 113494858 h 142"/>
              <a:gd name="T112" fmla="*/ 111822252 w 141"/>
              <a:gd name="T113" fmla="*/ 171449712 h 142"/>
              <a:gd name="T114" fmla="*/ 166544141 w 141"/>
              <a:gd name="T115" fmla="*/ 229406120 h 142"/>
              <a:gd name="T116" fmla="*/ 223644504 w 141"/>
              <a:gd name="T117" fmla="*/ 171449712 h 142"/>
              <a:gd name="T118" fmla="*/ 166544141 w 141"/>
              <a:gd name="T119" fmla="*/ 113494858 h 14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41" h="142">
                <a:moveTo>
                  <a:pt x="141" y="81"/>
                </a:moveTo>
                <a:cubicBezTo>
                  <a:pt x="141" y="83"/>
                  <a:pt x="140" y="84"/>
                  <a:pt x="139" y="85"/>
                </a:cubicBezTo>
                <a:cubicBezTo>
                  <a:pt x="122" y="87"/>
                  <a:pt x="122" y="87"/>
                  <a:pt x="122" y="87"/>
                </a:cubicBezTo>
                <a:cubicBezTo>
                  <a:pt x="121" y="90"/>
                  <a:pt x="120" y="93"/>
                  <a:pt x="118" y="96"/>
                </a:cubicBezTo>
                <a:cubicBezTo>
                  <a:pt x="121" y="100"/>
                  <a:pt x="125" y="104"/>
                  <a:pt x="128" y="108"/>
                </a:cubicBezTo>
                <a:cubicBezTo>
                  <a:pt x="129" y="109"/>
                  <a:pt x="129" y="110"/>
                  <a:pt x="129" y="111"/>
                </a:cubicBezTo>
                <a:cubicBezTo>
                  <a:pt x="129" y="112"/>
                  <a:pt x="129" y="112"/>
                  <a:pt x="128" y="113"/>
                </a:cubicBezTo>
                <a:cubicBezTo>
                  <a:pt x="126" y="116"/>
                  <a:pt x="113" y="129"/>
                  <a:pt x="110" y="129"/>
                </a:cubicBezTo>
                <a:cubicBezTo>
                  <a:pt x="109" y="129"/>
                  <a:pt x="109" y="129"/>
                  <a:pt x="108" y="129"/>
                </a:cubicBezTo>
                <a:cubicBezTo>
                  <a:pt x="95" y="119"/>
                  <a:pt x="95" y="119"/>
                  <a:pt x="95" y="119"/>
                </a:cubicBezTo>
                <a:cubicBezTo>
                  <a:pt x="92" y="120"/>
                  <a:pt x="90" y="121"/>
                  <a:pt x="87" y="122"/>
                </a:cubicBezTo>
                <a:cubicBezTo>
                  <a:pt x="86" y="128"/>
                  <a:pt x="86" y="134"/>
                  <a:pt x="84" y="139"/>
                </a:cubicBezTo>
                <a:cubicBezTo>
                  <a:pt x="84" y="141"/>
                  <a:pt x="82" y="142"/>
                  <a:pt x="81" y="142"/>
                </a:cubicBezTo>
                <a:cubicBezTo>
                  <a:pt x="60" y="142"/>
                  <a:pt x="60" y="142"/>
                  <a:pt x="60" y="142"/>
                </a:cubicBezTo>
                <a:cubicBezTo>
                  <a:pt x="59" y="142"/>
                  <a:pt x="57" y="141"/>
                  <a:pt x="57" y="139"/>
                </a:cubicBezTo>
                <a:cubicBezTo>
                  <a:pt x="54" y="122"/>
                  <a:pt x="54" y="122"/>
                  <a:pt x="54" y="122"/>
                </a:cubicBezTo>
                <a:cubicBezTo>
                  <a:pt x="51" y="121"/>
                  <a:pt x="49" y="120"/>
                  <a:pt x="46" y="119"/>
                </a:cubicBezTo>
                <a:cubicBezTo>
                  <a:pt x="33" y="129"/>
                  <a:pt x="33" y="129"/>
                  <a:pt x="33" y="129"/>
                </a:cubicBezTo>
                <a:cubicBezTo>
                  <a:pt x="32" y="129"/>
                  <a:pt x="32" y="129"/>
                  <a:pt x="31" y="129"/>
                </a:cubicBezTo>
                <a:cubicBezTo>
                  <a:pt x="30" y="129"/>
                  <a:pt x="29" y="129"/>
                  <a:pt x="28" y="128"/>
                </a:cubicBezTo>
                <a:cubicBezTo>
                  <a:pt x="23" y="124"/>
                  <a:pt x="17" y="118"/>
                  <a:pt x="13" y="113"/>
                </a:cubicBezTo>
                <a:cubicBezTo>
                  <a:pt x="13" y="112"/>
                  <a:pt x="12" y="111"/>
                  <a:pt x="12" y="111"/>
                </a:cubicBezTo>
                <a:cubicBezTo>
                  <a:pt x="12" y="110"/>
                  <a:pt x="13" y="109"/>
                  <a:pt x="13" y="109"/>
                </a:cubicBezTo>
                <a:cubicBezTo>
                  <a:pt x="16" y="104"/>
                  <a:pt x="20" y="100"/>
                  <a:pt x="23" y="96"/>
                </a:cubicBezTo>
                <a:cubicBezTo>
                  <a:pt x="21" y="93"/>
                  <a:pt x="20" y="90"/>
                  <a:pt x="19" y="87"/>
                </a:cubicBezTo>
                <a:cubicBezTo>
                  <a:pt x="2" y="84"/>
                  <a:pt x="2" y="84"/>
                  <a:pt x="2" y="84"/>
                </a:cubicBezTo>
                <a:cubicBezTo>
                  <a:pt x="1" y="84"/>
                  <a:pt x="0" y="82"/>
                  <a:pt x="0" y="81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9"/>
                  <a:pt x="1" y="57"/>
                  <a:pt x="2" y="57"/>
                </a:cubicBezTo>
                <a:cubicBezTo>
                  <a:pt x="19" y="54"/>
                  <a:pt x="19" y="54"/>
                  <a:pt x="19" y="54"/>
                </a:cubicBezTo>
                <a:cubicBezTo>
                  <a:pt x="20" y="52"/>
                  <a:pt x="21" y="49"/>
                  <a:pt x="23" y="46"/>
                </a:cubicBezTo>
                <a:cubicBezTo>
                  <a:pt x="20" y="42"/>
                  <a:pt x="16" y="37"/>
                  <a:pt x="13" y="33"/>
                </a:cubicBezTo>
                <a:cubicBezTo>
                  <a:pt x="12" y="33"/>
                  <a:pt x="12" y="32"/>
                  <a:pt x="12" y="31"/>
                </a:cubicBezTo>
                <a:cubicBezTo>
                  <a:pt x="12" y="30"/>
                  <a:pt x="12" y="30"/>
                  <a:pt x="13" y="29"/>
                </a:cubicBezTo>
                <a:cubicBezTo>
                  <a:pt x="15" y="26"/>
                  <a:pt x="28" y="12"/>
                  <a:pt x="31" y="12"/>
                </a:cubicBezTo>
                <a:cubicBezTo>
                  <a:pt x="32" y="12"/>
                  <a:pt x="32" y="13"/>
                  <a:pt x="33" y="13"/>
                </a:cubicBezTo>
                <a:cubicBezTo>
                  <a:pt x="46" y="23"/>
                  <a:pt x="46" y="23"/>
                  <a:pt x="46" y="23"/>
                </a:cubicBezTo>
                <a:cubicBezTo>
                  <a:pt x="49" y="22"/>
                  <a:pt x="51" y="21"/>
                  <a:pt x="54" y="20"/>
                </a:cubicBezTo>
                <a:cubicBezTo>
                  <a:pt x="55" y="14"/>
                  <a:pt x="55" y="8"/>
                  <a:pt x="57" y="2"/>
                </a:cubicBezTo>
                <a:cubicBezTo>
                  <a:pt x="57" y="1"/>
                  <a:pt x="59" y="0"/>
                  <a:pt x="60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82" y="0"/>
                  <a:pt x="84" y="1"/>
                  <a:pt x="84" y="3"/>
                </a:cubicBezTo>
                <a:cubicBezTo>
                  <a:pt x="87" y="20"/>
                  <a:pt x="87" y="20"/>
                  <a:pt x="87" y="20"/>
                </a:cubicBezTo>
                <a:cubicBezTo>
                  <a:pt x="90" y="21"/>
                  <a:pt x="92" y="22"/>
                  <a:pt x="95" y="23"/>
                </a:cubicBezTo>
                <a:cubicBezTo>
                  <a:pt x="108" y="13"/>
                  <a:pt x="108" y="13"/>
                  <a:pt x="108" y="13"/>
                </a:cubicBezTo>
                <a:cubicBezTo>
                  <a:pt x="109" y="13"/>
                  <a:pt x="109" y="12"/>
                  <a:pt x="110" y="12"/>
                </a:cubicBezTo>
                <a:cubicBezTo>
                  <a:pt x="111" y="12"/>
                  <a:pt x="112" y="13"/>
                  <a:pt x="113" y="13"/>
                </a:cubicBezTo>
                <a:cubicBezTo>
                  <a:pt x="118" y="18"/>
                  <a:pt x="124" y="24"/>
                  <a:pt x="128" y="29"/>
                </a:cubicBezTo>
                <a:cubicBezTo>
                  <a:pt x="128" y="30"/>
                  <a:pt x="129" y="30"/>
                  <a:pt x="129" y="31"/>
                </a:cubicBezTo>
                <a:cubicBezTo>
                  <a:pt x="129" y="32"/>
                  <a:pt x="128" y="32"/>
                  <a:pt x="128" y="33"/>
                </a:cubicBezTo>
                <a:cubicBezTo>
                  <a:pt x="125" y="37"/>
                  <a:pt x="121" y="41"/>
                  <a:pt x="118" y="46"/>
                </a:cubicBezTo>
                <a:cubicBezTo>
                  <a:pt x="120" y="49"/>
                  <a:pt x="121" y="52"/>
                  <a:pt x="122" y="55"/>
                </a:cubicBezTo>
                <a:cubicBezTo>
                  <a:pt x="139" y="57"/>
                  <a:pt x="139" y="57"/>
                  <a:pt x="139" y="57"/>
                </a:cubicBezTo>
                <a:cubicBezTo>
                  <a:pt x="140" y="58"/>
                  <a:pt x="141" y="59"/>
                  <a:pt x="141" y="61"/>
                </a:cubicBezTo>
                <a:lnTo>
                  <a:pt x="141" y="81"/>
                </a:lnTo>
                <a:close/>
                <a:moveTo>
                  <a:pt x="70" y="47"/>
                </a:moveTo>
                <a:cubicBezTo>
                  <a:pt x="57" y="47"/>
                  <a:pt x="47" y="58"/>
                  <a:pt x="47" y="71"/>
                </a:cubicBezTo>
                <a:cubicBezTo>
                  <a:pt x="47" y="84"/>
                  <a:pt x="57" y="95"/>
                  <a:pt x="70" y="95"/>
                </a:cubicBezTo>
                <a:cubicBezTo>
                  <a:pt x="84" y="95"/>
                  <a:pt x="94" y="84"/>
                  <a:pt x="94" y="71"/>
                </a:cubicBezTo>
                <a:cubicBezTo>
                  <a:pt x="94" y="58"/>
                  <a:pt x="84" y="47"/>
                  <a:pt x="70" y="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id-ID"/>
          </a:p>
        </p:txBody>
      </p:sp>
      <p:sp>
        <p:nvSpPr>
          <p:cNvPr id="24" name="Freeform 60">
            <a:extLst>
              <a:ext uri="{FF2B5EF4-FFF2-40B4-BE49-F238E27FC236}">
                <a16:creationId xmlns:a16="http://schemas.microsoft.com/office/drawing/2014/main" id="{22BD3C8F-D29F-4EE6-BBBE-EAA1F7DF6892}"/>
              </a:ext>
            </a:extLst>
          </p:cNvPr>
          <p:cNvSpPr>
            <a:spLocks noEditPoints="1"/>
          </p:cNvSpPr>
          <p:nvPr/>
        </p:nvSpPr>
        <p:spPr bwMode="auto">
          <a:xfrm>
            <a:off x="982802" y="5222180"/>
            <a:ext cx="457814" cy="449284"/>
          </a:xfrm>
          <a:custGeom>
            <a:avLst/>
            <a:gdLst>
              <a:gd name="T0" fmla="*/ 2147483646 w 3584"/>
              <a:gd name="T1" fmla="*/ 2147483646 h 3573"/>
              <a:gd name="T2" fmla="*/ 2147483646 w 3584"/>
              <a:gd name="T3" fmla="*/ 2147483646 h 3573"/>
              <a:gd name="T4" fmla="*/ 2147483646 w 3584"/>
              <a:gd name="T5" fmla="*/ 2147483646 h 3573"/>
              <a:gd name="T6" fmla="*/ 2147483646 w 3584"/>
              <a:gd name="T7" fmla="*/ 2147483646 h 3573"/>
              <a:gd name="T8" fmla="*/ 2147483646 w 3584"/>
              <a:gd name="T9" fmla="*/ 2147483646 h 3573"/>
              <a:gd name="T10" fmla="*/ 2147483646 w 3584"/>
              <a:gd name="T11" fmla="*/ 2147483646 h 3573"/>
              <a:gd name="T12" fmla="*/ 2147483646 w 3584"/>
              <a:gd name="T13" fmla="*/ 2147483646 h 3573"/>
              <a:gd name="T14" fmla="*/ 2147483646 w 3584"/>
              <a:gd name="T15" fmla="*/ 2147483646 h 3573"/>
              <a:gd name="T16" fmla="*/ 2147483646 w 3584"/>
              <a:gd name="T17" fmla="*/ 2147483646 h 3573"/>
              <a:gd name="T18" fmla="*/ 2147483646 w 3584"/>
              <a:gd name="T19" fmla="*/ 2147483646 h 3573"/>
              <a:gd name="T20" fmla="*/ 2147483646 w 3584"/>
              <a:gd name="T21" fmla="*/ 2147483646 h 3573"/>
              <a:gd name="T22" fmla="*/ 2147483646 w 3584"/>
              <a:gd name="T23" fmla="*/ 2147483646 h 3573"/>
              <a:gd name="T24" fmla="*/ 2147483646 w 3584"/>
              <a:gd name="T25" fmla="*/ 2147483646 h 3573"/>
              <a:gd name="T26" fmla="*/ 2147483646 w 3584"/>
              <a:gd name="T27" fmla="*/ 2147483646 h 3573"/>
              <a:gd name="T28" fmla="*/ 2147483646 w 3584"/>
              <a:gd name="T29" fmla="*/ 2147483646 h 3573"/>
              <a:gd name="T30" fmla="*/ 2147483646 w 3584"/>
              <a:gd name="T31" fmla="*/ 2147483646 h 3573"/>
              <a:gd name="T32" fmla="*/ 2147483646 w 3584"/>
              <a:gd name="T33" fmla="*/ 2147483646 h 3573"/>
              <a:gd name="T34" fmla="*/ 2147483646 w 3584"/>
              <a:gd name="T35" fmla="*/ 2147483646 h 3573"/>
              <a:gd name="T36" fmla="*/ 2147483646 w 3584"/>
              <a:gd name="T37" fmla="*/ 2147483646 h 3573"/>
              <a:gd name="T38" fmla="*/ 2147483646 w 3584"/>
              <a:gd name="T39" fmla="*/ 2147483646 h 3573"/>
              <a:gd name="T40" fmla="*/ 2147483646 w 3584"/>
              <a:gd name="T41" fmla="*/ 2147483646 h 3573"/>
              <a:gd name="T42" fmla="*/ 2147483646 w 3584"/>
              <a:gd name="T43" fmla="*/ 2147483646 h 3573"/>
              <a:gd name="T44" fmla="*/ 2147483646 w 3584"/>
              <a:gd name="T45" fmla="*/ 2147483646 h 3573"/>
              <a:gd name="T46" fmla="*/ 0 w 3584"/>
              <a:gd name="T47" fmla="*/ 2147483646 h 3573"/>
              <a:gd name="T48" fmla="*/ 2147483646 w 3584"/>
              <a:gd name="T49" fmla="*/ 2147483646 h 3573"/>
              <a:gd name="T50" fmla="*/ 2147483646 w 3584"/>
              <a:gd name="T51" fmla="*/ 2147483646 h 3573"/>
              <a:gd name="T52" fmla="*/ 2147483646 w 3584"/>
              <a:gd name="T53" fmla="*/ 2147483646 h 3573"/>
              <a:gd name="T54" fmla="*/ 2147483646 w 3584"/>
              <a:gd name="T55" fmla="*/ 2147483646 h 3573"/>
              <a:gd name="T56" fmla="*/ 2147483646 w 3584"/>
              <a:gd name="T57" fmla="*/ 2147483646 h 3573"/>
              <a:gd name="T58" fmla="*/ 2147483646 w 3584"/>
              <a:gd name="T59" fmla="*/ 2147483646 h 3573"/>
              <a:gd name="T60" fmla="*/ 2147483646 w 3584"/>
              <a:gd name="T61" fmla="*/ 2147483646 h 3573"/>
              <a:gd name="T62" fmla="*/ 2147483646 w 3584"/>
              <a:gd name="T63" fmla="*/ 2147483646 h 3573"/>
              <a:gd name="T64" fmla="*/ 2147483646 w 3584"/>
              <a:gd name="T65" fmla="*/ 2147483646 h 3573"/>
              <a:gd name="T66" fmla="*/ 2147483646 w 3584"/>
              <a:gd name="T67" fmla="*/ 2147483646 h 3573"/>
              <a:gd name="T68" fmla="*/ 2147483646 w 3584"/>
              <a:gd name="T69" fmla="*/ 2147483646 h 3573"/>
              <a:gd name="T70" fmla="*/ 2147483646 w 3584"/>
              <a:gd name="T71" fmla="*/ 2147483646 h 3573"/>
              <a:gd name="T72" fmla="*/ 2147483646 w 3584"/>
              <a:gd name="T73" fmla="*/ 2147483646 h 3573"/>
              <a:gd name="T74" fmla="*/ 2147483646 w 3584"/>
              <a:gd name="T75" fmla="*/ 2147483646 h 3573"/>
              <a:gd name="T76" fmla="*/ 2147483646 w 3584"/>
              <a:gd name="T77" fmla="*/ 2147483646 h 3573"/>
              <a:gd name="T78" fmla="*/ 2147483646 w 3584"/>
              <a:gd name="T79" fmla="*/ 2147483646 h 3573"/>
              <a:gd name="T80" fmla="*/ 2147483646 w 3584"/>
              <a:gd name="T81" fmla="*/ 2147483646 h 3573"/>
              <a:gd name="T82" fmla="*/ 2147483646 w 3584"/>
              <a:gd name="T83" fmla="*/ 2147483646 h 3573"/>
              <a:gd name="T84" fmla="*/ 2147483646 w 3584"/>
              <a:gd name="T85" fmla="*/ 2147483646 h 3573"/>
              <a:gd name="T86" fmla="*/ 2147483646 w 3584"/>
              <a:gd name="T87" fmla="*/ 2147483646 h 3573"/>
              <a:gd name="T88" fmla="*/ 2147483646 w 3584"/>
              <a:gd name="T89" fmla="*/ 2147483646 h 3573"/>
              <a:gd name="T90" fmla="*/ 2147483646 w 3584"/>
              <a:gd name="T91" fmla="*/ 2147483646 h 3573"/>
              <a:gd name="T92" fmla="*/ 2147483646 w 3584"/>
              <a:gd name="T93" fmla="*/ 2147483646 h 3573"/>
              <a:gd name="T94" fmla="*/ 2147483646 w 3584"/>
              <a:gd name="T95" fmla="*/ 2147483646 h 3573"/>
              <a:gd name="T96" fmla="*/ 2147483646 w 3584"/>
              <a:gd name="T97" fmla="*/ 2147483646 h 3573"/>
              <a:gd name="T98" fmla="*/ 2147483646 w 3584"/>
              <a:gd name="T99" fmla="*/ 2147483646 h 3573"/>
              <a:gd name="T100" fmla="*/ 2147483646 w 3584"/>
              <a:gd name="T101" fmla="*/ 2147483646 h 3573"/>
              <a:gd name="T102" fmla="*/ 2147483646 w 3584"/>
              <a:gd name="T103" fmla="*/ 2147483646 h 3573"/>
              <a:gd name="T104" fmla="*/ 2147483646 w 3584"/>
              <a:gd name="T105" fmla="*/ 2147483646 h 3573"/>
              <a:gd name="T106" fmla="*/ 2147483646 w 3584"/>
              <a:gd name="T107" fmla="*/ 2147483646 h 3573"/>
              <a:gd name="T108" fmla="*/ 2147483646 w 3584"/>
              <a:gd name="T109" fmla="*/ 2147483646 h 3573"/>
              <a:gd name="T110" fmla="*/ 2147483646 w 3584"/>
              <a:gd name="T111" fmla="*/ 2147483646 h 3573"/>
              <a:gd name="T112" fmla="*/ 2147483646 w 3584"/>
              <a:gd name="T113" fmla="*/ 2147483646 h 3573"/>
              <a:gd name="T114" fmla="*/ 2147483646 w 3584"/>
              <a:gd name="T115" fmla="*/ 2147483646 h 3573"/>
              <a:gd name="T116" fmla="*/ 2147483646 w 3584"/>
              <a:gd name="T117" fmla="*/ 2147483646 h 3573"/>
              <a:gd name="T118" fmla="*/ 2147483646 w 3584"/>
              <a:gd name="T119" fmla="*/ 2147483646 h 357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3584" h="3573">
                <a:moveTo>
                  <a:pt x="1768" y="1791"/>
                </a:moveTo>
                <a:lnTo>
                  <a:pt x="1768" y="1940"/>
                </a:lnTo>
                <a:lnTo>
                  <a:pt x="1731" y="1945"/>
                </a:lnTo>
                <a:lnTo>
                  <a:pt x="1696" y="1955"/>
                </a:lnTo>
                <a:lnTo>
                  <a:pt x="1664" y="1969"/>
                </a:lnTo>
                <a:lnTo>
                  <a:pt x="1634" y="1985"/>
                </a:lnTo>
                <a:lnTo>
                  <a:pt x="1607" y="2005"/>
                </a:lnTo>
                <a:lnTo>
                  <a:pt x="1583" y="2029"/>
                </a:lnTo>
                <a:lnTo>
                  <a:pt x="1562" y="2055"/>
                </a:lnTo>
                <a:lnTo>
                  <a:pt x="1544" y="2084"/>
                </a:lnTo>
                <a:lnTo>
                  <a:pt x="1531" y="2115"/>
                </a:lnTo>
                <a:lnTo>
                  <a:pt x="1522" y="2149"/>
                </a:lnTo>
                <a:lnTo>
                  <a:pt x="1516" y="2184"/>
                </a:lnTo>
                <a:lnTo>
                  <a:pt x="1515" y="2223"/>
                </a:lnTo>
                <a:lnTo>
                  <a:pt x="1516" y="2263"/>
                </a:lnTo>
                <a:lnTo>
                  <a:pt x="1521" y="2302"/>
                </a:lnTo>
                <a:lnTo>
                  <a:pt x="1531" y="2337"/>
                </a:lnTo>
                <a:lnTo>
                  <a:pt x="1544" y="2368"/>
                </a:lnTo>
                <a:lnTo>
                  <a:pt x="1561" y="2396"/>
                </a:lnTo>
                <a:lnTo>
                  <a:pt x="1582" y="2422"/>
                </a:lnTo>
                <a:lnTo>
                  <a:pt x="1612" y="2449"/>
                </a:lnTo>
                <a:lnTo>
                  <a:pt x="1648" y="2475"/>
                </a:lnTo>
                <a:lnTo>
                  <a:pt x="1690" y="2500"/>
                </a:lnTo>
                <a:lnTo>
                  <a:pt x="1739" y="2524"/>
                </a:lnTo>
                <a:lnTo>
                  <a:pt x="1793" y="2546"/>
                </a:lnTo>
                <a:lnTo>
                  <a:pt x="1823" y="2564"/>
                </a:lnTo>
                <a:lnTo>
                  <a:pt x="1848" y="2581"/>
                </a:lnTo>
                <a:lnTo>
                  <a:pt x="1869" y="2598"/>
                </a:lnTo>
                <a:lnTo>
                  <a:pt x="1883" y="2615"/>
                </a:lnTo>
                <a:lnTo>
                  <a:pt x="1894" y="2634"/>
                </a:lnTo>
                <a:lnTo>
                  <a:pt x="1903" y="2657"/>
                </a:lnTo>
                <a:lnTo>
                  <a:pt x="1907" y="2681"/>
                </a:lnTo>
                <a:lnTo>
                  <a:pt x="1909" y="2710"/>
                </a:lnTo>
                <a:lnTo>
                  <a:pt x="1907" y="2739"/>
                </a:lnTo>
                <a:lnTo>
                  <a:pt x="1903" y="2763"/>
                </a:lnTo>
                <a:lnTo>
                  <a:pt x="1895" y="2785"/>
                </a:lnTo>
                <a:lnTo>
                  <a:pt x="1884" y="2803"/>
                </a:lnTo>
                <a:lnTo>
                  <a:pt x="1870" y="2819"/>
                </a:lnTo>
                <a:lnTo>
                  <a:pt x="1852" y="2830"/>
                </a:lnTo>
                <a:lnTo>
                  <a:pt x="1831" y="2836"/>
                </a:lnTo>
                <a:lnTo>
                  <a:pt x="1806" y="2839"/>
                </a:lnTo>
                <a:lnTo>
                  <a:pt x="1779" y="2836"/>
                </a:lnTo>
                <a:lnTo>
                  <a:pt x="1755" y="2829"/>
                </a:lnTo>
                <a:lnTo>
                  <a:pt x="1733" y="2817"/>
                </a:lnTo>
                <a:lnTo>
                  <a:pt x="1715" y="2800"/>
                </a:lnTo>
                <a:lnTo>
                  <a:pt x="1703" y="2781"/>
                </a:lnTo>
                <a:lnTo>
                  <a:pt x="1693" y="2759"/>
                </a:lnTo>
                <a:lnTo>
                  <a:pt x="1687" y="2733"/>
                </a:lnTo>
                <a:lnTo>
                  <a:pt x="1682" y="2702"/>
                </a:lnTo>
                <a:lnTo>
                  <a:pt x="1681" y="2668"/>
                </a:lnTo>
                <a:lnTo>
                  <a:pt x="1486" y="2668"/>
                </a:lnTo>
                <a:lnTo>
                  <a:pt x="1484" y="2671"/>
                </a:lnTo>
                <a:lnTo>
                  <a:pt x="1486" y="2720"/>
                </a:lnTo>
                <a:lnTo>
                  <a:pt x="1492" y="2764"/>
                </a:lnTo>
                <a:lnTo>
                  <a:pt x="1501" y="2803"/>
                </a:lnTo>
                <a:lnTo>
                  <a:pt x="1516" y="2840"/>
                </a:lnTo>
                <a:lnTo>
                  <a:pt x="1535" y="2872"/>
                </a:lnTo>
                <a:lnTo>
                  <a:pt x="1558" y="2899"/>
                </a:lnTo>
                <a:lnTo>
                  <a:pt x="1590" y="2928"/>
                </a:lnTo>
                <a:lnTo>
                  <a:pt x="1626" y="2951"/>
                </a:lnTo>
                <a:lnTo>
                  <a:pt x="1665" y="2968"/>
                </a:lnTo>
                <a:lnTo>
                  <a:pt x="1708" y="2982"/>
                </a:lnTo>
                <a:lnTo>
                  <a:pt x="1754" y="2989"/>
                </a:lnTo>
                <a:lnTo>
                  <a:pt x="1754" y="3129"/>
                </a:lnTo>
                <a:lnTo>
                  <a:pt x="1859" y="3129"/>
                </a:lnTo>
                <a:lnTo>
                  <a:pt x="1859" y="2989"/>
                </a:lnTo>
                <a:lnTo>
                  <a:pt x="1896" y="2983"/>
                </a:lnTo>
                <a:lnTo>
                  <a:pt x="1931" y="2974"/>
                </a:lnTo>
                <a:lnTo>
                  <a:pt x="1963" y="2961"/>
                </a:lnTo>
                <a:lnTo>
                  <a:pt x="1992" y="2945"/>
                </a:lnTo>
                <a:lnTo>
                  <a:pt x="2019" y="2926"/>
                </a:lnTo>
                <a:lnTo>
                  <a:pt x="2043" y="2902"/>
                </a:lnTo>
                <a:lnTo>
                  <a:pt x="2064" y="2877"/>
                </a:lnTo>
                <a:lnTo>
                  <a:pt x="2081" y="2849"/>
                </a:lnTo>
                <a:lnTo>
                  <a:pt x="2094" y="2818"/>
                </a:lnTo>
                <a:lnTo>
                  <a:pt x="2103" y="2785"/>
                </a:lnTo>
                <a:lnTo>
                  <a:pt x="2108" y="2748"/>
                </a:lnTo>
                <a:lnTo>
                  <a:pt x="2110" y="2709"/>
                </a:lnTo>
                <a:lnTo>
                  <a:pt x="2108" y="2667"/>
                </a:lnTo>
                <a:lnTo>
                  <a:pt x="2103" y="2629"/>
                </a:lnTo>
                <a:lnTo>
                  <a:pt x="2093" y="2593"/>
                </a:lnTo>
                <a:lnTo>
                  <a:pt x="2080" y="2561"/>
                </a:lnTo>
                <a:lnTo>
                  <a:pt x="2062" y="2533"/>
                </a:lnTo>
                <a:lnTo>
                  <a:pt x="2041" y="2506"/>
                </a:lnTo>
                <a:lnTo>
                  <a:pt x="2011" y="2479"/>
                </a:lnTo>
                <a:lnTo>
                  <a:pt x="1975" y="2451"/>
                </a:lnTo>
                <a:lnTo>
                  <a:pt x="1933" y="2427"/>
                </a:lnTo>
                <a:lnTo>
                  <a:pt x="1887" y="2404"/>
                </a:lnTo>
                <a:lnTo>
                  <a:pt x="1834" y="2383"/>
                </a:lnTo>
                <a:lnTo>
                  <a:pt x="1802" y="2363"/>
                </a:lnTo>
                <a:lnTo>
                  <a:pt x="1775" y="2346"/>
                </a:lnTo>
                <a:lnTo>
                  <a:pt x="1755" y="2328"/>
                </a:lnTo>
                <a:lnTo>
                  <a:pt x="1740" y="2311"/>
                </a:lnTo>
                <a:lnTo>
                  <a:pt x="1730" y="2293"/>
                </a:lnTo>
                <a:lnTo>
                  <a:pt x="1722" y="2272"/>
                </a:lnTo>
                <a:lnTo>
                  <a:pt x="1718" y="2249"/>
                </a:lnTo>
                <a:lnTo>
                  <a:pt x="1715" y="2223"/>
                </a:lnTo>
                <a:lnTo>
                  <a:pt x="1717" y="2195"/>
                </a:lnTo>
                <a:lnTo>
                  <a:pt x="1721" y="2170"/>
                </a:lnTo>
                <a:lnTo>
                  <a:pt x="1728" y="2148"/>
                </a:lnTo>
                <a:lnTo>
                  <a:pt x="1738" y="2128"/>
                </a:lnTo>
                <a:lnTo>
                  <a:pt x="1750" y="2113"/>
                </a:lnTo>
                <a:lnTo>
                  <a:pt x="1766" y="2102"/>
                </a:lnTo>
                <a:lnTo>
                  <a:pt x="1786" y="2095"/>
                </a:lnTo>
                <a:lnTo>
                  <a:pt x="1809" y="2093"/>
                </a:lnTo>
                <a:lnTo>
                  <a:pt x="1831" y="2095"/>
                </a:lnTo>
                <a:lnTo>
                  <a:pt x="1852" y="2103"/>
                </a:lnTo>
                <a:lnTo>
                  <a:pt x="1869" y="2116"/>
                </a:lnTo>
                <a:lnTo>
                  <a:pt x="1884" y="2135"/>
                </a:lnTo>
                <a:lnTo>
                  <a:pt x="1896" y="2158"/>
                </a:lnTo>
                <a:lnTo>
                  <a:pt x="1904" y="2185"/>
                </a:lnTo>
                <a:lnTo>
                  <a:pt x="1910" y="2218"/>
                </a:lnTo>
                <a:lnTo>
                  <a:pt x="1911" y="2255"/>
                </a:lnTo>
                <a:lnTo>
                  <a:pt x="2112" y="2255"/>
                </a:lnTo>
                <a:lnTo>
                  <a:pt x="2110" y="2212"/>
                </a:lnTo>
                <a:lnTo>
                  <a:pt x="2105" y="2172"/>
                </a:lnTo>
                <a:lnTo>
                  <a:pt x="2096" y="2136"/>
                </a:lnTo>
                <a:lnTo>
                  <a:pt x="2084" y="2102"/>
                </a:lnTo>
                <a:lnTo>
                  <a:pt x="2067" y="2071"/>
                </a:lnTo>
                <a:lnTo>
                  <a:pt x="2048" y="2042"/>
                </a:lnTo>
                <a:lnTo>
                  <a:pt x="2026" y="2017"/>
                </a:lnTo>
                <a:lnTo>
                  <a:pt x="2000" y="1995"/>
                </a:lnTo>
                <a:lnTo>
                  <a:pt x="1973" y="1976"/>
                </a:lnTo>
                <a:lnTo>
                  <a:pt x="1942" y="1962"/>
                </a:lnTo>
                <a:lnTo>
                  <a:pt x="1909" y="1951"/>
                </a:lnTo>
                <a:lnTo>
                  <a:pt x="1872" y="1942"/>
                </a:lnTo>
                <a:lnTo>
                  <a:pt x="1872" y="1791"/>
                </a:lnTo>
                <a:lnTo>
                  <a:pt x="1768" y="1791"/>
                </a:lnTo>
                <a:close/>
                <a:moveTo>
                  <a:pt x="2085" y="1222"/>
                </a:moveTo>
                <a:lnTo>
                  <a:pt x="2185" y="1245"/>
                </a:lnTo>
                <a:lnTo>
                  <a:pt x="2285" y="1273"/>
                </a:lnTo>
                <a:lnTo>
                  <a:pt x="2382" y="1309"/>
                </a:lnTo>
                <a:lnTo>
                  <a:pt x="2476" y="1349"/>
                </a:lnTo>
                <a:lnTo>
                  <a:pt x="2567" y="1395"/>
                </a:lnTo>
                <a:lnTo>
                  <a:pt x="2657" y="1446"/>
                </a:lnTo>
                <a:lnTo>
                  <a:pt x="2742" y="1501"/>
                </a:lnTo>
                <a:lnTo>
                  <a:pt x="2824" y="1559"/>
                </a:lnTo>
                <a:lnTo>
                  <a:pt x="2904" y="1622"/>
                </a:lnTo>
                <a:lnTo>
                  <a:pt x="2980" y="1688"/>
                </a:lnTo>
                <a:lnTo>
                  <a:pt x="3053" y="1757"/>
                </a:lnTo>
                <a:lnTo>
                  <a:pt x="3121" y="1829"/>
                </a:lnTo>
                <a:lnTo>
                  <a:pt x="3185" y="1903"/>
                </a:lnTo>
                <a:lnTo>
                  <a:pt x="3246" y="1978"/>
                </a:lnTo>
                <a:lnTo>
                  <a:pt x="3302" y="2055"/>
                </a:lnTo>
                <a:lnTo>
                  <a:pt x="3353" y="2134"/>
                </a:lnTo>
                <a:lnTo>
                  <a:pt x="3400" y="2212"/>
                </a:lnTo>
                <a:lnTo>
                  <a:pt x="3442" y="2292"/>
                </a:lnTo>
                <a:lnTo>
                  <a:pt x="3479" y="2371"/>
                </a:lnTo>
                <a:lnTo>
                  <a:pt x="3511" y="2450"/>
                </a:lnTo>
                <a:lnTo>
                  <a:pt x="3537" y="2528"/>
                </a:lnTo>
                <a:lnTo>
                  <a:pt x="3558" y="2607"/>
                </a:lnTo>
                <a:lnTo>
                  <a:pt x="3572" y="2682"/>
                </a:lnTo>
                <a:lnTo>
                  <a:pt x="3582" y="2756"/>
                </a:lnTo>
                <a:lnTo>
                  <a:pt x="3584" y="2829"/>
                </a:lnTo>
                <a:lnTo>
                  <a:pt x="3582" y="2890"/>
                </a:lnTo>
                <a:lnTo>
                  <a:pt x="3576" y="2949"/>
                </a:lnTo>
                <a:lnTo>
                  <a:pt x="3562" y="3004"/>
                </a:lnTo>
                <a:lnTo>
                  <a:pt x="3546" y="3055"/>
                </a:lnTo>
                <a:lnTo>
                  <a:pt x="3525" y="3105"/>
                </a:lnTo>
                <a:lnTo>
                  <a:pt x="3499" y="3150"/>
                </a:lnTo>
                <a:lnTo>
                  <a:pt x="3470" y="3193"/>
                </a:lnTo>
                <a:lnTo>
                  <a:pt x="3436" y="3232"/>
                </a:lnTo>
                <a:lnTo>
                  <a:pt x="3397" y="3269"/>
                </a:lnTo>
                <a:lnTo>
                  <a:pt x="3355" y="3303"/>
                </a:lnTo>
                <a:lnTo>
                  <a:pt x="3310" y="3335"/>
                </a:lnTo>
                <a:lnTo>
                  <a:pt x="3260" y="3364"/>
                </a:lnTo>
                <a:lnTo>
                  <a:pt x="3207" y="3391"/>
                </a:lnTo>
                <a:lnTo>
                  <a:pt x="3151" y="3415"/>
                </a:lnTo>
                <a:lnTo>
                  <a:pt x="3091" y="3437"/>
                </a:lnTo>
                <a:lnTo>
                  <a:pt x="3028" y="3458"/>
                </a:lnTo>
                <a:lnTo>
                  <a:pt x="2962" y="3476"/>
                </a:lnTo>
                <a:lnTo>
                  <a:pt x="2894" y="3492"/>
                </a:lnTo>
                <a:lnTo>
                  <a:pt x="2822" y="3506"/>
                </a:lnTo>
                <a:lnTo>
                  <a:pt x="2748" y="3518"/>
                </a:lnTo>
                <a:lnTo>
                  <a:pt x="2671" y="3529"/>
                </a:lnTo>
                <a:lnTo>
                  <a:pt x="2593" y="3539"/>
                </a:lnTo>
                <a:lnTo>
                  <a:pt x="2511" y="3547"/>
                </a:lnTo>
                <a:lnTo>
                  <a:pt x="2427" y="3555"/>
                </a:lnTo>
                <a:lnTo>
                  <a:pt x="2342" y="3560"/>
                </a:lnTo>
                <a:lnTo>
                  <a:pt x="2254" y="3565"/>
                </a:lnTo>
                <a:lnTo>
                  <a:pt x="2165" y="3568"/>
                </a:lnTo>
                <a:lnTo>
                  <a:pt x="2074" y="3570"/>
                </a:lnTo>
                <a:lnTo>
                  <a:pt x="1981" y="3572"/>
                </a:lnTo>
                <a:lnTo>
                  <a:pt x="1888" y="3573"/>
                </a:lnTo>
                <a:lnTo>
                  <a:pt x="1793" y="3573"/>
                </a:lnTo>
                <a:lnTo>
                  <a:pt x="1698" y="3573"/>
                </a:lnTo>
                <a:lnTo>
                  <a:pt x="1603" y="3572"/>
                </a:lnTo>
                <a:lnTo>
                  <a:pt x="1511" y="3570"/>
                </a:lnTo>
                <a:lnTo>
                  <a:pt x="1420" y="3568"/>
                </a:lnTo>
                <a:lnTo>
                  <a:pt x="1330" y="3565"/>
                </a:lnTo>
                <a:lnTo>
                  <a:pt x="1243" y="3560"/>
                </a:lnTo>
                <a:lnTo>
                  <a:pt x="1157" y="3555"/>
                </a:lnTo>
                <a:lnTo>
                  <a:pt x="1074" y="3547"/>
                </a:lnTo>
                <a:lnTo>
                  <a:pt x="993" y="3539"/>
                </a:lnTo>
                <a:lnTo>
                  <a:pt x="913" y="3529"/>
                </a:lnTo>
                <a:lnTo>
                  <a:pt x="837" y="3518"/>
                </a:lnTo>
                <a:lnTo>
                  <a:pt x="763" y="3506"/>
                </a:lnTo>
                <a:lnTo>
                  <a:pt x="692" y="3492"/>
                </a:lnTo>
                <a:lnTo>
                  <a:pt x="622" y="3476"/>
                </a:lnTo>
                <a:lnTo>
                  <a:pt x="557" y="3458"/>
                </a:lnTo>
                <a:lnTo>
                  <a:pt x="494" y="3437"/>
                </a:lnTo>
                <a:lnTo>
                  <a:pt x="435" y="3415"/>
                </a:lnTo>
                <a:lnTo>
                  <a:pt x="378" y="3391"/>
                </a:lnTo>
                <a:lnTo>
                  <a:pt x="325" y="3364"/>
                </a:lnTo>
                <a:lnTo>
                  <a:pt x="276" y="3335"/>
                </a:lnTo>
                <a:lnTo>
                  <a:pt x="229" y="3303"/>
                </a:lnTo>
                <a:lnTo>
                  <a:pt x="187" y="3269"/>
                </a:lnTo>
                <a:lnTo>
                  <a:pt x="150" y="3232"/>
                </a:lnTo>
                <a:lnTo>
                  <a:pt x="116" y="3193"/>
                </a:lnTo>
                <a:lnTo>
                  <a:pt x="86" y="3150"/>
                </a:lnTo>
                <a:lnTo>
                  <a:pt x="61" y="3105"/>
                </a:lnTo>
                <a:lnTo>
                  <a:pt x="39" y="3055"/>
                </a:lnTo>
                <a:lnTo>
                  <a:pt x="22" y="3004"/>
                </a:lnTo>
                <a:lnTo>
                  <a:pt x="10" y="2949"/>
                </a:lnTo>
                <a:lnTo>
                  <a:pt x="2" y="2890"/>
                </a:lnTo>
                <a:lnTo>
                  <a:pt x="0" y="2829"/>
                </a:lnTo>
                <a:lnTo>
                  <a:pt x="3" y="2758"/>
                </a:lnTo>
                <a:lnTo>
                  <a:pt x="12" y="2686"/>
                </a:lnTo>
                <a:lnTo>
                  <a:pt x="26" y="2611"/>
                </a:lnTo>
                <a:lnTo>
                  <a:pt x="46" y="2535"/>
                </a:lnTo>
                <a:lnTo>
                  <a:pt x="72" y="2459"/>
                </a:lnTo>
                <a:lnTo>
                  <a:pt x="101" y="2382"/>
                </a:lnTo>
                <a:lnTo>
                  <a:pt x="137" y="2304"/>
                </a:lnTo>
                <a:lnTo>
                  <a:pt x="178" y="2226"/>
                </a:lnTo>
                <a:lnTo>
                  <a:pt x="222" y="2149"/>
                </a:lnTo>
                <a:lnTo>
                  <a:pt x="271" y="2072"/>
                </a:lnTo>
                <a:lnTo>
                  <a:pt x="325" y="1997"/>
                </a:lnTo>
                <a:lnTo>
                  <a:pt x="383" y="1922"/>
                </a:lnTo>
                <a:lnTo>
                  <a:pt x="445" y="1850"/>
                </a:lnTo>
                <a:lnTo>
                  <a:pt x="511" y="1779"/>
                </a:lnTo>
                <a:lnTo>
                  <a:pt x="580" y="1711"/>
                </a:lnTo>
                <a:lnTo>
                  <a:pt x="653" y="1645"/>
                </a:lnTo>
                <a:lnTo>
                  <a:pt x="730" y="1584"/>
                </a:lnTo>
                <a:lnTo>
                  <a:pt x="810" y="1524"/>
                </a:lnTo>
                <a:lnTo>
                  <a:pt x="892" y="1469"/>
                </a:lnTo>
                <a:lnTo>
                  <a:pt x="977" y="1417"/>
                </a:lnTo>
                <a:lnTo>
                  <a:pt x="1066" y="1370"/>
                </a:lnTo>
                <a:lnTo>
                  <a:pt x="1157" y="1328"/>
                </a:lnTo>
                <a:lnTo>
                  <a:pt x="1251" y="1291"/>
                </a:lnTo>
                <a:lnTo>
                  <a:pt x="1346" y="1259"/>
                </a:lnTo>
                <a:lnTo>
                  <a:pt x="1391" y="1272"/>
                </a:lnTo>
                <a:lnTo>
                  <a:pt x="1436" y="1282"/>
                </a:lnTo>
                <a:lnTo>
                  <a:pt x="1480" y="1290"/>
                </a:lnTo>
                <a:lnTo>
                  <a:pt x="1522" y="1295"/>
                </a:lnTo>
                <a:lnTo>
                  <a:pt x="1562" y="1300"/>
                </a:lnTo>
                <a:lnTo>
                  <a:pt x="1599" y="1303"/>
                </a:lnTo>
                <a:lnTo>
                  <a:pt x="1631" y="1305"/>
                </a:lnTo>
                <a:lnTo>
                  <a:pt x="1657" y="1306"/>
                </a:lnTo>
                <a:lnTo>
                  <a:pt x="1677" y="1306"/>
                </a:lnTo>
                <a:lnTo>
                  <a:pt x="1689" y="1307"/>
                </a:lnTo>
                <a:lnTo>
                  <a:pt x="1721" y="1306"/>
                </a:lnTo>
                <a:lnTo>
                  <a:pt x="1759" y="1304"/>
                </a:lnTo>
                <a:lnTo>
                  <a:pt x="1799" y="1300"/>
                </a:lnTo>
                <a:lnTo>
                  <a:pt x="1845" y="1294"/>
                </a:lnTo>
                <a:lnTo>
                  <a:pt x="1892" y="1285"/>
                </a:lnTo>
                <a:lnTo>
                  <a:pt x="1942" y="1273"/>
                </a:lnTo>
                <a:lnTo>
                  <a:pt x="1990" y="1259"/>
                </a:lnTo>
                <a:lnTo>
                  <a:pt x="2039" y="1243"/>
                </a:lnTo>
                <a:lnTo>
                  <a:pt x="2085" y="1222"/>
                </a:lnTo>
                <a:close/>
                <a:moveTo>
                  <a:pt x="1645" y="49"/>
                </a:moveTo>
                <a:lnTo>
                  <a:pt x="1645" y="148"/>
                </a:lnTo>
                <a:lnTo>
                  <a:pt x="1634" y="148"/>
                </a:lnTo>
                <a:lnTo>
                  <a:pt x="1622" y="149"/>
                </a:lnTo>
                <a:lnTo>
                  <a:pt x="1611" y="152"/>
                </a:lnTo>
                <a:lnTo>
                  <a:pt x="1600" y="159"/>
                </a:lnTo>
                <a:lnTo>
                  <a:pt x="1590" y="168"/>
                </a:lnTo>
                <a:lnTo>
                  <a:pt x="1579" y="183"/>
                </a:lnTo>
                <a:lnTo>
                  <a:pt x="1568" y="203"/>
                </a:lnTo>
                <a:lnTo>
                  <a:pt x="1557" y="229"/>
                </a:lnTo>
                <a:lnTo>
                  <a:pt x="1540" y="268"/>
                </a:lnTo>
                <a:lnTo>
                  <a:pt x="1520" y="301"/>
                </a:lnTo>
                <a:lnTo>
                  <a:pt x="1498" y="331"/>
                </a:lnTo>
                <a:lnTo>
                  <a:pt x="1473" y="355"/>
                </a:lnTo>
                <a:lnTo>
                  <a:pt x="1446" y="376"/>
                </a:lnTo>
                <a:lnTo>
                  <a:pt x="1418" y="393"/>
                </a:lnTo>
                <a:lnTo>
                  <a:pt x="1387" y="408"/>
                </a:lnTo>
                <a:lnTo>
                  <a:pt x="1356" y="419"/>
                </a:lnTo>
                <a:lnTo>
                  <a:pt x="1324" y="427"/>
                </a:lnTo>
                <a:lnTo>
                  <a:pt x="1292" y="435"/>
                </a:lnTo>
                <a:lnTo>
                  <a:pt x="1261" y="440"/>
                </a:lnTo>
                <a:lnTo>
                  <a:pt x="1230" y="443"/>
                </a:lnTo>
                <a:lnTo>
                  <a:pt x="1199" y="445"/>
                </a:lnTo>
                <a:lnTo>
                  <a:pt x="1172" y="446"/>
                </a:lnTo>
                <a:lnTo>
                  <a:pt x="1144" y="446"/>
                </a:lnTo>
                <a:lnTo>
                  <a:pt x="1120" y="446"/>
                </a:lnTo>
                <a:lnTo>
                  <a:pt x="1082" y="446"/>
                </a:lnTo>
                <a:lnTo>
                  <a:pt x="1077" y="446"/>
                </a:lnTo>
                <a:lnTo>
                  <a:pt x="1098" y="471"/>
                </a:lnTo>
                <a:lnTo>
                  <a:pt x="1120" y="498"/>
                </a:lnTo>
                <a:lnTo>
                  <a:pt x="1144" y="525"/>
                </a:lnTo>
                <a:lnTo>
                  <a:pt x="1169" y="554"/>
                </a:lnTo>
                <a:lnTo>
                  <a:pt x="1196" y="580"/>
                </a:lnTo>
                <a:lnTo>
                  <a:pt x="1225" y="607"/>
                </a:lnTo>
                <a:lnTo>
                  <a:pt x="1254" y="630"/>
                </a:lnTo>
                <a:lnTo>
                  <a:pt x="1285" y="652"/>
                </a:lnTo>
                <a:lnTo>
                  <a:pt x="1317" y="669"/>
                </a:lnTo>
                <a:lnTo>
                  <a:pt x="1350" y="683"/>
                </a:lnTo>
                <a:lnTo>
                  <a:pt x="1386" y="690"/>
                </a:lnTo>
                <a:lnTo>
                  <a:pt x="1422" y="694"/>
                </a:lnTo>
                <a:lnTo>
                  <a:pt x="1458" y="690"/>
                </a:lnTo>
                <a:lnTo>
                  <a:pt x="1478" y="684"/>
                </a:lnTo>
                <a:lnTo>
                  <a:pt x="1495" y="674"/>
                </a:lnTo>
                <a:lnTo>
                  <a:pt x="1509" y="661"/>
                </a:lnTo>
                <a:lnTo>
                  <a:pt x="1524" y="645"/>
                </a:lnTo>
                <a:lnTo>
                  <a:pt x="1536" y="628"/>
                </a:lnTo>
                <a:lnTo>
                  <a:pt x="1548" y="610"/>
                </a:lnTo>
                <a:lnTo>
                  <a:pt x="1560" y="594"/>
                </a:lnTo>
                <a:lnTo>
                  <a:pt x="1573" y="577"/>
                </a:lnTo>
                <a:lnTo>
                  <a:pt x="1588" y="563"/>
                </a:lnTo>
                <a:lnTo>
                  <a:pt x="1604" y="552"/>
                </a:lnTo>
                <a:lnTo>
                  <a:pt x="1622" y="544"/>
                </a:lnTo>
                <a:lnTo>
                  <a:pt x="1643" y="541"/>
                </a:lnTo>
                <a:lnTo>
                  <a:pt x="1658" y="543"/>
                </a:lnTo>
                <a:lnTo>
                  <a:pt x="1672" y="550"/>
                </a:lnTo>
                <a:lnTo>
                  <a:pt x="1685" y="559"/>
                </a:lnTo>
                <a:lnTo>
                  <a:pt x="1697" y="572"/>
                </a:lnTo>
                <a:lnTo>
                  <a:pt x="1708" y="586"/>
                </a:lnTo>
                <a:lnTo>
                  <a:pt x="1719" y="602"/>
                </a:lnTo>
                <a:lnTo>
                  <a:pt x="1731" y="619"/>
                </a:lnTo>
                <a:lnTo>
                  <a:pt x="1743" y="636"/>
                </a:lnTo>
                <a:lnTo>
                  <a:pt x="1755" y="654"/>
                </a:lnTo>
                <a:lnTo>
                  <a:pt x="1770" y="671"/>
                </a:lnTo>
                <a:lnTo>
                  <a:pt x="1785" y="685"/>
                </a:lnTo>
                <a:lnTo>
                  <a:pt x="1803" y="698"/>
                </a:lnTo>
                <a:lnTo>
                  <a:pt x="1823" y="708"/>
                </a:lnTo>
                <a:lnTo>
                  <a:pt x="1845" y="716"/>
                </a:lnTo>
                <a:lnTo>
                  <a:pt x="1870" y="718"/>
                </a:lnTo>
                <a:lnTo>
                  <a:pt x="1900" y="717"/>
                </a:lnTo>
                <a:lnTo>
                  <a:pt x="1927" y="711"/>
                </a:lnTo>
                <a:lnTo>
                  <a:pt x="1953" y="702"/>
                </a:lnTo>
                <a:lnTo>
                  <a:pt x="1977" y="689"/>
                </a:lnTo>
                <a:lnTo>
                  <a:pt x="2000" y="675"/>
                </a:lnTo>
                <a:lnTo>
                  <a:pt x="2020" y="657"/>
                </a:lnTo>
                <a:lnTo>
                  <a:pt x="2040" y="639"/>
                </a:lnTo>
                <a:lnTo>
                  <a:pt x="2069" y="577"/>
                </a:lnTo>
                <a:lnTo>
                  <a:pt x="2103" y="514"/>
                </a:lnTo>
                <a:lnTo>
                  <a:pt x="2141" y="451"/>
                </a:lnTo>
                <a:lnTo>
                  <a:pt x="2184" y="383"/>
                </a:lnTo>
                <a:lnTo>
                  <a:pt x="2233" y="315"/>
                </a:lnTo>
                <a:lnTo>
                  <a:pt x="2238" y="308"/>
                </a:lnTo>
                <a:lnTo>
                  <a:pt x="2226" y="310"/>
                </a:lnTo>
                <a:lnTo>
                  <a:pt x="2212" y="313"/>
                </a:lnTo>
                <a:lnTo>
                  <a:pt x="2194" y="317"/>
                </a:lnTo>
                <a:lnTo>
                  <a:pt x="2183" y="325"/>
                </a:lnTo>
                <a:lnTo>
                  <a:pt x="2171" y="334"/>
                </a:lnTo>
                <a:lnTo>
                  <a:pt x="2150" y="349"/>
                </a:lnTo>
                <a:lnTo>
                  <a:pt x="2127" y="365"/>
                </a:lnTo>
                <a:lnTo>
                  <a:pt x="2101" y="381"/>
                </a:lnTo>
                <a:lnTo>
                  <a:pt x="2071" y="396"/>
                </a:lnTo>
                <a:lnTo>
                  <a:pt x="2040" y="407"/>
                </a:lnTo>
                <a:lnTo>
                  <a:pt x="2006" y="414"/>
                </a:lnTo>
                <a:lnTo>
                  <a:pt x="1969" y="418"/>
                </a:lnTo>
                <a:lnTo>
                  <a:pt x="1956" y="418"/>
                </a:lnTo>
                <a:lnTo>
                  <a:pt x="1939" y="415"/>
                </a:lnTo>
                <a:lnTo>
                  <a:pt x="1921" y="412"/>
                </a:lnTo>
                <a:lnTo>
                  <a:pt x="1901" y="407"/>
                </a:lnTo>
                <a:lnTo>
                  <a:pt x="1879" y="398"/>
                </a:lnTo>
                <a:lnTo>
                  <a:pt x="1857" y="386"/>
                </a:lnTo>
                <a:lnTo>
                  <a:pt x="1834" y="370"/>
                </a:lnTo>
                <a:lnTo>
                  <a:pt x="1811" y="350"/>
                </a:lnTo>
                <a:lnTo>
                  <a:pt x="1791" y="325"/>
                </a:lnTo>
                <a:lnTo>
                  <a:pt x="1771" y="295"/>
                </a:lnTo>
                <a:lnTo>
                  <a:pt x="1752" y="259"/>
                </a:lnTo>
                <a:lnTo>
                  <a:pt x="1742" y="237"/>
                </a:lnTo>
                <a:lnTo>
                  <a:pt x="1730" y="215"/>
                </a:lnTo>
                <a:lnTo>
                  <a:pt x="1715" y="194"/>
                </a:lnTo>
                <a:lnTo>
                  <a:pt x="1700" y="176"/>
                </a:lnTo>
                <a:lnTo>
                  <a:pt x="1684" y="161"/>
                </a:lnTo>
                <a:lnTo>
                  <a:pt x="1665" y="151"/>
                </a:lnTo>
                <a:lnTo>
                  <a:pt x="1645" y="148"/>
                </a:lnTo>
                <a:lnTo>
                  <a:pt x="1645" y="49"/>
                </a:lnTo>
                <a:close/>
                <a:moveTo>
                  <a:pt x="1643" y="0"/>
                </a:moveTo>
                <a:lnTo>
                  <a:pt x="1645" y="0"/>
                </a:lnTo>
                <a:lnTo>
                  <a:pt x="1669" y="1"/>
                </a:lnTo>
                <a:lnTo>
                  <a:pt x="1695" y="5"/>
                </a:lnTo>
                <a:lnTo>
                  <a:pt x="1720" y="13"/>
                </a:lnTo>
                <a:lnTo>
                  <a:pt x="1745" y="24"/>
                </a:lnTo>
                <a:lnTo>
                  <a:pt x="1771" y="40"/>
                </a:lnTo>
                <a:lnTo>
                  <a:pt x="1796" y="61"/>
                </a:lnTo>
                <a:lnTo>
                  <a:pt x="1821" y="86"/>
                </a:lnTo>
                <a:lnTo>
                  <a:pt x="1845" y="118"/>
                </a:lnTo>
                <a:lnTo>
                  <a:pt x="1868" y="156"/>
                </a:lnTo>
                <a:lnTo>
                  <a:pt x="1889" y="200"/>
                </a:lnTo>
                <a:lnTo>
                  <a:pt x="1901" y="223"/>
                </a:lnTo>
                <a:lnTo>
                  <a:pt x="1913" y="240"/>
                </a:lnTo>
                <a:lnTo>
                  <a:pt x="1926" y="254"/>
                </a:lnTo>
                <a:lnTo>
                  <a:pt x="1941" y="262"/>
                </a:lnTo>
                <a:lnTo>
                  <a:pt x="1955" y="267"/>
                </a:lnTo>
                <a:lnTo>
                  <a:pt x="1969" y="269"/>
                </a:lnTo>
                <a:lnTo>
                  <a:pt x="1992" y="266"/>
                </a:lnTo>
                <a:lnTo>
                  <a:pt x="2016" y="257"/>
                </a:lnTo>
                <a:lnTo>
                  <a:pt x="2040" y="244"/>
                </a:lnTo>
                <a:lnTo>
                  <a:pt x="2062" y="228"/>
                </a:lnTo>
                <a:lnTo>
                  <a:pt x="2084" y="213"/>
                </a:lnTo>
                <a:lnTo>
                  <a:pt x="2105" y="199"/>
                </a:lnTo>
                <a:lnTo>
                  <a:pt x="2124" y="187"/>
                </a:lnTo>
                <a:lnTo>
                  <a:pt x="2140" y="179"/>
                </a:lnTo>
                <a:lnTo>
                  <a:pt x="2170" y="170"/>
                </a:lnTo>
                <a:lnTo>
                  <a:pt x="2199" y="163"/>
                </a:lnTo>
                <a:lnTo>
                  <a:pt x="2225" y="160"/>
                </a:lnTo>
                <a:lnTo>
                  <a:pt x="2248" y="159"/>
                </a:lnTo>
                <a:lnTo>
                  <a:pt x="2278" y="160"/>
                </a:lnTo>
                <a:lnTo>
                  <a:pt x="2304" y="167"/>
                </a:lnTo>
                <a:lnTo>
                  <a:pt x="2326" y="176"/>
                </a:lnTo>
                <a:lnTo>
                  <a:pt x="2344" y="188"/>
                </a:lnTo>
                <a:lnTo>
                  <a:pt x="2359" y="203"/>
                </a:lnTo>
                <a:lnTo>
                  <a:pt x="2371" y="220"/>
                </a:lnTo>
                <a:lnTo>
                  <a:pt x="2380" y="238"/>
                </a:lnTo>
                <a:lnTo>
                  <a:pt x="2386" y="258"/>
                </a:lnTo>
                <a:lnTo>
                  <a:pt x="2390" y="278"/>
                </a:lnTo>
                <a:lnTo>
                  <a:pt x="2390" y="299"/>
                </a:lnTo>
                <a:lnTo>
                  <a:pt x="2388" y="320"/>
                </a:lnTo>
                <a:lnTo>
                  <a:pt x="2384" y="339"/>
                </a:lnTo>
                <a:lnTo>
                  <a:pt x="2379" y="358"/>
                </a:lnTo>
                <a:lnTo>
                  <a:pt x="2371" y="376"/>
                </a:lnTo>
                <a:lnTo>
                  <a:pt x="2361" y="391"/>
                </a:lnTo>
                <a:lnTo>
                  <a:pt x="2361" y="392"/>
                </a:lnTo>
                <a:lnTo>
                  <a:pt x="2362" y="391"/>
                </a:lnTo>
                <a:lnTo>
                  <a:pt x="2354" y="401"/>
                </a:lnTo>
                <a:lnTo>
                  <a:pt x="2344" y="415"/>
                </a:lnTo>
                <a:lnTo>
                  <a:pt x="2331" y="433"/>
                </a:lnTo>
                <a:lnTo>
                  <a:pt x="2316" y="455"/>
                </a:lnTo>
                <a:lnTo>
                  <a:pt x="2299" y="480"/>
                </a:lnTo>
                <a:lnTo>
                  <a:pt x="2280" y="508"/>
                </a:lnTo>
                <a:lnTo>
                  <a:pt x="2261" y="539"/>
                </a:lnTo>
                <a:lnTo>
                  <a:pt x="2241" y="573"/>
                </a:lnTo>
                <a:lnTo>
                  <a:pt x="2221" y="608"/>
                </a:lnTo>
                <a:lnTo>
                  <a:pt x="2201" y="645"/>
                </a:lnTo>
                <a:lnTo>
                  <a:pt x="2182" y="684"/>
                </a:lnTo>
                <a:lnTo>
                  <a:pt x="2166" y="723"/>
                </a:lnTo>
                <a:lnTo>
                  <a:pt x="2150" y="764"/>
                </a:lnTo>
                <a:lnTo>
                  <a:pt x="2137" y="805"/>
                </a:lnTo>
                <a:lnTo>
                  <a:pt x="2127" y="845"/>
                </a:lnTo>
                <a:lnTo>
                  <a:pt x="2120" y="885"/>
                </a:lnTo>
                <a:lnTo>
                  <a:pt x="2118" y="925"/>
                </a:lnTo>
                <a:lnTo>
                  <a:pt x="2119" y="964"/>
                </a:lnTo>
                <a:lnTo>
                  <a:pt x="2118" y="988"/>
                </a:lnTo>
                <a:lnTo>
                  <a:pt x="2110" y="1010"/>
                </a:lnTo>
                <a:lnTo>
                  <a:pt x="2097" y="1031"/>
                </a:lnTo>
                <a:lnTo>
                  <a:pt x="2078" y="1050"/>
                </a:lnTo>
                <a:lnTo>
                  <a:pt x="2055" y="1068"/>
                </a:lnTo>
                <a:lnTo>
                  <a:pt x="2029" y="1084"/>
                </a:lnTo>
                <a:lnTo>
                  <a:pt x="1998" y="1098"/>
                </a:lnTo>
                <a:lnTo>
                  <a:pt x="1965" y="1112"/>
                </a:lnTo>
                <a:lnTo>
                  <a:pt x="1931" y="1123"/>
                </a:lnTo>
                <a:lnTo>
                  <a:pt x="1894" y="1133"/>
                </a:lnTo>
                <a:lnTo>
                  <a:pt x="1858" y="1140"/>
                </a:lnTo>
                <a:lnTo>
                  <a:pt x="1820" y="1147"/>
                </a:lnTo>
                <a:lnTo>
                  <a:pt x="1785" y="1152"/>
                </a:lnTo>
                <a:lnTo>
                  <a:pt x="1750" y="1156"/>
                </a:lnTo>
                <a:lnTo>
                  <a:pt x="1717" y="1158"/>
                </a:lnTo>
                <a:lnTo>
                  <a:pt x="1715" y="1158"/>
                </a:lnTo>
                <a:lnTo>
                  <a:pt x="1689" y="1158"/>
                </a:lnTo>
                <a:lnTo>
                  <a:pt x="1687" y="1158"/>
                </a:lnTo>
                <a:lnTo>
                  <a:pt x="1678" y="1158"/>
                </a:lnTo>
                <a:lnTo>
                  <a:pt x="1655" y="1158"/>
                </a:lnTo>
                <a:lnTo>
                  <a:pt x="1645" y="1157"/>
                </a:lnTo>
                <a:lnTo>
                  <a:pt x="1623" y="1156"/>
                </a:lnTo>
                <a:lnTo>
                  <a:pt x="1611" y="1155"/>
                </a:lnTo>
                <a:lnTo>
                  <a:pt x="1589" y="1153"/>
                </a:lnTo>
                <a:lnTo>
                  <a:pt x="1576" y="1152"/>
                </a:lnTo>
                <a:lnTo>
                  <a:pt x="1554" y="1149"/>
                </a:lnTo>
                <a:lnTo>
                  <a:pt x="1541" y="1148"/>
                </a:lnTo>
                <a:lnTo>
                  <a:pt x="1520" y="1145"/>
                </a:lnTo>
                <a:lnTo>
                  <a:pt x="1507" y="1142"/>
                </a:lnTo>
                <a:lnTo>
                  <a:pt x="1486" y="1139"/>
                </a:lnTo>
                <a:lnTo>
                  <a:pt x="1479" y="1138"/>
                </a:lnTo>
                <a:lnTo>
                  <a:pt x="1473" y="1137"/>
                </a:lnTo>
                <a:lnTo>
                  <a:pt x="1453" y="1133"/>
                </a:lnTo>
                <a:lnTo>
                  <a:pt x="1440" y="1130"/>
                </a:lnTo>
                <a:lnTo>
                  <a:pt x="1421" y="1126"/>
                </a:lnTo>
                <a:lnTo>
                  <a:pt x="1408" y="1123"/>
                </a:lnTo>
                <a:lnTo>
                  <a:pt x="1390" y="1117"/>
                </a:lnTo>
                <a:lnTo>
                  <a:pt x="1378" y="1113"/>
                </a:lnTo>
                <a:lnTo>
                  <a:pt x="1361" y="1107"/>
                </a:lnTo>
                <a:lnTo>
                  <a:pt x="1349" y="1104"/>
                </a:lnTo>
                <a:lnTo>
                  <a:pt x="1335" y="1097"/>
                </a:lnTo>
                <a:lnTo>
                  <a:pt x="1324" y="1093"/>
                </a:lnTo>
                <a:lnTo>
                  <a:pt x="1317" y="1090"/>
                </a:lnTo>
                <a:lnTo>
                  <a:pt x="1311" y="1086"/>
                </a:lnTo>
                <a:lnTo>
                  <a:pt x="1302" y="1081"/>
                </a:lnTo>
                <a:lnTo>
                  <a:pt x="1290" y="1073"/>
                </a:lnTo>
                <a:lnTo>
                  <a:pt x="1286" y="1071"/>
                </a:lnTo>
                <a:lnTo>
                  <a:pt x="1283" y="1069"/>
                </a:lnTo>
                <a:lnTo>
                  <a:pt x="1277" y="1064"/>
                </a:lnTo>
                <a:lnTo>
                  <a:pt x="1272" y="1060"/>
                </a:lnTo>
                <a:lnTo>
                  <a:pt x="1270" y="1058"/>
                </a:lnTo>
                <a:lnTo>
                  <a:pt x="1268" y="1054"/>
                </a:lnTo>
                <a:lnTo>
                  <a:pt x="1261" y="1048"/>
                </a:lnTo>
                <a:lnTo>
                  <a:pt x="1255" y="1040"/>
                </a:lnTo>
                <a:lnTo>
                  <a:pt x="1247" y="1026"/>
                </a:lnTo>
                <a:lnTo>
                  <a:pt x="1236" y="1007"/>
                </a:lnTo>
                <a:lnTo>
                  <a:pt x="1221" y="984"/>
                </a:lnTo>
                <a:lnTo>
                  <a:pt x="1205" y="958"/>
                </a:lnTo>
                <a:lnTo>
                  <a:pt x="1188" y="928"/>
                </a:lnTo>
                <a:lnTo>
                  <a:pt x="1169" y="897"/>
                </a:lnTo>
                <a:lnTo>
                  <a:pt x="1150" y="864"/>
                </a:lnTo>
                <a:lnTo>
                  <a:pt x="1130" y="830"/>
                </a:lnTo>
                <a:lnTo>
                  <a:pt x="1109" y="795"/>
                </a:lnTo>
                <a:lnTo>
                  <a:pt x="1088" y="761"/>
                </a:lnTo>
                <a:lnTo>
                  <a:pt x="1067" y="726"/>
                </a:lnTo>
                <a:lnTo>
                  <a:pt x="1047" y="691"/>
                </a:lnTo>
                <a:lnTo>
                  <a:pt x="1027" y="660"/>
                </a:lnTo>
                <a:lnTo>
                  <a:pt x="1008" y="629"/>
                </a:lnTo>
                <a:lnTo>
                  <a:pt x="991" y="599"/>
                </a:lnTo>
                <a:lnTo>
                  <a:pt x="975" y="574"/>
                </a:lnTo>
                <a:lnTo>
                  <a:pt x="961" y="551"/>
                </a:lnTo>
                <a:lnTo>
                  <a:pt x="949" y="531"/>
                </a:lnTo>
                <a:lnTo>
                  <a:pt x="940" y="517"/>
                </a:lnTo>
                <a:lnTo>
                  <a:pt x="932" y="506"/>
                </a:lnTo>
                <a:lnTo>
                  <a:pt x="919" y="482"/>
                </a:lnTo>
                <a:lnTo>
                  <a:pt x="908" y="459"/>
                </a:lnTo>
                <a:lnTo>
                  <a:pt x="902" y="436"/>
                </a:lnTo>
                <a:lnTo>
                  <a:pt x="899" y="414"/>
                </a:lnTo>
                <a:lnTo>
                  <a:pt x="900" y="393"/>
                </a:lnTo>
                <a:lnTo>
                  <a:pt x="906" y="374"/>
                </a:lnTo>
                <a:lnTo>
                  <a:pt x="915" y="355"/>
                </a:lnTo>
                <a:lnTo>
                  <a:pt x="927" y="338"/>
                </a:lnTo>
                <a:lnTo>
                  <a:pt x="943" y="324"/>
                </a:lnTo>
                <a:lnTo>
                  <a:pt x="963" y="313"/>
                </a:lnTo>
                <a:lnTo>
                  <a:pt x="986" y="304"/>
                </a:lnTo>
                <a:lnTo>
                  <a:pt x="1014" y="299"/>
                </a:lnTo>
                <a:lnTo>
                  <a:pt x="1046" y="297"/>
                </a:lnTo>
                <a:lnTo>
                  <a:pt x="1119" y="298"/>
                </a:lnTo>
                <a:lnTo>
                  <a:pt x="1153" y="297"/>
                </a:lnTo>
                <a:lnTo>
                  <a:pt x="1186" y="297"/>
                </a:lnTo>
                <a:lnTo>
                  <a:pt x="1218" y="294"/>
                </a:lnTo>
                <a:lnTo>
                  <a:pt x="1249" y="291"/>
                </a:lnTo>
                <a:lnTo>
                  <a:pt x="1277" y="287"/>
                </a:lnTo>
                <a:lnTo>
                  <a:pt x="1305" y="279"/>
                </a:lnTo>
                <a:lnTo>
                  <a:pt x="1329" y="270"/>
                </a:lnTo>
                <a:lnTo>
                  <a:pt x="1353" y="259"/>
                </a:lnTo>
                <a:lnTo>
                  <a:pt x="1372" y="244"/>
                </a:lnTo>
                <a:lnTo>
                  <a:pt x="1390" y="226"/>
                </a:lnTo>
                <a:lnTo>
                  <a:pt x="1404" y="205"/>
                </a:lnTo>
                <a:lnTo>
                  <a:pt x="1415" y="180"/>
                </a:lnTo>
                <a:lnTo>
                  <a:pt x="1432" y="139"/>
                </a:lnTo>
                <a:lnTo>
                  <a:pt x="1451" y="106"/>
                </a:lnTo>
                <a:lnTo>
                  <a:pt x="1471" y="78"/>
                </a:lnTo>
                <a:lnTo>
                  <a:pt x="1493" y="55"/>
                </a:lnTo>
                <a:lnTo>
                  <a:pt x="1515" y="36"/>
                </a:lnTo>
                <a:lnTo>
                  <a:pt x="1539" y="22"/>
                </a:lnTo>
                <a:lnTo>
                  <a:pt x="1564" y="12"/>
                </a:lnTo>
                <a:lnTo>
                  <a:pt x="1590" y="4"/>
                </a:lnTo>
                <a:lnTo>
                  <a:pt x="1616" y="1"/>
                </a:lnTo>
                <a:lnTo>
                  <a:pt x="164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id-ID"/>
          </a:p>
        </p:txBody>
      </p:sp>
      <p:sp>
        <p:nvSpPr>
          <p:cNvPr id="25" name="Freeform 13">
            <a:extLst>
              <a:ext uri="{FF2B5EF4-FFF2-40B4-BE49-F238E27FC236}">
                <a16:creationId xmlns:a16="http://schemas.microsoft.com/office/drawing/2014/main" id="{0A8A6E78-9CAB-4646-B97D-6BFDC4CF5731}"/>
              </a:ext>
            </a:extLst>
          </p:cNvPr>
          <p:cNvSpPr>
            <a:spLocks noEditPoints="1"/>
          </p:cNvSpPr>
          <p:nvPr/>
        </p:nvSpPr>
        <p:spPr bwMode="auto">
          <a:xfrm>
            <a:off x="3548727" y="3282048"/>
            <a:ext cx="457045" cy="419498"/>
          </a:xfrm>
          <a:custGeom>
            <a:avLst/>
            <a:gdLst>
              <a:gd name="T0" fmla="*/ 295963383 w 177"/>
              <a:gd name="T1" fmla="*/ 60877297 h 166"/>
              <a:gd name="T2" fmla="*/ 295963383 w 177"/>
              <a:gd name="T3" fmla="*/ 79479813 h 166"/>
              <a:gd name="T4" fmla="*/ 275898244 w 177"/>
              <a:gd name="T5" fmla="*/ 79479813 h 166"/>
              <a:gd name="T6" fmla="*/ 265865675 w 177"/>
              <a:gd name="T7" fmla="*/ 89625813 h 166"/>
              <a:gd name="T8" fmla="*/ 30097708 w 177"/>
              <a:gd name="T9" fmla="*/ 89625813 h 166"/>
              <a:gd name="T10" fmla="*/ 20065139 w 177"/>
              <a:gd name="T11" fmla="*/ 79479813 h 166"/>
              <a:gd name="T12" fmla="*/ 0 w 177"/>
              <a:gd name="T13" fmla="*/ 79479813 h 166"/>
              <a:gd name="T14" fmla="*/ 0 w 177"/>
              <a:gd name="T15" fmla="*/ 60877297 h 166"/>
              <a:gd name="T16" fmla="*/ 147146075 w 177"/>
              <a:gd name="T17" fmla="*/ 0 h 166"/>
              <a:gd name="T18" fmla="*/ 295963383 w 177"/>
              <a:gd name="T19" fmla="*/ 60877297 h 166"/>
              <a:gd name="T20" fmla="*/ 295963383 w 177"/>
              <a:gd name="T21" fmla="*/ 260422222 h 166"/>
              <a:gd name="T22" fmla="*/ 295963383 w 177"/>
              <a:gd name="T23" fmla="*/ 280714220 h 166"/>
              <a:gd name="T24" fmla="*/ 0 w 177"/>
              <a:gd name="T25" fmla="*/ 280714220 h 166"/>
              <a:gd name="T26" fmla="*/ 0 w 177"/>
              <a:gd name="T27" fmla="*/ 260422222 h 166"/>
              <a:gd name="T28" fmla="*/ 10032569 w 177"/>
              <a:gd name="T29" fmla="*/ 250274922 h 166"/>
              <a:gd name="T30" fmla="*/ 285930814 w 177"/>
              <a:gd name="T31" fmla="*/ 250274922 h 166"/>
              <a:gd name="T32" fmla="*/ 295963383 w 177"/>
              <a:gd name="T33" fmla="*/ 260422222 h 166"/>
              <a:gd name="T34" fmla="*/ 78589322 w 177"/>
              <a:gd name="T35" fmla="*/ 99771812 h 166"/>
              <a:gd name="T36" fmla="*/ 78589322 w 177"/>
              <a:gd name="T37" fmla="*/ 219836923 h 166"/>
              <a:gd name="T38" fmla="*/ 98654461 w 177"/>
              <a:gd name="T39" fmla="*/ 219836923 h 166"/>
              <a:gd name="T40" fmla="*/ 98654461 w 177"/>
              <a:gd name="T41" fmla="*/ 99771812 h 166"/>
              <a:gd name="T42" fmla="*/ 138784739 w 177"/>
              <a:gd name="T43" fmla="*/ 99771812 h 166"/>
              <a:gd name="T44" fmla="*/ 138784739 w 177"/>
              <a:gd name="T45" fmla="*/ 219836923 h 166"/>
              <a:gd name="T46" fmla="*/ 157178644 w 177"/>
              <a:gd name="T47" fmla="*/ 219836923 h 166"/>
              <a:gd name="T48" fmla="*/ 157178644 w 177"/>
              <a:gd name="T49" fmla="*/ 99771812 h 166"/>
              <a:gd name="T50" fmla="*/ 197308922 w 177"/>
              <a:gd name="T51" fmla="*/ 99771812 h 166"/>
              <a:gd name="T52" fmla="*/ 197308922 w 177"/>
              <a:gd name="T53" fmla="*/ 219836923 h 166"/>
              <a:gd name="T54" fmla="*/ 217374061 w 177"/>
              <a:gd name="T55" fmla="*/ 219836923 h 166"/>
              <a:gd name="T56" fmla="*/ 217374061 w 177"/>
              <a:gd name="T57" fmla="*/ 99771812 h 166"/>
              <a:gd name="T58" fmla="*/ 255833105 w 177"/>
              <a:gd name="T59" fmla="*/ 99771812 h 166"/>
              <a:gd name="T60" fmla="*/ 255833105 w 177"/>
              <a:gd name="T61" fmla="*/ 219836923 h 166"/>
              <a:gd name="T62" fmla="*/ 265865675 w 177"/>
              <a:gd name="T63" fmla="*/ 219836923 h 166"/>
              <a:gd name="T64" fmla="*/ 275898244 w 177"/>
              <a:gd name="T65" fmla="*/ 229982923 h 166"/>
              <a:gd name="T66" fmla="*/ 275898244 w 177"/>
              <a:gd name="T67" fmla="*/ 240128922 h 166"/>
              <a:gd name="T68" fmla="*/ 20065139 w 177"/>
              <a:gd name="T69" fmla="*/ 240128922 h 166"/>
              <a:gd name="T70" fmla="*/ 20065139 w 177"/>
              <a:gd name="T71" fmla="*/ 229982923 h 166"/>
              <a:gd name="T72" fmla="*/ 30097708 w 177"/>
              <a:gd name="T73" fmla="*/ 219836923 h 166"/>
              <a:gd name="T74" fmla="*/ 38459044 w 177"/>
              <a:gd name="T75" fmla="*/ 219836923 h 166"/>
              <a:gd name="T76" fmla="*/ 38459044 w 177"/>
              <a:gd name="T77" fmla="*/ 99771812 h 166"/>
              <a:gd name="T78" fmla="*/ 78589322 w 177"/>
              <a:gd name="T79" fmla="*/ 99771812 h 16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177" h="166">
                <a:moveTo>
                  <a:pt x="177" y="36"/>
                </a:moveTo>
                <a:cubicBezTo>
                  <a:pt x="177" y="47"/>
                  <a:pt x="177" y="47"/>
                  <a:pt x="177" y="47"/>
                </a:cubicBezTo>
                <a:cubicBezTo>
                  <a:pt x="165" y="47"/>
                  <a:pt x="165" y="47"/>
                  <a:pt x="165" y="47"/>
                </a:cubicBezTo>
                <a:cubicBezTo>
                  <a:pt x="165" y="51"/>
                  <a:pt x="162" y="53"/>
                  <a:pt x="159" y="53"/>
                </a:cubicBezTo>
                <a:cubicBezTo>
                  <a:pt x="18" y="53"/>
                  <a:pt x="18" y="53"/>
                  <a:pt x="18" y="53"/>
                </a:cubicBezTo>
                <a:cubicBezTo>
                  <a:pt x="14" y="53"/>
                  <a:pt x="12" y="51"/>
                  <a:pt x="12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36"/>
                  <a:pt x="0" y="36"/>
                  <a:pt x="0" y="36"/>
                </a:cubicBezTo>
                <a:cubicBezTo>
                  <a:pt x="88" y="0"/>
                  <a:pt x="88" y="0"/>
                  <a:pt x="88" y="0"/>
                </a:cubicBezTo>
                <a:lnTo>
                  <a:pt x="177" y="36"/>
                </a:lnTo>
                <a:close/>
                <a:moveTo>
                  <a:pt x="177" y="154"/>
                </a:moveTo>
                <a:cubicBezTo>
                  <a:pt x="177" y="166"/>
                  <a:pt x="177" y="166"/>
                  <a:pt x="177" y="166"/>
                </a:cubicBezTo>
                <a:cubicBezTo>
                  <a:pt x="0" y="166"/>
                  <a:pt x="0" y="166"/>
                  <a:pt x="0" y="166"/>
                </a:cubicBezTo>
                <a:cubicBezTo>
                  <a:pt x="0" y="154"/>
                  <a:pt x="0" y="154"/>
                  <a:pt x="0" y="154"/>
                </a:cubicBezTo>
                <a:cubicBezTo>
                  <a:pt x="0" y="151"/>
                  <a:pt x="3" y="148"/>
                  <a:pt x="6" y="148"/>
                </a:cubicBezTo>
                <a:cubicBezTo>
                  <a:pt x="171" y="148"/>
                  <a:pt x="171" y="148"/>
                  <a:pt x="171" y="148"/>
                </a:cubicBezTo>
                <a:cubicBezTo>
                  <a:pt x="174" y="148"/>
                  <a:pt x="177" y="151"/>
                  <a:pt x="177" y="154"/>
                </a:cubicBezTo>
                <a:close/>
                <a:moveTo>
                  <a:pt x="47" y="59"/>
                </a:moveTo>
                <a:cubicBezTo>
                  <a:pt x="47" y="130"/>
                  <a:pt x="47" y="130"/>
                  <a:pt x="47" y="130"/>
                </a:cubicBezTo>
                <a:cubicBezTo>
                  <a:pt x="59" y="130"/>
                  <a:pt x="59" y="130"/>
                  <a:pt x="59" y="130"/>
                </a:cubicBezTo>
                <a:cubicBezTo>
                  <a:pt x="59" y="59"/>
                  <a:pt x="59" y="59"/>
                  <a:pt x="59" y="59"/>
                </a:cubicBezTo>
                <a:cubicBezTo>
                  <a:pt x="83" y="59"/>
                  <a:pt x="83" y="59"/>
                  <a:pt x="83" y="59"/>
                </a:cubicBezTo>
                <a:cubicBezTo>
                  <a:pt x="83" y="130"/>
                  <a:pt x="83" y="130"/>
                  <a:pt x="83" y="130"/>
                </a:cubicBezTo>
                <a:cubicBezTo>
                  <a:pt x="94" y="130"/>
                  <a:pt x="94" y="130"/>
                  <a:pt x="94" y="130"/>
                </a:cubicBezTo>
                <a:cubicBezTo>
                  <a:pt x="94" y="59"/>
                  <a:pt x="94" y="59"/>
                  <a:pt x="94" y="59"/>
                </a:cubicBezTo>
                <a:cubicBezTo>
                  <a:pt x="118" y="59"/>
                  <a:pt x="118" y="59"/>
                  <a:pt x="118" y="59"/>
                </a:cubicBezTo>
                <a:cubicBezTo>
                  <a:pt x="118" y="130"/>
                  <a:pt x="118" y="130"/>
                  <a:pt x="118" y="130"/>
                </a:cubicBezTo>
                <a:cubicBezTo>
                  <a:pt x="130" y="130"/>
                  <a:pt x="130" y="130"/>
                  <a:pt x="130" y="130"/>
                </a:cubicBezTo>
                <a:cubicBezTo>
                  <a:pt x="130" y="59"/>
                  <a:pt x="130" y="59"/>
                  <a:pt x="130" y="59"/>
                </a:cubicBezTo>
                <a:cubicBezTo>
                  <a:pt x="153" y="59"/>
                  <a:pt x="153" y="59"/>
                  <a:pt x="153" y="59"/>
                </a:cubicBezTo>
                <a:cubicBezTo>
                  <a:pt x="153" y="130"/>
                  <a:pt x="153" y="130"/>
                  <a:pt x="153" y="130"/>
                </a:cubicBezTo>
                <a:cubicBezTo>
                  <a:pt x="159" y="130"/>
                  <a:pt x="159" y="130"/>
                  <a:pt x="159" y="130"/>
                </a:cubicBezTo>
                <a:cubicBezTo>
                  <a:pt x="162" y="130"/>
                  <a:pt x="165" y="133"/>
                  <a:pt x="165" y="136"/>
                </a:cubicBezTo>
                <a:cubicBezTo>
                  <a:pt x="165" y="142"/>
                  <a:pt x="165" y="142"/>
                  <a:pt x="165" y="142"/>
                </a:cubicBezTo>
                <a:cubicBezTo>
                  <a:pt x="12" y="142"/>
                  <a:pt x="12" y="142"/>
                  <a:pt x="12" y="142"/>
                </a:cubicBezTo>
                <a:cubicBezTo>
                  <a:pt x="12" y="136"/>
                  <a:pt x="12" y="136"/>
                  <a:pt x="12" y="136"/>
                </a:cubicBezTo>
                <a:cubicBezTo>
                  <a:pt x="12" y="133"/>
                  <a:pt x="14" y="130"/>
                  <a:pt x="18" y="130"/>
                </a:cubicBezTo>
                <a:cubicBezTo>
                  <a:pt x="23" y="130"/>
                  <a:pt x="23" y="130"/>
                  <a:pt x="23" y="130"/>
                </a:cubicBezTo>
                <a:cubicBezTo>
                  <a:pt x="23" y="59"/>
                  <a:pt x="23" y="59"/>
                  <a:pt x="23" y="59"/>
                </a:cubicBezTo>
                <a:lnTo>
                  <a:pt x="47" y="5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id-ID"/>
          </a:p>
        </p:txBody>
      </p:sp>
      <p:sp>
        <p:nvSpPr>
          <p:cNvPr id="26" name="Freeform 175">
            <a:extLst>
              <a:ext uri="{FF2B5EF4-FFF2-40B4-BE49-F238E27FC236}">
                <a16:creationId xmlns:a16="http://schemas.microsoft.com/office/drawing/2014/main" id="{6AD7F565-93A8-49BD-9D47-4610D9D9FE0F}"/>
              </a:ext>
            </a:extLst>
          </p:cNvPr>
          <p:cNvSpPr>
            <a:spLocks noEditPoints="1"/>
          </p:cNvSpPr>
          <p:nvPr/>
        </p:nvSpPr>
        <p:spPr bwMode="auto">
          <a:xfrm>
            <a:off x="1813442" y="4278121"/>
            <a:ext cx="483602" cy="554282"/>
          </a:xfrm>
          <a:custGeom>
            <a:avLst/>
            <a:gdLst>
              <a:gd name="T0" fmla="*/ 1327 w 2732"/>
              <a:gd name="T1" fmla="*/ 2269 h 3129"/>
              <a:gd name="T2" fmla="*/ 1399 w 2732"/>
              <a:gd name="T3" fmla="*/ 2281 h 3129"/>
              <a:gd name="T4" fmla="*/ 1366 w 2732"/>
              <a:gd name="T5" fmla="*/ 2216 h 3129"/>
              <a:gd name="T6" fmla="*/ 1327 w 2732"/>
              <a:gd name="T7" fmla="*/ 2046 h 3129"/>
              <a:gd name="T8" fmla="*/ 1399 w 2732"/>
              <a:gd name="T9" fmla="*/ 2058 h 3129"/>
              <a:gd name="T10" fmla="*/ 1366 w 2732"/>
              <a:gd name="T11" fmla="*/ 1992 h 3129"/>
              <a:gd name="T12" fmla="*/ 531 w 2732"/>
              <a:gd name="T13" fmla="*/ 1836 h 3129"/>
              <a:gd name="T14" fmla="*/ 314 w 2732"/>
              <a:gd name="T15" fmla="*/ 2036 h 3129"/>
              <a:gd name="T16" fmla="*/ 204 w 2732"/>
              <a:gd name="T17" fmla="*/ 2407 h 3129"/>
              <a:gd name="T18" fmla="*/ 420 w 2732"/>
              <a:gd name="T19" fmla="*/ 2396 h 3129"/>
              <a:gd name="T20" fmla="*/ 548 w 2732"/>
              <a:gd name="T21" fmla="*/ 2386 h 3129"/>
              <a:gd name="T22" fmla="*/ 718 w 2732"/>
              <a:gd name="T23" fmla="*/ 2782 h 3129"/>
              <a:gd name="T24" fmla="*/ 1366 w 2732"/>
              <a:gd name="T25" fmla="*/ 2920 h 3129"/>
              <a:gd name="T26" fmla="*/ 2014 w 2732"/>
              <a:gd name="T27" fmla="*/ 2782 h 3129"/>
              <a:gd name="T28" fmla="*/ 2184 w 2732"/>
              <a:gd name="T29" fmla="*/ 2382 h 3129"/>
              <a:gd name="T30" fmla="*/ 2311 w 2732"/>
              <a:gd name="T31" fmla="*/ 2393 h 3129"/>
              <a:gd name="T32" fmla="*/ 2528 w 2732"/>
              <a:gd name="T33" fmla="*/ 2406 h 3129"/>
              <a:gd name="T34" fmla="*/ 2419 w 2732"/>
              <a:gd name="T35" fmla="*/ 2037 h 3129"/>
              <a:gd name="T36" fmla="*/ 2202 w 2732"/>
              <a:gd name="T37" fmla="*/ 1837 h 3129"/>
              <a:gd name="T38" fmla="*/ 1923 w 2732"/>
              <a:gd name="T39" fmla="*/ 2186 h 3129"/>
              <a:gd name="T40" fmla="*/ 808 w 2732"/>
              <a:gd name="T41" fmla="*/ 2186 h 3129"/>
              <a:gd name="T42" fmla="*/ 1364 w 2732"/>
              <a:gd name="T43" fmla="*/ 1641 h 3129"/>
              <a:gd name="T44" fmla="*/ 1285 w 2732"/>
              <a:gd name="T45" fmla="*/ 1684 h 3129"/>
              <a:gd name="T46" fmla="*/ 1556 w 2732"/>
              <a:gd name="T47" fmla="*/ 1593 h 3129"/>
              <a:gd name="T48" fmla="*/ 1590 w 2732"/>
              <a:gd name="T49" fmla="*/ 1734 h 3129"/>
              <a:gd name="T50" fmla="*/ 951 w 2732"/>
              <a:gd name="T51" fmla="*/ 1929 h 3129"/>
              <a:gd name="T52" fmla="*/ 993 w 2732"/>
              <a:gd name="T53" fmla="*/ 1566 h 3129"/>
              <a:gd name="T54" fmla="*/ 1344 w 2732"/>
              <a:gd name="T55" fmla="*/ 818 h 3129"/>
              <a:gd name="T56" fmla="*/ 1040 w 2732"/>
              <a:gd name="T57" fmla="*/ 974 h 3129"/>
              <a:gd name="T58" fmla="*/ 985 w 2732"/>
              <a:gd name="T59" fmla="*/ 1128 h 3129"/>
              <a:gd name="T60" fmla="*/ 1153 w 2732"/>
              <a:gd name="T61" fmla="*/ 1412 h 3129"/>
              <a:gd name="T62" fmla="*/ 1406 w 2732"/>
              <a:gd name="T63" fmla="*/ 1503 h 3129"/>
              <a:gd name="T64" fmla="*/ 1646 w 2732"/>
              <a:gd name="T65" fmla="*/ 1333 h 3129"/>
              <a:gd name="T66" fmla="*/ 1785 w 2732"/>
              <a:gd name="T67" fmla="*/ 986 h 3129"/>
              <a:gd name="T68" fmla="*/ 1806 w 2732"/>
              <a:gd name="T69" fmla="*/ 853 h 3129"/>
              <a:gd name="T70" fmla="*/ 1633 w 2732"/>
              <a:gd name="T71" fmla="*/ 692 h 3129"/>
              <a:gd name="T72" fmla="*/ 1598 w 2732"/>
              <a:gd name="T73" fmla="*/ 35 h 3129"/>
              <a:gd name="T74" fmla="*/ 1903 w 2732"/>
              <a:gd name="T75" fmla="*/ 270 h 3129"/>
              <a:gd name="T76" fmla="*/ 2053 w 2732"/>
              <a:gd name="T77" fmla="*/ 587 h 3129"/>
              <a:gd name="T78" fmla="*/ 2093 w 2732"/>
              <a:gd name="T79" fmla="*/ 818 h 3129"/>
              <a:gd name="T80" fmla="*/ 2111 w 2732"/>
              <a:gd name="T81" fmla="*/ 1268 h 3129"/>
              <a:gd name="T82" fmla="*/ 2182 w 2732"/>
              <a:gd name="T83" fmla="*/ 1679 h 3129"/>
              <a:gd name="T84" fmla="*/ 2348 w 2732"/>
              <a:gd name="T85" fmla="*/ 1791 h 3129"/>
              <a:gd name="T86" fmla="*/ 2585 w 2732"/>
              <a:gd name="T87" fmla="*/ 2059 h 3129"/>
              <a:gd name="T88" fmla="*/ 2724 w 2732"/>
              <a:gd name="T89" fmla="*/ 2436 h 3129"/>
              <a:gd name="T90" fmla="*/ 2388 w 2732"/>
              <a:gd name="T91" fmla="*/ 2809 h 3129"/>
              <a:gd name="T92" fmla="*/ 1761 w 2732"/>
              <a:gd name="T93" fmla="*/ 3086 h 3129"/>
              <a:gd name="T94" fmla="*/ 1364 w 2732"/>
              <a:gd name="T95" fmla="*/ 3129 h 3129"/>
              <a:gd name="T96" fmla="*/ 682 w 2732"/>
              <a:gd name="T97" fmla="*/ 2994 h 3129"/>
              <a:gd name="T98" fmla="*/ 122 w 2732"/>
              <a:gd name="T99" fmla="*/ 2625 h 3129"/>
              <a:gd name="T100" fmla="*/ 63 w 2732"/>
              <a:gd name="T101" fmla="*/ 2227 h 3129"/>
              <a:gd name="T102" fmla="*/ 282 w 2732"/>
              <a:gd name="T103" fmla="*/ 1885 h 3129"/>
              <a:gd name="T104" fmla="*/ 498 w 2732"/>
              <a:gd name="T105" fmla="*/ 1709 h 3129"/>
              <a:gd name="T106" fmla="*/ 618 w 2732"/>
              <a:gd name="T107" fmla="*/ 1652 h 3129"/>
              <a:gd name="T108" fmla="*/ 615 w 2732"/>
              <a:gd name="T109" fmla="*/ 1034 h 3129"/>
              <a:gd name="T110" fmla="*/ 637 w 2732"/>
              <a:gd name="T111" fmla="*/ 755 h 3129"/>
              <a:gd name="T112" fmla="*/ 681 w 2732"/>
              <a:gd name="T113" fmla="*/ 549 h 3129"/>
              <a:gd name="T114" fmla="*/ 801 w 2732"/>
              <a:gd name="T115" fmla="*/ 293 h 3129"/>
              <a:gd name="T116" fmla="*/ 1040 w 2732"/>
              <a:gd name="T117" fmla="*/ 78 h 3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732" h="3129">
                <a:moveTo>
                  <a:pt x="1366" y="2216"/>
                </a:moveTo>
                <a:lnTo>
                  <a:pt x="1353" y="2218"/>
                </a:lnTo>
                <a:lnTo>
                  <a:pt x="1342" y="2224"/>
                </a:lnTo>
                <a:lnTo>
                  <a:pt x="1333" y="2233"/>
                </a:lnTo>
                <a:lnTo>
                  <a:pt x="1327" y="2243"/>
                </a:lnTo>
                <a:lnTo>
                  <a:pt x="1325" y="2257"/>
                </a:lnTo>
                <a:lnTo>
                  <a:pt x="1327" y="2269"/>
                </a:lnTo>
                <a:lnTo>
                  <a:pt x="1333" y="2281"/>
                </a:lnTo>
                <a:lnTo>
                  <a:pt x="1342" y="2289"/>
                </a:lnTo>
                <a:lnTo>
                  <a:pt x="1353" y="2295"/>
                </a:lnTo>
                <a:lnTo>
                  <a:pt x="1366" y="2297"/>
                </a:lnTo>
                <a:lnTo>
                  <a:pt x="1379" y="2295"/>
                </a:lnTo>
                <a:lnTo>
                  <a:pt x="1391" y="2289"/>
                </a:lnTo>
                <a:lnTo>
                  <a:pt x="1399" y="2281"/>
                </a:lnTo>
                <a:lnTo>
                  <a:pt x="1405" y="2269"/>
                </a:lnTo>
                <a:lnTo>
                  <a:pt x="1407" y="2257"/>
                </a:lnTo>
                <a:lnTo>
                  <a:pt x="1405" y="2243"/>
                </a:lnTo>
                <a:lnTo>
                  <a:pt x="1399" y="2233"/>
                </a:lnTo>
                <a:lnTo>
                  <a:pt x="1391" y="2224"/>
                </a:lnTo>
                <a:lnTo>
                  <a:pt x="1379" y="2218"/>
                </a:lnTo>
                <a:lnTo>
                  <a:pt x="1366" y="2216"/>
                </a:lnTo>
                <a:close/>
                <a:moveTo>
                  <a:pt x="1366" y="1992"/>
                </a:moveTo>
                <a:lnTo>
                  <a:pt x="1353" y="1994"/>
                </a:lnTo>
                <a:lnTo>
                  <a:pt x="1342" y="2001"/>
                </a:lnTo>
                <a:lnTo>
                  <a:pt x="1333" y="2009"/>
                </a:lnTo>
                <a:lnTo>
                  <a:pt x="1327" y="2020"/>
                </a:lnTo>
                <a:lnTo>
                  <a:pt x="1325" y="2033"/>
                </a:lnTo>
                <a:lnTo>
                  <a:pt x="1327" y="2046"/>
                </a:lnTo>
                <a:lnTo>
                  <a:pt x="1333" y="2058"/>
                </a:lnTo>
                <a:lnTo>
                  <a:pt x="1342" y="2066"/>
                </a:lnTo>
                <a:lnTo>
                  <a:pt x="1353" y="2072"/>
                </a:lnTo>
                <a:lnTo>
                  <a:pt x="1366" y="2074"/>
                </a:lnTo>
                <a:lnTo>
                  <a:pt x="1379" y="2072"/>
                </a:lnTo>
                <a:lnTo>
                  <a:pt x="1391" y="2066"/>
                </a:lnTo>
                <a:lnTo>
                  <a:pt x="1399" y="2058"/>
                </a:lnTo>
                <a:lnTo>
                  <a:pt x="1405" y="2046"/>
                </a:lnTo>
                <a:lnTo>
                  <a:pt x="1407" y="2033"/>
                </a:lnTo>
                <a:lnTo>
                  <a:pt x="1405" y="2020"/>
                </a:lnTo>
                <a:lnTo>
                  <a:pt x="1399" y="2009"/>
                </a:lnTo>
                <a:lnTo>
                  <a:pt x="1391" y="2001"/>
                </a:lnTo>
                <a:lnTo>
                  <a:pt x="1379" y="1994"/>
                </a:lnTo>
                <a:lnTo>
                  <a:pt x="1366" y="1992"/>
                </a:lnTo>
                <a:close/>
                <a:moveTo>
                  <a:pt x="838" y="1707"/>
                </a:moveTo>
                <a:lnTo>
                  <a:pt x="614" y="1788"/>
                </a:lnTo>
                <a:lnTo>
                  <a:pt x="607" y="1792"/>
                </a:lnTo>
                <a:lnTo>
                  <a:pt x="594" y="1798"/>
                </a:lnTo>
                <a:lnTo>
                  <a:pt x="576" y="1808"/>
                </a:lnTo>
                <a:lnTo>
                  <a:pt x="555" y="1820"/>
                </a:lnTo>
                <a:lnTo>
                  <a:pt x="531" y="1836"/>
                </a:lnTo>
                <a:lnTo>
                  <a:pt x="505" y="1854"/>
                </a:lnTo>
                <a:lnTo>
                  <a:pt x="475" y="1876"/>
                </a:lnTo>
                <a:lnTo>
                  <a:pt x="445" y="1901"/>
                </a:lnTo>
                <a:lnTo>
                  <a:pt x="413" y="1930"/>
                </a:lnTo>
                <a:lnTo>
                  <a:pt x="379" y="1962"/>
                </a:lnTo>
                <a:lnTo>
                  <a:pt x="347" y="1997"/>
                </a:lnTo>
                <a:lnTo>
                  <a:pt x="314" y="2036"/>
                </a:lnTo>
                <a:lnTo>
                  <a:pt x="282" y="2078"/>
                </a:lnTo>
                <a:lnTo>
                  <a:pt x="253" y="2125"/>
                </a:lnTo>
                <a:lnTo>
                  <a:pt x="224" y="2176"/>
                </a:lnTo>
                <a:lnTo>
                  <a:pt x="198" y="2230"/>
                </a:lnTo>
                <a:lnTo>
                  <a:pt x="175" y="2288"/>
                </a:lnTo>
                <a:lnTo>
                  <a:pt x="156" y="2350"/>
                </a:lnTo>
                <a:lnTo>
                  <a:pt x="204" y="2407"/>
                </a:lnTo>
                <a:lnTo>
                  <a:pt x="255" y="2461"/>
                </a:lnTo>
                <a:lnTo>
                  <a:pt x="310" y="2512"/>
                </a:lnTo>
                <a:lnTo>
                  <a:pt x="366" y="2562"/>
                </a:lnTo>
                <a:lnTo>
                  <a:pt x="425" y="2607"/>
                </a:lnTo>
                <a:lnTo>
                  <a:pt x="422" y="2541"/>
                </a:lnTo>
                <a:lnTo>
                  <a:pt x="421" y="2470"/>
                </a:lnTo>
                <a:lnTo>
                  <a:pt x="420" y="2396"/>
                </a:lnTo>
                <a:lnTo>
                  <a:pt x="421" y="2320"/>
                </a:lnTo>
                <a:lnTo>
                  <a:pt x="423" y="2244"/>
                </a:lnTo>
                <a:lnTo>
                  <a:pt x="428" y="2169"/>
                </a:lnTo>
                <a:lnTo>
                  <a:pt x="555" y="2177"/>
                </a:lnTo>
                <a:lnTo>
                  <a:pt x="551" y="2246"/>
                </a:lnTo>
                <a:lnTo>
                  <a:pt x="549" y="2316"/>
                </a:lnTo>
                <a:lnTo>
                  <a:pt x="548" y="2386"/>
                </a:lnTo>
                <a:lnTo>
                  <a:pt x="549" y="2456"/>
                </a:lnTo>
                <a:lnTo>
                  <a:pt x="550" y="2522"/>
                </a:lnTo>
                <a:lnTo>
                  <a:pt x="551" y="2586"/>
                </a:lnTo>
                <a:lnTo>
                  <a:pt x="553" y="2644"/>
                </a:lnTo>
                <a:lnTo>
                  <a:pt x="556" y="2696"/>
                </a:lnTo>
                <a:lnTo>
                  <a:pt x="636" y="2741"/>
                </a:lnTo>
                <a:lnTo>
                  <a:pt x="718" y="2782"/>
                </a:lnTo>
                <a:lnTo>
                  <a:pt x="805" y="2817"/>
                </a:lnTo>
                <a:lnTo>
                  <a:pt x="893" y="2848"/>
                </a:lnTo>
                <a:lnTo>
                  <a:pt x="984" y="2873"/>
                </a:lnTo>
                <a:lnTo>
                  <a:pt x="1077" y="2894"/>
                </a:lnTo>
                <a:lnTo>
                  <a:pt x="1171" y="2908"/>
                </a:lnTo>
                <a:lnTo>
                  <a:pt x="1268" y="2916"/>
                </a:lnTo>
                <a:lnTo>
                  <a:pt x="1366" y="2920"/>
                </a:lnTo>
                <a:lnTo>
                  <a:pt x="1464" y="2916"/>
                </a:lnTo>
                <a:lnTo>
                  <a:pt x="1561" y="2908"/>
                </a:lnTo>
                <a:lnTo>
                  <a:pt x="1656" y="2894"/>
                </a:lnTo>
                <a:lnTo>
                  <a:pt x="1749" y="2873"/>
                </a:lnTo>
                <a:lnTo>
                  <a:pt x="1840" y="2848"/>
                </a:lnTo>
                <a:lnTo>
                  <a:pt x="1929" y="2817"/>
                </a:lnTo>
                <a:lnTo>
                  <a:pt x="2014" y="2782"/>
                </a:lnTo>
                <a:lnTo>
                  <a:pt x="2098" y="2740"/>
                </a:lnTo>
                <a:lnTo>
                  <a:pt x="2178" y="2696"/>
                </a:lnTo>
                <a:lnTo>
                  <a:pt x="2180" y="2643"/>
                </a:lnTo>
                <a:lnTo>
                  <a:pt x="2182" y="2584"/>
                </a:lnTo>
                <a:lnTo>
                  <a:pt x="2183" y="2519"/>
                </a:lnTo>
                <a:lnTo>
                  <a:pt x="2184" y="2452"/>
                </a:lnTo>
                <a:lnTo>
                  <a:pt x="2184" y="2382"/>
                </a:lnTo>
                <a:lnTo>
                  <a:pt x="2183" y="2312"/>
                </a:lnTo>
                <a:lnTo>
                  <a:pt x="2180" y="2242"/>
                </a:lnTo>
                <a:lnTo>
                  <a:pt x="2176" y="2173"/>
                </a:lnTo>
                <a:lnTo>
                  <a:pt x="2303" y="2164"/>
                </a:lnTo>
                <a:lnTo>
                  <a:pt x="2307" y="2239"/>
                </a:lnTo>
                <a:lnTo>
                  <a:pt x="2310" y="2316"/>
                </a:lnTo>
                <a:lnTo>
                  <a:pt x="2311" y="2393"/>
                </a:lnTo>
                <a:lnTo>
                  <a:pt x="2311" y="2467"/>
                </a:lnTo>
                <a:lnTo>
                  <a:pt x="2310" y="2540"/>
                </a:lnTo>
                <a:lnTo>
                  <a:pt x="2308" y="2607"/>
                </a:lnTo>
                <a:lnTo>
                  <a:pt x="2367" y="2561"/>
                </a:lnTo>
                <a:lnTo>
                  <a:pt x="2423" y="2512"/>
                </a:lnTo>
                <a:lnTo>
                  <a:pt x="2477" y="2461"/>
                </a:lnTo>
                <a:lnTo>
                  <a:pt x="2528" y="2406"/>
                </a:lnTo>
                <a:lnTo>
                  <a:pt x="2577" y="2350"/>
                </a:lnTo>
                <a:lnTo>
                  <a:pt x="2557" y="2288"/>
                </a:lnTo>
                <a:lnTo>
                  <a:pt x="2535" y="2230"/>
                </a:lnTo>
                <a:lnTo>
                  <a:pt x="2508" y="2176"/>
                </a:lnTo>
                <a:lnTo>
                  <a:pt x="2480" y="2125"/>
                </a:lnTo>
                <a:lnTo>
                  <a:pt x="2450" y="2079"/>
                </a:lnTo>
                <a:lnTo>
                  <a:pt x="2419" y="2037"/>
                </a:lnTo>
                <a:lnTo>
                  <a:pt x="2386" y="1997"/>
                </a:lnTo>
                <a:lnTo>
                  <a:pt x="2354" y="1962"/>
                </a:lnTo>
                <a:lnTo>
                  <a:pt x="2321" y="1930"/>
                </a:lnTo>
                <a:lnTo>
                  <a:pt x="2288" y="1902"/>
                </a:lnTo>
                <a:lnTo>
                  <a:pt x="2258" y="1877"/>
                </a:lnTo>
                <a:lnTo>
                  <a:pt x="2228" y="1855"/>
                </a:lnTo>
                <a:lnTo>
                  <a:pt x="2202" y="1837"/>
                </a:lnTo>
                <a:lnTo>
                  <a:pt x="2178" y="1821"/>
                </a:lnTo>
                <a:lnTo>
                  <a:pt x="2157" y="1809"/>
                </a:lnTo>
                <a:lnTo>
                  <a:pt x="2140" y="1798"/>
                </a:lnTo>
                <a:lnTo>
                  <a:pt x="2126" y="1792"/>
                </a:lnTo>
                <a:lnTo>
                  <a:pt x="2119" y="1788"/>
                </a:lnTo>
                <a:lnTo>
                  <a:pt x="1893" y="1707"/>
                </a:lnTo>
                <a:lnTo>
                  <a:pt x="1923" y="2186"/>
                </a:lnTo>
                <a:lnTo>
                  <a:pt x="1462" y="1856"/>
                </a:lnTo>
                <a:lnTo>
                  <a:pt x="1445" y="1856"/>
                </a:lnTo>
                <a:lnTo>
                  <a:pt x="1445" y="2445"/>
                </a:lnTo>
                <a:lnTo>
                  <a:pt x="1286" y="2445"/>
                </a:lnTo>
                <a:lnTo>
                  <a:pt x="1286" y="1856"/>
                </a:lnTo>
                <a:lnTo>
                  <a:pt x="1269" y="1856"/>
                </a:lnTo>
                <a:lnTo>
                  <a:pt x="808" y="2186"/>
                </a:lnTo>
                <a:lnTo>
                  <a:pt x="838" y="1707"/>
                </a:lnTo>
                <a:close/>
                <a:moveTo>
                  <a:pt x="1556" y="1593"/>
                </a:moveTo>
                <a:lnTo>
                  <a:pt x="1520" y="1610"/>
                </a:lnTo>
                <a:lnTo>
                  <a:pt x="1483" y="1623"/>
                </a:lnTo>
                <a:lnTo>
                  <a:pt x="1444" y="1632"/>
                </a:lnTo>
                <a:lnTo>
                  <a:pt x="1405" y="1639"/>
                </a:lnTo>
                <a:lnTo>
                  <a:pt x="1364" y="1641"/>
                </a:lnTo>
                <a:lnTo>
                  <a:pt x="1316" y="1639"/>
                </a:lnTo>
                <a:lnTo>
                  <a:pt x="1271" y="1630"/>
                </a:lnTo>
                <a:lnTo>
                  <a:pt x="1226" y="1617"/>
                </a:lnTo>
                <a:lnTo>
                  <a:pt x="1184" y="1599"/>
                </a:lnTo>
                <a:lnTo>
                  <a:pt x="1215" y="1629"/>
                </a:lnTo>
                <a:lnTo>
                  <a:pt x="1248" y="1658"/>
                </a:lnTo>
                <a:lnTo>
                  <a:pt x="1285" y="1684"/>
                </a:lnTo>
                <a:lnTo>
                  <a:pt x="1324" y="1708"/>
                </a:lnTo>
                <a:lnTo>
                  <a:pt x="1366" y="1728"/>
                </a:lnTo>
                <a:lnTo>
                  <a:pt x="1411" y="1707"/>
                </a:lnTo>
                <a:lnTo>
                  <a:pt x="1452" y="1682"/>
                </a:lnTo>
                <a:lnTo>
                  <a:pt x="1490" y="1654"/>
                </a:lnTo>
                <a:lnTo>
                  <a:pt x="1524" y="1624"/>
                </a:lnTo>
                <a:lnTo>
                  <a:pt x="1556" y="1593"/>
                </a:lnTo>
                <a:close/>
                <a:moveTo>
                  <a:pt x="1753" y="1544"/>
                </a:moveTo>
                <a:lnTo>
                  <a:pt x="1734" y="1572"/>
                </a:lnTo>
                <a:lnTo>
                  <a:pt x="1712" y="1603"/>
                </a:lnTo>
                <a:lnTo>
                  <a:pt x="1687" y="1635"/>
                </a:lnTo>
                <a:lnTo>
                  <a:pt x="1657" y="1669"/>
                </a:lnTo>
                <a:lnTo>
                  <a:pt x="1626" y="1702"/>
                </a:lnTo>
                <a:lnTo>
                  <a:pt x="1590" y="1734"/>
                </a:lnTo>
                <a:lnTo>
                  <a:pt x="1551" y="1766"/>
                </a:lnTo>
                <a:lnTo>
                  <a:pt x="1779" y="1929"/>
                </a:lnTo>
                <a:lnTo>
                  <a:pt x="1756" y="1548"/>
                </a:lnTo>
                <a:lnTo>
                  <a:pt x="1755" y="1546"/>
                </a:lnTo>
                <a:lnTo>
                  <a:pt x="1753" y="1544"/>
                </a:lnTo>
                <a:close/>
                <a:moveTo>
                  <a:pt x="974" y="1537"/>
                </a:moveTo>
                <a:lnTo>
                  <a:pt x="951" y="1929"/>
                </a:lnTo>
                <a:lnTo>
                  <a:pt x="1181" y="1765"/>
                </a:lnTo>
                <a:lnTo>
                  <a:pt x="1141" y="1733"/>
                </a:lnTo>
                <a:lnTo>
                  <a:pt x="1104" y="1699"/>
                </a:lnTo>
                <a:lnTo>
                  <a:pt x="1071" y="1664"/>
                </a:lnTo>
                <a:lnTo>
                  <a:pt x="1042" y="1630"/>
                </a:lnTo>
                <a:lnTo>
                  <a:pt x="1017" y="1597"/>
                </a:lnTo>
                <a:lnTo>
                  <a:pt x="993" y="1566"/>
                </a:lnTo>
                <a:lnTo>
                  <a:pt x="974" y="1537"/>
                </a:lnTo>
                <a:close/>
                <a:moveTo>
                  <a:pt x="1588" y="626"/>
                </a:moveTo>
                <a:lnTo>
                  <a:pt x="1548" y="664"/>
                </a:lnTo>
                <a:lnTo>
                  <a:pt x="1504" y="703"/>
                </a:lnTo>
                <a:lnTo>
                  <a:pt x="1456" y="741"/>
                </a:lnTo>
                <a:lnTo>
                  <a:pt x="1402" y="780"/>
                </a:lnTo>
                <a:lnTo>
                  <a:pt x="1344" y="818"/>
                </a:lnTo>
                <a:lnTo>
                  <a:pt x="1281" y="856"/>
                </a:lnTo>
                <a:lnTo>
                  <a:pt x="1213" y="894"/>
                </a:lnTo>
                <a:lnTo>
                  <a:pt x="1138" y="930"/>
                </a:lnTo>
                <a:lnTo>
                  <a:pt x="1059" y="964"/>
                </a:lnTo>
                <a:lnTo>
                  <a:pt x="1056" y="965"/>
                </a:lnTo>
                <a:lnTo>
                  <a:pt x="1049" y="968"/>
                </a:lnTo>
                <a:lnTo>
                  <a:pt x="1040" y="974"/>
                </a:lnTo>
                <a:lnTo>
                  <a:pt x="1026" y="980"/>
                </a:lnTo>
                <a:lnTo>
                  <a:pt x="1011" y="988"/>
                </a:lnTo>
                <a:lnTo>
                  <a:pt x="993" y="999"/>
                </a:lnTo>
                <a:lnTo>
                  <a:pt x="974" y="1011"/>
                </a:lnTo>
                <a:lnTo>
                  <a:pt x="954" y="1026"/>
                </a:lnTo>
                <a:lnTo>
                  <a:pt x="969" y="1077"/>
                </a:lnTo>
                <a:lnTo>
                  <a:pt x="985" y="1128"/>
                </a:lnTo>
                <a:lnTo>
                  <a:pt x="1003" y="1177"/>
                </a:lnTo>
                <a:lnTo>
                  <a:pt x="1023" y="1223"/>
                </a:lnTo>
                <a:lnTo>
                  <a:pt x="1045" y="1267"/>
                </a:lnTo>
                <a:lnTo>
                  <a:pt x="1069" y="1309"/>
                </a:lnTo>
                <a:lnTo>
                  <a:pt x="1096" y="1347"/>
                </a:lnTo>
                <a:lnTo>
                  <a:pt x="1123" y="1381"/>
                </a:lnTo>
                <a:lnTo>
                  <a:pt x="1153" y="1412"/>
                </a:lnTo>
                <a:lnTo>
                  <a:pt x="1184" y="1439"/>
                </a:lnTo>
                <a:lnTo>
                  <a:pt x="1217" y="1463"/>
                </a:lnTo>
                <a:lnTo>
                  <a:pt x="1252" y="1481"/>
                </a:lnTo>
                <a:lnTo>
                  <a:pt x="1288" y="1494"/>
                </a:lnTo>
                <a:lnTo>
                  <a:pt x="1326" y="1503"/>
                </a:lnTo>
                <a:lnTo>
                  <a:pt x="1365" y="1506"/>
                </a:lnTo>
                <a:lnTo>
                  <a:pt x="1406" y="1503"/>
                </a:lnTo>
                <a:lnTo>
                  <a:pt x="1446" y="1493"/>
                </a:lnTo>
                <a:lnTo>
                  <a:pt x="1484" y="1479"/>
                </a:lnTo>
                <a:lnTo>
                  <a:pt x="1520" y="1459"/>
                </a:lnTo>
                <a:lnTo>
                  <a:pt x="1555" y="1433"/>
                </a:lnTo>
                <a:lnTo>
                  <a:pt x="1587" y="1404"/>
                </a:lnTo>
                <a:lnTo>
                  <a:pt x="1617" y="1370"/>
                </a:lnTo>
                <a:lnTo>
                  <a:pt x="1646" y="1333"/>
                </a:lnTo>
                <a:lnTo>
                  <a:pt x="1672" y="1291"/>
                </a:lnTo>
                <a:lnTo>
                  <a:pt x="1696" y="1246"/>
                </a:lnTo>
                <a:lnTo>
                  <a:pt x="1719" y="1199"/>
                </a:lnTo>
                <a:lnTo>
                  <a:pt x="1739" y="1148"/>
                </a:lnTo>
                <a:lnTo>
                  <a:pt x="1756" y="1096"/>
                </a:lnTo>
                <a:lnTo>
                  <a:pt x="1772" y="1041"/>
                </a:lnTo>
                <a:lnTo>
                  <a:pt x="1785" y="986"/>
                </a:lnTo>
                <a:lnTo>
                  <a:pt x="1796" y="929"/>
                </a:lnTo>
                <a:lnTo>
                  <a:pt x="1804" y="871"/>
                </a:lnTo>
                <a:lnTo>
                  <a:pt x="1805" y="866"/>
                </a:lnTo>
                <a:lnTo>
                  <a:pt x="1805" y="862"/>
                </a:lnTo>
                <a:lnTo>
                  <a:pt x="1806" y="859"/>
                </a:lnTo>
                <a:lnTo>
                  <a:pt x="1806" y="856"/>
                </a:lnTo>
                <a:lnTo>
                  <a:pt x="1806" y="853"/>
                </a:lnTo>
                <a:lnTo>
                  <a:pt x="1810" y="801"/>
                </a:lnTo>
                <a:lnTo>
                  <a:pt x="1778" y="790"/>
                </a:lnTo>
                <a:lnTo>
                  <a:pt x="1747" y="777"/>
                </a:lnTo>
                <a:lnTo>
                  <a:pt x="1716" y="760"/>
                </a:lnTo>
                <a:lnTo>
                  <a:pt x="1687" y="740"/>
                </a:lnTo>
                <a:lnTo>
                  <a:pt x="1658" y="717"/>
                </a:lnTo>
                <a:lnTo>
                  <a:pt x="1633" y="692"/>
                </a:lnTo>
                <a:lnTo>
                  <a:pt x="1609" y="660"/>
                </a:lnTo>
                <a:lnTo>
                  <a:pt x="1588" y="626"/>
                </a:lnTo>
                <a:close/>
                <a:moveTo>
                  <a:pt x="1370" y="0"/>
                </a:moveTo>
                <a:lnTo>
                  <a:pt x="1431" y="1"/>
                </a:lnTo>
                <a:lnTo>
                  <a:pt x="1489" y="7"/>
                </a:lnTo>
                <a:lnTo>
                  <a:pt x="1544" y="18"/>
                </a:lnTo>
                <a:lnTo>
                  <a:pt x="1598" y="35"/>
                </a:lnTo>
                <a:lnTo>
                  <a:pt x="1650" y="57"/>
                </a:lnTo>
                <a:lnTo>
                  <a:pt x="1698" y="82"/>
                </a:lnTo>
                <a:lnTo>
                  <a:pt x="1745" y="112"/>
                </a:lnTo>
                <a:lnTo>
                  <a:pt x="1788" y="146"/>
                </a:lnTo>
                <a:lnTo>
                  <a:pt x="1829" y="183"/>
                </a:lnTo>
                <a:lnTo>
                  <a:pt x="1867" y="226"/>
                </a:lnTo>
                <a:lnTo>
                  <a:pt x="1903" y="270"/>
                </a:lnTo>
                <a:lnTo>
                  <a:pt x="1935" y="319"/>
                </a:lnTo>
                <a:lnTo>
                  <a:pt x="1966" y="371"/>
                </a:lnTo>
                <a:lnTo>
                  <a:pt x="1992" y="425"/>
                </a:lnTo>
                <a:lnTo>
                  <a:pt x="2016" y="483"/>
                </a:lnTo>
                <a:lnTo>
                  <a:pt x="2039" y="542"/>
                </a:lnTo>
                <a:lnTo>
                  <a:pt x="2046" y="563"/>
                </a:lnTo>
                <a:lnTo>
                  <a:pt x="2053" y="587"/>
                </a:lnTo>
                <a:lnTo>
                  <a:pt x="2061" y="615"/>
                </a:lnTo>
                <a:lnTo>
                  <a:pt x="2068" y="647"/>
                </a:lnTo>
                <a:lnTo>
                  <a:pt x="2075" y="685"/>
                </a:lnTo>
                <a:lnTo>
                  <a:pt x="2083" y="728"/>
                </a:lnTo>
                <a:lnTo>
                  <a:pt x="2089" y="772"/>
                </a:lnTo>
                <a:lnTo>
                  <a:pt x="2094" y="818"/>
                </a:lnTo>
                <a:lnTo>
                  <a:pt x="2093" y="818"/>
                </a:lnTo>
                <a:lnTo>
                  <a:pt x="2099" y="868"/>
                </a:lnTo>
                <a:lnTo>
                  <a:pt x="2103" y="922"/>
                </a:lnTo>
                <a:lnTo>
                  <a:pt x="2106" y="981"/>
                </a:lnTo>
                <a:lnTo>
                  <a:pt x="2108" y="1044"/>
                </a:lnTo>
                <a:lnTo>
                  <a:pt x="2110" y="1114"/>
                </a:lnTo>
                <a:lnTo>
                  <a:pt x="2111" y="1188"/>
                </a:lnTo>
                <a:lnTo>
                  <a:pt x="2111" y="1268"/>
                </a:lnTo>
                <a:lnTo>
                  <a:pt x="2110" y="1353"/>
                </a:lnTo>
                <a:lnTo>
                  <a:pt x="2107" y="1446"/>
                </a:lnTo>
                <a:lnTo>
                  <a:pt x="2104" y="1543"/>
                </a:lnTo>
                <a:lnTo>
                  <a:pt x="2100" y="1648"/>
                </a:lnTo>
                <a:lnTo>
                  <a:pt x="2169" y="1673"/>
                </a:lnTo>
                <a:lnTo>
                  <a:pt x="2173" y="1675"/>
                </a:lnTo>
                <a:lnTo>
                  <a:pt x="2182" y="1679"/>
                </a:lnTo>
                <a:lnTo>
                  <a:pt x="2196" y="1686"/>
                </a:lnTo>
                <a:lnTo>
                  <a:pt x="2212" y="1696"/>
                </a:lnTo>
                <a:lnTo>
                  <a:pt x="2235" y="1709"/>
                </a:lnTo>
                <a:lnTo>
                  <a:pt x="2259" y="1725"/>
                </a:lnTo>
                <a:lnTo>
                  <a:pt x="2286" y="1743"/>
                </a:lnTo>
                <a:lnTo>
                  <a:pt x="2317" y="1765"/>
                </a:lnTo>
                <a:lnTo>
                  <a:pt x="2348" y="1791"/>
                </a:lnTo>
                <a:lnTo>
                  <a:pt x="2381" y="1819"/>
                </a:lnTo>
                <a:lnTo>
                  <a:pt x="2416" y="1850"/>
                </a:lnTo>
                <a:lnTo>
                  <a:pt x="2450" y="1885"/>
                </a:lnTo>
                <a:lnTo>
                  <a:pt x="2485" y="1923"/>
                </a:lnTo>
                <a:lnTo>
                  <a:pt x="2519" y="1965"/>
                </a:lnTo>
                <a:lnTo>
                  <a:pt x="2553" y="2010"/>
                </a:lnTo>
                <a:lnTo>
                  <a:pt x="2585" y="2059"/>
                </a:lnTo>
                <a:lnTo>
                  <a:pt x="2616" y="2111"/>
                </a:lnTo>
                <a:lnTo>
                  <a:pt x="2643" y="2167"/>
                </a:lnTo>
                <a:lnTo>
                  <a:pt x="2670" y="2227"/>
                </a:lnTo>
                <a:lnTo>
                  <a:pt x="2686" y="2275"/>
                </a:lnTo>
                <a:lnTo>
                  <a:pt x="2701" y="2326"/>
                </a:lnTo>
                <a:lnTo>
                  <a:pt x="2715" y="2380"/>
                </a:lnTo>
                <a:lnTo>
                  <a:pt x="2724" y="2436"/>
                </a:lnTo>
                <a:lnTo>
                  <a:pt x="2732" y="2494"/>
                </a:lnTo>
                <a:lnTo>
                  <a:pt x="2673" y="2561"/>
                </a:lnTo>
                <a:lnTo>
                  <a:pt x="2611" y="2625"/>
                </a:lnTo>
                <a:lnTo>
                  <a:pt x="2564" y="2669"/>
                </a:lnTo>
                <a:lnTo>
                  <a:pt x="2516" y="2710"/>
                </a:lnTo>
                <a:lnTo>
                  <a:pt x="2466" y="2751"/>
                </a:lnTo>
                <a:lnTo>
                  <a:pt x="2388" y="2809"/>
                </a:lnTo>
                <a:lnTo>
                  <a:pt x="2307" y="2861"/>
                </a:lnTo>
                <a:lnTo>
                  <a:pt x="2223" y="2911"/>
                </a:lnTo>
                <a:lnTo>
                  <a:pt x="2135" y="2956"/>
                </a:lnTo>
                <a:lnTo>
                  <a:pt x="2046" y="2995"/>
                </a:lnTo>
                <a:lnTo>
                  <a:pt x="1953" y="3031"/>
                </a:lnTo>
                <a:lnTo>
                  <a:pt x="1858" y="3061"/>
                </a:lnTo>
                <a:lnTo>
                  <a:pt x="1761" y="3086"/>
                </a:lnTo>
                <a:lnTo>
                  <a:pt x="1662" y="3104"/>
                </a:lnTo>
                <a:lnTo>
                  <a:pt x="1561" y="3119"/>
                </a:lnTo>
                <a:lnTo>
                  <a:pt x="1459" y="3126"/>
                </a:lnTo>
                <a:lnTo>
                  <a:pt x="1457" y="3127"/>
                </a:lnTo>
                <a:lnTo>
                  <a:pt x="1455" y="3127"/>
                </a:lnTo>
                <a:lnTo>
                  <a:pt x="1368" y="3129"/>
                </a:lnTo>
                <a:lnTo>
                  <a:pt x="1364" y="3129"/>
                </a:lnTo>
                <a:lnTo>
                  <a:pt x="1262" y="3126"/>
                </a:lnTo>
                <a:lnTo>
                  <a:pt x="1160" y="3118"/>
                </a:lnTo>
                <a:lnTo>
                  <a:pt x="1061" y="3103"/>
                </a:lnTo>
                <a:lnTo>
                  <a:pt x="963" y="3083"/>
                </a:lnTo>
                <a:lnTo>
                  <a:pt x="867" y="3059"/>
                </a:lnTo>
                <a:lnTo>
                  <a:pt x="773" y="3028"/>
                </a:lnTo>
                <a:lnTo>
                  <a:pt x="682" y="2994"/>
                </a:lnTo>
                <a:lnTo>
                  <a:pt x="593" y="2954"/>
                </a:lnTo>
                <a:lnTo>
                  <a:pt x="507" y="2910"/>
                </a:lnTo>
                <a:lnTo>
                  <a:pt x="423" y="2861"/>
                </a:lnTo>
                <a:lnTo>
                  <a:pt x="343" y="2809"/>
                </a:lnTo>
                <a:lnTo>
                  <a:pt x="265" y="2752"/>
                </a:lnTo>
                <a:lnTo>
                  <a:pt x="193" y="2690"/>
                </a:lnTo>
                <a:lnTo>
                  <a:pt x="122" y="2625"/>
                </a:lnTo>
                <a:lnTo>
                  <a:pt x="59" y="2562"/>
                </a:lnTo>
                <a:lnTo>
                  <a:pt x="0" y="2494"/>
                </a:lnTo>
                <a:lnTo>
                  <a:pt x="8" y="2436"/>
                </a:lnTo>
                <a:lnTo>
                  <a:pt x="18" y="2380"/>
                </a:lnTo>
                <a:lnTo>
                  <a:pt x="32" y="2326"/>
                </a:lnTo>
                <a:lnTo>
                  <a:pt x="46" y="2275"/>
                </a:lnTo>
                <a:lnTo>
                  <a:pt x="63" y="2227"/>
                </a:lnTo>
                <a:lnTo>
                  <a:pt x="89" y="2167"/>
                </a:lnTo>
                <a:lnTo>
                  <a:pt x="117" y="2111"/>
                </a:lnTo>
                <a:lnTo>
                  <a:pt x="147" y="2059"/>
                </a:lnTo>
                <a:lnTo>
                  <a:pt x="179" y="2010"/>
                </a:lnTo>
                <a:lnTo>
                  <a:pt x="213" y="1965"/>
                </a:lnTo>
                <a:lnTo>
                  <a:pt x="248" y="1923"/>
                </a:lnTo>
                <a:lnTo>
                  <a:pt x="282" y="1885"/>
                </a:lnTo>
                <a:lnTo>
                  <a:pt x="317" y="1850"/>
                </a:lnTo>
                <a:lnTo>
                  <a:pt x="351" y="1819"/>
                </a:lnTo>
                <a:lnTo>
                  <a:pt x="384" y="1791"/>
                </a:lnTo>
                <a:lnTo>
                  <a:pt x="416" y="1765"/>
                </a:lnTo>
                <a:lnTo>
                  <a:pt x="447" y="1743"/>
                </a:lnTo>
                <a:lnTo>
                  <a:pt x="474" y="1725"/>
                </a:lnTo>
                <a:lnTo>
                  <a:pt x="498" y="1709"/>
                </a:lnTo>
                <a:lnTo>
                  <a:pt x="519" y="1696"/>
                </a:lnTo>
                <a:lnTo>
                  <a:pt x="537" y="1686"/>
                </a:lnTo>
                <a:lnTo>
                  <a:pt x="551" y="1679"/>
                </a:lnTo>
                <a:lnTo>
                  <a:pt x="559" y="1675"/>
                </a:lnTo>
                <a:lnTo>
                  <a:pt x="563" y="1673"/>
                </a:lnTo>
                <a:lnTo>
                  <a:pt x="568" y="1671"/>
                </a:lnTo>
                <a:lnTo>
                  <a:pt x="618" y="1652"/>
                </a:lnTo>
                <a:lnTo>
                  <a:pt x="614" y="1545"/>
                </a:lnTo>
                <a:lnTo>
                  <a:pt x="611" y="1445"/>
                </a:lnTo>
                <a:lnTo>
                  <a:pt x="610" y="1350"/>
                </a:lnTo>
                <a:lnTo>
                  <a:pt x="610" y="1263"/>
                </a:lnTo>
                <a:lnTo>
                  <a:pt x="610" y="1181"/>
                </a:lnTo>
                <a:lnTo>
                  <a:pt x="612" y="1104"/>
                </a:lnTo>
                <a:lnTo>
                  <a:pt x="615" y="1034"/>
                </a:lnTo>
                <a:lnTo>
                  <a:pt x="618" y="968"/>
                </a:lnTo>
                <a:lnTo>
                  <a:pt x="623" y="909"/>
                </a:lnTo>
                <a:lnTo>
                  <a:pt x="627" y="853"/>
                </a:lnTo>
                <a:lnTo>
                  <a:pt x="633" y="804"/>
                </a:lnTo>
                <a:lnTo>
                  <a:pt x="633" y="791"/>
                </a:lnTo>
                <a:lnTo>
                  <a:pt x="635" y="775"/>
                </a:lnTo>
                <a:lnTo>
                  <a:pt x="637" y="755"/>
                </a:lnTo>
                <a:lnTo>
                  <a:pt x="640" y="732"/>
                </a:lnTo>
                <a:lnTo>
                  <a:pt x="644" y="707"/>
                </a:lnTo>
                <a:lnTo>
                  <a:pt x="649" y="679"/>
                </a:lnTo>
                <a:lnTo>
                  <a:pt x="654" y="649"/>
                </a:lnTo>
                <a:lnTo>
                  <a:pt x="662" y="618"/>
                </a:lnTo>
                <a:lnTo>
                  <a:pt x="670" y="585"/>
                </a:lnTo>
                <a:lnTo>
                  <a:pt x="681" y="549"/>
                </a:lnTo>
                <a:lnTo>
                  <a:pt x="692" y="514"/>
                </a:lnTo>
                <a:lnTo>
                  <a:pt x="705" y="478"/>
                </a:lnTo>
                <a:lnTo>
                  <a:pt x="721" y="441"/>
                </a:lnTo>
                <a:lnTo>
                  <a:pt x="737" y="403"/>
                </a:lnTo>
                <a:lnTo>
                  <a:pt x="756" y="367"/>
                </a:lnTo>
                <a:lnTo>
                  <a:pt x="777" y="330"/>
                </a:lnTo>
                <a:lnTo>
                  <a:pt x="801" y="293"/>
                </a:lnTo>
                <a:lnTo>
                  <a:pt x="827" y="258"/>
                </a:lnTo>
                <a:lnTo>
                  <a:pt x="855" y="224"/>
                </a:lnTo>
                <a:lnTo>
                  <a:pt x="887" y="191"/>
                </a:lnTo>
                <a:lnTo>
                  <a:pt x="921" y="159"/>
                </a:lnTo>
                <a:lnTo>
                  <a:pt x="958" y="130"/>
                </a:lnTo>
                <a:lnTo>
                  <a:pt x="998" y="103"/>
                </a:lnTo>
                <a:lnTo>
                  <a:pt x="1040" y="78"/>
                </a:lnTo>
                <a:lnTo>
                  <a:pt x="1086" y="57"/>
                </a:lnTo>
                <a:lnTo>
                  <a:pt x="1136" y="38"/>
                </a:lnTo>
                <a:lnTo>
                  <a:pt x="1188" y="22"/>
                </a:lnTo>
                <a:lnTo>
                  <a:pt x="1245" y="11"/>
                </a:lnTo>
                <a:lnTo>
                  <a:pt x="1305" y="3"/>
                </a:lnTo>
                <a:lnTo>
                  <a:pt x="137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27" name="Freeform 34">
            <a:extLst>
              <a:ext uri="{FF2B5EF4-FFF2-40B4-BE49-F238E27FC236}">
                <a16:creationId xmlns:a16="http://schemas.microsoft.com/office/drawing/2014/main" id="{077508D8-1753-44F6-A2D6-5D29B6FD9D79}"/>
              </a:ext>
            </a:extLst>
          </p:cNvPr>
          <p:cNvSpPr>
            <a:spLocks noEditPoints="1"/>
          </p:cNvSpPr>
          <p:nvPr/>
        </p:nvSpPr>
        <p:spPr bwMode="auto">
          <a:xfrm>
            <a:off x="2402121" y="3348822"/>
            <a:ext cx="478731" cy="448289"/>
          </a:xfrm>
          <a:custGeom>
            <a:avLst/>
            <a:gdLst>
              <a:gd name="T0" fmla="*/ 31 w 178"/>
              <a:gd name="T1" fmla="*/ 95 h 166"/>
              <a:gd name="T2" fmla="*/ 18 w 178"/>
              <a:gd name="T3" fmla="*/ 95 h 166"/>
              <a:gd name="T4" fmla="*/ 0 w 178"/>
              <a:gd name="T5" fmla="*/ 80 h 166"/>
              <a:gd name="T6" fmla="*/ 12 w 178"/>
              <a:gd name="T7" fmla="*/ 47 h 166"/>
              <a:gd name="T8" fmla="*/ 36 w 178"/>
              <a:gd name="T9" fmla="*/ 55 h 166"/>
              <a:gd name="T10" fmla="*/ 48 w 178"/>
              <a:gd name="T11" fmla="*/ 53 h 166"/>
              <a:gd name="T12" fmla="*/ 48 w 178"/>
              <a:gd name="T13" fmla="*/ 59 h 166"/>
              <a:gd name="T14" fmla="*/ 55 w 178"/>
              <a:gd name="T15" fmla="*/ 83 h 166"/>
              <a:gd name="T16" fmla="*/ 31 w 178"/>
              <a:gd name="T17" fmla="*/ 95 h 166"/>
              <a:gd name="T18" fmla="*/ 36 w 178"/>
              <a:gd name="T19" fmla="*/ 47 h 166"/>
              <a:gd name="T20" fmla="*/ 12 w 178"/>
              <a:gd name="T21" fmla="*/ 24 h 166"/>
              <a:gd name="T22" fmla="*/ 36 w 178"/>
              <a:gd name="T23" fmla="*/ 0 h 166"/>
              <a:gd name="T24" fmla="*/ 59 w 178"/>
              <a:gd name="T25" fmla="*/ 24 h 166"/>
              <a:gd name="T26" fmla="*/ 36 w 178"/>
              <a:gd name="T27" fmla="*/ 47 h 166"/>
              <a:gd name="T28" fmla="*/ 129 w 178"/>
              <a:gd name="T29" fmla="*/ 166 h 166"/>
              <a:gd name="T30" fmla="*/ 49 w 178"/>
              <a:gd name="T31" fmla="*/ 166 h 166"/>
              <a:gd name="T32" fmla="*/ 24 w 178"/>
              <a:gd name="T33" fmla="*/ 142 h 166"/>
              <a:gd name="T34" fmla="*/ 56 w 178"/>
              <a:gd name="T35" fmla="*/ 89 h 166"/>
              <a:gd name="T36" fmla="*/ 89 w 178"/>
              <a:gd name="T37" fmla="*/ 102 h 166"/>
              <a:gd name="T38" fmla="*/ 122 w 178"/>
              <a:gd name="T39" fmla="*/ 89 h 166"/>
              <a:gd name="T40" fmla="*/ 154 w 178"/>
              <a:gd name="T41" fmla="*/ 142 h 166"/>
              <a:gd name="T42" fmla="*/ 129 w 178"/>
              <a:gd name="T43" fmla="*/ 166 h 166"/>
              <a:gd name="T44" fmla="*/ 89 w 178"/>
              <a:gd name="T45" fmla="*/ 95 h 166"/>
              <a:gd name="T46" fmla="*/ 54 w 178"/>
              <a:gd name="T47" fmla="*/ 59 h 166"/>
              <a:gd name="T48" fmla="*/ 89 w 178"/>
              <a:gd name="T49" fmla="*/ 24 h 166"/>
              <a:gd name="T50" fmla="*/ 124 w 178"/>
              <a:gd name="T51" fmla="*/ 59 h 166"/>
              <a:gd name="T52" fmla="*/ 89 w 178"/>
              <a:gd name="T53" fmla="*/ 95 h 166"/>
              <a:gd name="T54" fmla="*/ 142 w 178"/>
              <a:gd name="T55" fmla="*/ 47 h 166"/>
              <a:gd name="T56" fmla="*/ 119 w 178"/>
              <a:gd name="T57" fmla="*/ 24 h 166"/>
              <a:gd name="T58" fmla="*/ 142 w 178"/>
              <a:gd name="T59" fmla="*/ 0 h 166"/>
              <a:gd name="T60" fmla="*/ 166 w 178"/>
              <a:gd name="T61" fmla="*/ 24 h 166"/>
              <a:gd name="T62" fmla="*/ 142 w 178"/>
              <a:gd name="T63" fmla="*/ 47 h 166"/>
              <a:gd name="T64" fmla="*/ 160 w 178"/>
              <a:gd name="T65" fmla="*/ 95 h 166"/>
              <a:gd name="T66" fmla="*/ 147 w 178"/>
              <a:gd name="T67" fmla="*/ 95 h 166"/>
              <a:gd name="T68" fmla="*/ 123 w 178"/>
              <a:gd name="T69" fmla="*/ 83 h 166"/>
              <a:gd name="T70" fmla="*/ 130 w 178"/>
              <a:gd name="T71" fmla="*/ 59 h 166"/>
              <a:gd name="T72" fmla="*/ 130 w 178"/>
              <a:gd name="T73" fmla="*/ 53 h 166"/>
              <a:gd name="T74" fmla="*/ 142 w 178"/>
              <a:gd name="T75" fmla="*/ 55 h 166"/>
              <a:gd name="T76" fmla="*/ 166 w 178"/>
              <a:gd name="T77" fmla="*/ 47 h 166"/>
              <a:gd name="T78" fmla="*/ 178 w 178"/>
              <a:gd name="T79" fmla="*/ 80 h 166"/>
              <a:gd name="T80" fmla="*/ 160 w 178"/>
              <a:gd name="T81" fmla="*/ 95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78" h="166">
                <a:moveTo>
                  <a:pt x="31" y="95"/>
                </a:moveTo>
                <a:cubicBezTo>
                  <a:pt x="18" y="95"/>
                  <a:pt x="18" y="95"/>
                  <a:pt x="18" y="95"/>
                </a:cubicBezTo>
                <a:cubicBezTo>
                  <a:pt x="9" y="95"/>
                  <a:pt x="0" y="90"/>
                  <a:pt x="0" y="80"/>
                </a:cubicBezTo>
                <a:cubicBezTo>
                  <a:pt x="0" y="73"/>
                  <a:pt x="0" y="47"/>
                  <a:pt x="12" y="47"/>
                </a:cubicBezTo>
                <a:cubicBezTo>
                  <a:pt x="14" y="47"/>
                  <a:pt x="23" y="55"/>
                  <a:pt x="36" y="55"/>
                </a:cubicBezTo>
                <a:cubicBezTo>
                  <a:pt x="40" y="55"/>
                  <a:pt x="44" y="54"/>
                  <a:pt x="48" y="53"/>
                </a:cubicBezTo>
                <a:cubicBezTo>
                  <a:pt x="48" y="55"/>
                  <a:pt x="48" y="57"/>
                  <a:pt x="48" y="59"/>
                </a:cubicBezTo>
                <a:cubicBezTo>
                  <a:pt x="48" y="68"/>
                  <a:pt x="50" y="76"/>
                  <a:pt x="55" y="83"/>
                </a:cubicBezTo>
                <a:cubicBezTo>
                  <a:pt x="45" y="83"/>
                  <a:pt x="37" y="87"/>
                  <a:pt x="31" y="95"/>
                </a:cubicBezTo>
                <a:close/>
                <a:moveTo>
                  <a:pt x="36" y="47"/>
                </a:moveTo>
                <a:cubicBezTo>
                  <a:pt x="23" y="47"/>
                  <a:pt x="12" y="37"/>
                  <a:pt x="12" y="24"/>
                </a:cubicBezTo>
                <a:cubicBezTo>
                  <a:pt x="12" y="11"/>
                  <a:pt x="23" y="0"/>
                  <a:pt x="36" y="0"/>
                </a:cubicBezTo>
                <a:cubicBezTo>
                  <a:pt x="49" y="0"/>
                  <a:pt x="59" y="11"/>
                  <a:pt x="59" y="24"/>
                </a:cubicBezTo>
                <a:cubicBezTo>
                  <a:pt x="59" y="37"/>
                  <a:pt x="49" y="47"/>
                  <a:pt x="36" y="47"/>
                </a:cubicBezTo>
                <a:close/>
                <a:moveTo>
                  <a:pt x="129" y="166"/>
                </a:moveTo>
                <a:cubicBezTo>
                  <a:pt x="49" y="166"/>
                  <a:pt x="49" y="166"/>
                  <a:pt x="49" y="166"/>
                </a:cubicBezTo>
                <a:cubicBezTo>
                  <a:pt x="34" y="166"/>
                  <a:pt x="24" y="157"/>
                  <a:pt x="24" y="142"/>
                </a:cubicBezTo>
                <a:cubicBezTo>
                  <a:pt x="24" y="121"/>
                  <a:pt x="29" y="89"/>
                  <a:pt x="56" y="89"/>
                </a:cubicBezTo>
                <a:cubicBezTo>
                  <a:pt x="59" y="89"/>
                  <a:pt x="71" y="102"/>
                  <a:pt x="89" y="102"/>
                </a:cubicBezTo>
                <a:cubicBezTo>
                  <a:pt x="107" y="102"/>
                  <a:pt x="119" y="89"/>
                  <a:pt x="122" y="89"/>
                </a:cubicBezTo>
                <a:cubicBezTo>
                  <a:pt x="149" y="89"/>
                  <a:pt x="154" y="121"/>
                  <a:pt x="154" y="142"/>
                </a:cubicBezTo>
                <a:cubicBezTo>
                  <a:pt x="154" y="157"/>
                  <a:pt x="144" y="166"/>
                  <a:pt x="129" y="166"/>
                </a:cubicBezTo>
                <a:close/>
                <a:moveTo>
                  <a:pt x="89" y="95"/>
                </a:moveTo>
                <a:cubicBezTo>
                  <a:pt x="69" y="95"/>
                  <a:pt x="54" y="79"/>
                  <a:pt x="54" y="59"/>
                </a:cubicBezTo>
                <a:cubicBezTo>
                  <a:pt x="54" y="40"/>
                  <a:pt x="69" y="24"/>
                  <a:pt x="89" y="24"/>
                </a:cubicBezTo>
                <a:cubicBezTo>
                  <a:pt x="109" y="24"/>
                  <a:pt x="124" y="40"/>
                  <a:pt x="124" y="59"/>
                </a:cubicBezTo>
                <a:cubicBezTo>
                  <a:pt x="124" y="79"/>
                  <a:pt x="109" y="95"/>
                  <a:pt x="89" y="95"/>
                </a:cubicBezTo>
                <a:close/>
                <a:moveTo>
                  <a:pt x="142" y="47"/>
                </a:moveTo>
                <a:cubicBezTo>
                  <a:pt x="129" y="47"/>
                  <a:pt x="119" y="37"/>
                  <a:pt x="119" y="24"/>
                </a:cubicBezTo>
                <a:cubicBezTo>
                  <a:pt x="119" y="11"/>
                  <a:pt x="129" y="0"/>
                  <a:pt x="142" y="0"/>
                </a:cubicBezTo>
                <a:cubicBezTo>
                  <a:pt x="155" y="0"/>
                  <a:pt x="166" y="11"/>
                  <a:pt x="166" y="24"/>
                </a:cubicBezTo>
                <a:cubicBezTo>
                  <a:pt x="166" y="37"/>
                  <a:pt x="155" y="47"/>
                  <a:pt x="142" y="47"/>
                </a:cubicBezTo>
                <a:close/>
                <a:moveTo>
                  <a:pt x="160" y="95"/>
                </a:moveTo>
                <a:cubicBezTo>
                  <a:pt x="147" y="95"/>
                  <a:pt x="147" y="95"/>
                  <a:pt x="147" y="95"/>
                </a:cubicBezTo>
                <a:cubicBezTo>
                  <a:pt x="141" y="87"/>
                  <a:pt x="133" y="83"/>
                  <a:pt x="123" y="83"/>
                </a:cubicBezTo>
                <a:cubicBezTo>
                  <a:pt x="128" y="76"/>
                  <a:pt x="130" y="68"/>
                  <a:pt x="130" y="59"/>
                </a:cubicBezTo>
                <a:cubicBezTo>
                  <a:pt x="130" y="57"/>
                  <a:pt x="130" y="55"/>
                  <a:pt x="130" y="53"/>
                </a:cubicBezTo>
                <a:cubicBezTo>
                  <a:pt x="134" y="54"/>
                  <a:pt x="138" y="55"/>
                  <a:pt x="142" y="55"/>
                </a:cubicBezTo>
                <a:cubicBezTo>
                  <a:pt x="155" y="55"/>
                  <a:pt x="164" y="47"/>
                  <a:pt x="166" y="47"/>
                </a:cubicBezTo>
                <a:cubicBezTo>
                  <a:pt x="178" y="47"/>
                  <a:pt x="178" y="73"/>
                  <a:pt x="178" y="80"/>
                </a:cubicBezTo>
                <a:cubicBezTo>
                  <a:pt x="178" y="90"/>
                  <a:pt x="169" y="95"/>
                  <a:pt x="160" y="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05054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D6DDC4-72B3-4F24-A7AA-6DC17B421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EDC4F-3708-4609-99B3-60F3412AB3F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C2C332E-B002-4E5E-9586-147996132237}"/>
              </a:ext>
            </a:extLst>
          </p:cNvPr>
          <p:cNvSpPr txBox="1">
            <a:spLocks/>
          </p:cNvSpPr>
          <p:nvPr/>
        </p:nvSpPr>
        <p:spPr>
          <a:xfrm>
            <a:off x="769088" y="221975"/>
            <a:ext cx="10653823" cy="46052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i="1" noProof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Framework </a:t>
            </a:r>
            <a:r>
              <a:rPr lang="id-ID" sz="3200" b="1" noProof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Penurunan </a:t>
            </a:r>
            <a:r>
              <a:rPr lang="id-ID" sz="3200" b="1" i="1" noProof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Stunting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288FE5-B620-416E-8137-6B10BAC38CC9}"/>
              </a:ext>
            </a:extLst>
          </p:cNvPr>
          <p:cNvSpPr/>
          <p:nvPr/>
        </p:nvSpPr>
        <p:spPr>
          <a:xfrm>
            <a:off x="10005274" y="858685"/>
            <a:ext cx="1569578" cy="478407"/>
          </a:xfrm>
          <a:prstGeom prst="rect">
            <a:avLst/>
          </a:prstGeom>
          <a:solidFill>
            <a:srgbClr val="233D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F6F5379D-27C6-4738-B660-D5403A8F05F8}"/>
              </a:ext>
            </a:extLst>
          </p:cNvPr>
          <p:cNvSpPr/>
          <p:nvPr/>
        </p:nvSpPr>
        <p:spPr>
          <a:xfrm>
            <a:off x="666572" y="877788"/>
            <a:ext cx="1951290" cy="478407"/>
          </a:xfrm>
          <a:prstGeom prst="homePlate">
            <a:avLst>
              <a:gd name="adj" fmla="val 83911"/>
            </a:avLst>
          </a:prstGeom>
          <a:solidFill>
            <a:srgbClr val="233D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D6D66A-6F2C-41EC-BD9D-2CB1C92C4E19}"/>
              </a:ext>
            </a:extLst>
          </p:cNvPr>
          <p:cNvSpPr txBox="1"/>
          <p:nvPr/>
        </p:nvSpPr>
        <p:spPr>
          <a:xfrm>
            <a:off x="624834" y="909242"/>
            <a:ext cx="173906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000" dirty="0">
                <a:solidFill>
                  <a:schemeClr val="bg1"/>
                </a:solidFill>
                <a:latin typeface="Arial Nova Light" panose="020B0304020202020204" pitchFamily="34" charset="0"/>
              </a:rPr>
              <a:t>5 PILAR PERCEPATAN PENCEGAHAN STUNTING</a:t>
            </a:r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A970CB01-AB65-48F4-A27B-50D2EF7083BC}"/>
              </a:ext>
            </a:extLst>
          </p:cNvPr>
          <p:cNvSpPr/>
          <p:nvPr/>
        </p:nvSpPr>
        <p:spPr>
          <a:xfrm>
            <a:off x="2617863" y="877788"/>
            <a:ext cx="3320040" cy="478407"/>
          </a:xfrm>
          <a:prstGeom prst="homePlate">
            <a:avLst>
              <a:gd name="adj" fmla="val 82369"/>
            </a:avLst>
          </a:prstGeom>
          <a:solidFill>
            <a:srgbClr val="233D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63D483-6313-4251-A31E-782A3BFD2217}"/>
              </a:ext>
            </a:extLst>
          </p:cNvPr>
          <p:cNvSpPr txBox="1"/>
          <p:nvPr/>
        </p:nvSpPr>
        <p:spPr>
          <a:xfrm>
            <a:off x="2934056" y="986154"/>
            <a:ext cx="17390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000" dirty="0">
                <a:solidFill>
                  <a:schemeClr val="bg1"/>
                </a:solidFill>
                <a:latin typeface="Arial Nova Light" panose="020B0304020202020204" pitchFamily="34" charset="0"/>
              </a:rPr>
              <a:t>INTERVENSI</a:t>
            </a: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E3F001D-8ED7-488F-A53E-DA7825D2E2A3}"/>
              </a:ext>
            </a:extLst>
          </p:cNvPr>
          <p:cNvSpPr/>
          <p:nvPr/>
        </p:nvSpPr>
        <p:spPr>
          <a:xfrm>
            <a:off x="5964965" y="878505"/>
            <a:ext cx="2144236" cy="478407"/>
          </a:xfrm>
          <a:prstGeom prst="homePlate">
            <a:avLst>
              <a:gd name="adj" fmla="val 90077"/>
            </a:avLst>
          </a:prstGeom>
          <a:solidFill>
            <a:srgbClr val="233D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962859-505E-43E8-A53B-1BA254ABD8A3}"/>
              </a:ext>
            </a:extLst>
          </p:cNvPr>
          <p:cNvSpPr txBox="1"/>
          <p:nvPr/>
        </p:nvSpPr>
        <p:spPr>
          <a:xfrm>
            <a:off x="6096000" y="986871"/>
            <a:ext cx="17390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000" dirty="0">
                <a:solidFill>
                  <a:schemeClr val="bg1"/>
                </a:solidFill>
                <a:latin typeface="Arial Nova Light" panose="020B0304020202020204" pitchFamily="34" charset="0"/>
              </a:rPr>
              <a:t>OUTPUT</a:t>
            </a: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7A05A5F0-EDC8-4EE4-89D9-46887752D6C7}"/>
              </a:ext>
            </a:extLst>
          </p:cNvPr>
          <p:cNvSpPr/>
          <p:nvPr/>
        </p:nvSpPr>
        <p:spPr>
          <a:xfrm>
            <a:off x="8109201" y="858685"/>
            <a:ext cx="1896073" cy="478407"/>
          </a:xfrm>
          <a:prstGeom prst="homePlate">
            <a:avLst>
              <a:gd name="adj" fmla="val 86565"/>
            </a:avLst>
          </a:prstGeom>
          <a:solidFill>
            <a:srgbClr val="233D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276630-652D-4AEC-A8D6-4EA7396C8C1A}"/>
              </a:ext>
            </a:extLst>
          </p:cNvPr>
          <p:cNvSpPr txBox="1"/>
          <p:nvPr/>
        </p:nvSpPr>
        <p:spPr>
          <a:xfrm>
            <a:off x="8028016" y="967051"/>
            <a:ext cx="17390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000" dirty="0">
                <a:solidFill>
                  <a:schemeClr val="bg1"/>
                </a:solidFill>
                <a:latin typeface="Arial Nova Light" panose="020B0304020202020204" pitchFamily="34" charset="0"/>
              </a:rPr>
              <a:t>INTERVENSI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E9172E1-A747-4CE1-9979-C628473CFC51}"/>
              </a:ext>
            </a:extLst>
          </p:cNvPr>
          <p:cNvSpPr txBox="1"/>
          <p:nvPr/>
        </p:nvSpPr>
        <p:spPr>
          <a:xfrm>
            <a:off x="10005274" y="986154"/>
            <a:ext cx="15695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000" dirty="0">
                <a:solidFill>
                  <a:schemeClr val="bg1"/>
                </a:solidFill>
                <a:latin typeface="Arial Nova Light" panose="020B0304020202020204" pitchFamily="34" charset="0"/>
              </a:rPr>
              <a:t>DAMPAK</a:t>
            </a: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7E95ADC2-2497-4F7C-9944-B60F5B6063F5}"/>
              </a:ext>
            </a:extLst>
          </p:cNvPr>
          <p:cNvSpPr/>
          <p:nvPr/>
        </p:nvSpPr>
        <p:spPr>
          <a:xfrm>
            <a:off x="10213415" y="2741208"/>
            <a:ext cx="1380951" cy="2050991"/>
          </a:xfrm>
          <a:prstGeom prst="downArrow">
            <a:avLst>
              <a:gd name="adj1" fmla="val 65245"/>
              <a:gd name="adj2" fmla="val 50000"/>
            </a:avLst>
          </a:prstGeom>
          <a:solidFill>
            <a:srgbClr val="D750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F8D194-92CF-4EF2-87BE-D7B287B647A3}"/>
              </a:ext>
            </a:extLst>
          </p:cNvPr>
          <p:cNvSpPr txBox="1"/>
          <p:nvPr/>
        </p:nvSpPr>
        <p:spPr>
          <a:xfrm>
            <a:off x="10437837" y="3354763"/>
            <a:ext cx="9400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000" b="1" dirty="0">
                <a:solidFill>
                  <a:schemeClr val="bg1"/>
                </a:solidFill>
                <a:latin typeface="Arial Nova Light" panose="020B0304020202020204" pitchFamily="34" charset="0"/>
              </a:rPr>
              <a:t>PREVALENSI STUNTING TURUN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4A26AEF-9DA7-4E21-B561-73815DDA6F74}"/>
              </a:ext>
            </a:extLst>
          </p:cNvPr>
          <p:cNvSpPr/>
          <p:nvPr/>
        </p:nvSpPr>
        <p:spPr>
          <a:xfrm>
            <a:off x="10514748" y="2247657"/>
            <a:ext cx="777667" cy="777667"/>
          </a:xfrm>
          <a:prstGeom prst="ellipse">
            <a:avLst/>
          </a:prstGeom>
          <a:gradFill flip="none" rotWithShape="1">
            <a:gsLst>
              <a:gs pos="0">
                <a:srgbClr val="F290AD">
                  <a:tint val="66000"/>
                  <a:satMod val="160000"/>
                </a:srgbClr>
              </a:gs>
              <a:gs pos="50000">
                <a:srgbClr val="F290AD">
                  <a:tint val="44500"/>
                  <a:satMod val="160000"/>
                </a:srgbClr>
              </a:gs>
              <a:gs pos="100000">
                <a:srgbClr val="F290AD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4781CA5-5DFE-4779-B1A8-1C337CE4A388}"/>
              </a:ext>
            </a:extLst>
          </p:cNvPr>
          <p:cNvSpPr/>
          <p:nvPr/>
        </p:nvSpPr>
        <p:spPr>
          <a:xfrm>
            <a:off x="675826" y="1695702"/>
            <a:ext cx="1264065" cy="754357"/>
          </a:xfrm>
          <a:prstGeom prst="roundRect">
            <a:avLst/>
          </a:prstGeom>
          <a:solidFill>
            <a:srgbClr val="E385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782E6D8-00CD-4A1B-BC8D-0B9468F3841E}"/>
              </a:ext>
            </a:extLst>
          </p:cNvPr>
          <p:cNvSpPr/>
          <p:nvPr/>
        </p:nvSpPr>
        <p:spPr>
          <a:xfrm>
            <a:off x="675826" y="2595903"/>
            <a:ext cx="1264065" cy="754357"/>
          </a:xfrm>
          <a:prstGeom prst="roundRect">
            <a:avLst/>
          </a:prstGeom>
          <a:solidFill>
            <a:srgbClr val="E385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E396294-535C-46BC-A678-CD9A16D873E0}"/>
              </a:ext>
            </a:extLst>
          </p:cNvPr>
          <p:cNvSpPr/>
          <p:nvPr/>
        </p:nvSpPr>
        <p:spPr>
          <a:xfrm>
            <a:off x="677250" y="3496104"/>
            <a:ext cx="1264065" cy="754357"/>
          </a:xfrm>
          <a:prstGeom prst="roundRect">
            <a:avLst/>
          </a:prstGeom>
          <a:solidFill>
            <a:srgbClr val="E385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20625D4-19DE-44B6-B979-BF871085A877}"/>
              </a:ext>
            </a:extLst>
          </p:cNvPr>
          <p:cNvSpPr/>
          <p:nvPr/>
        </p:nvSpPr>
        <p:spPr>
          <a:xfrm>
            <a:off x="675826" y="4396305"/>
            <a:ext cx="1264065" cy="754357"/>
          </a:xfrm>
          <a:prstGeom prst="roundRect">
            <a:avLst/>
          </a:prstGeom>
          <a:solidFill>
            <a:srgbClr val="E385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5D8E86F4-8486-4729-9AEB-14DEB20A3F2A}"/>
              </a:ext>
            </a:extLst>
          </p:cNvPr>
          <p:cNvSpPr/>
          <p:nvPr/>
        </p:nvSpPr>
        <p:spPr>
          <a:xfrm>
            <a:off x="679540" y="5308090"/>
            <a:ext cx="1264065" cy="754357"/>
          </a:xfrm>
          <a:prstGeom prst="roundRect">
            <a:avLst/>
          </a:prstGeom>
          <a:solidFill>
            <a:srgbClr val="E385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9624FBE-8BD5-40C7-97BB-90D9C2B66053}"/>
              </a:ext>
            </a:extLst>
          </p:cNvPr>
          <p:cNvSpPr txBox="1"/>
          <p:nvPr/>
        </p:nvSpPr>
        <p:spPr>
          <a:xfrm>
            <a:off x="665550" y="1805392"/>
            <a:ext cx="1274341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950" dirty="0">
                <a:solidFill>
                  <a:schemeClr val="bg1"/>
                </a:solidFill>
                <a:latin typeface="Arial  "/>
              </a:rPr>
              <a:t>PILAR 1:</a:t>
            </a:r>
          </a:p>
          <a:p>
            <a:pPr algn="ctr"/>
            <a:r>
              <a:rPr lang="id-ID" sz="950" dirty="0">
                <a:solidFill>
                  <a:schemeClr val="bg1"/>
                </a:solidFill>
                <a:latin typeface="Arial  "/>
              </a:rPr>
              <a:t>Komitmen dan Visi Kepemimpinan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DA0D48B-9B12-4BC5-A860-D5A12E1C72E7}"/>
              </a:ext>
            </a:extLst>
          </p:cNvPr>
          <p:cNvSpPr txBox="1"/>
          <p:nvPr/>
        </p:nvSpPr>
        <p:spPr>
          <a:xfrm>
            <a:off x="675826" y="2627349"/>
            <a:ext cx="126406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950" dirty="0">
                <a:solidFill>
                  <a:schemeClr val="bg1"/>
                </a:solidFill>
                <a:latin typeface="Arial  "/>
              </a:rPr>
              <a:t>PILAR 2:</a:t>
            </a:r>
          </a:p>
          <a:p>
            <a:pPr algn="ctr"/>
            <a:r>
              <a:rPr lang="id-ID" sz="950" dirty="0">
                <a:solidFill>
                  <a:schemeClr val="bg1"/>
                </a:solidFill>
                <a:latin typeface="Arial  "/>
              </a:rPr>
              <a:t>Kampanye Nasional dan Perubahan Perilaku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D6E683A-B281-4739-84D2-B8D2F6F0F025}"/>
              </a:ext>
            </a:extLst>
          </p:cNvPr>
          <p:cNvSpPr txBox="1"/>
          <p:nvPr/>
        </p:nvSpPr>
        <p:spPr>
          <a:xfrm>
            <a:off x="675826" y="3524780"/>
            <a:ext cx="126406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950" dirty="0">
                <a:solidFill>
                  <a:schemeClr val="bg1"/>
                </a:solidFill>
                <a:latin typeface="Arial  "/>
              </a:rPr>
              <a:t>PILAR 3:</a:t>
            </a:r>
          </a:p>
          <a:p>
            <a:pPr algn="ctr"/>
            <a:r>
              <a:rPr lang="id-ID" sz="950" dirty="0">
                <a:solidFill>
                  <a:schemeClr val="bg1"/>
                </a:solidFill>
                <a:latin typeface="Arial  "/>
              </a:rPr>
              <a:t>Konvergensi Program Pusat, Daerah dan Desa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61D5608-5A02-48F9-B676-A201B404FB4E}"/>
              </a:ext>
            </a:extLst>
          </p:cNvPr>
          <p:cNvSpPr txBox="1"/>
          <p:nvPr/>
        </p:nvSpPr>
        <p:spPr>
          <a:xfrm>
            <a:off x="744038" y="4527952"/>
            <a:ext cx="1117364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950" dirty="0">
                <a:solidFill>
                  <a:schemeClr val="bg1"/>
                </a:solidFill>
                <a:latin typeface="Arial  "/>
              </a:rPr>
              <a:t>PILAR 4:</a:t>
            </a:r>
          </a:p>
          <a:p>
            <a:pPr algn="ctr"/>
            <a:r>
              <a:rPr lang="id-ID" sz="950" dirty="0">
                <a:solidFill>
                  <a:schemeClr val="bg1"/>
                </a:solidFill>
                <a:latin typeface="Arial  "/>
              </a:rPr>
              <a:t>Ketahanan Pangan dan Gizi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259CFD3-A6A4-4F73-9214-B1B6524BA7D8}"/>
              </a:ext>
            </a:extLst>
          </p:cNvPr>
          <p:cNvSpPr txBox="1"/>
          <p:nvPr/>
        </p:nvSpPr>
        <p:spPr>
          <a:xfrm>
            <a:off x="750600" y="5410182"/>
            <a:ext cx="1117364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950" dirty="0">
                <a:solidFill>
                  <a:schemeClr val="bg1"/>
                </a:solidFill>
                <a:latin typeface="Arial  "/>
              </a:rPr>
              <a:t>PILAR 5:</a:t>
            </a:r>
          </a:p>
          <a:p>
            <a:pPr algn="ctr"/>
            <a:r>
              <a:rPr lang="id-ID" sz="950" dirty="0">
                <a:solidFill>
                  <a:schemeClr val="bg1"/>
                </a:solidFill>
                <a:latin typeface="Arial  "/>
              </a:rPr>
              <a:t>Pemantauan </a:t>
            </a:r>
          </a:p>
          <a:p>
            <a:pPr algn="ctr"/>
            <a:r>
              <a:rPr lang="id-ID" sz="950" dirty="0">
                <a:solidFill>
                  <a:schemeClr val="bg1"/>
                </a:solidFill>
                <a:latin typeface="Arial  "/>
              </a:rPr>
              <a:t>dan Evaluasi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87905CB-7721-4A8D-BCDD-E848433F2B39}"/>
              </a:ext>
            </a:extLst>
          </p:cNvPr>
          <p:cNvSpPr/>
          <p:nvPr/>
        </p:nvSpPr>
        <p:spPr>
          <a:xfrm>
            <a:off x="2617863" y="1676586"/>
            <a:ext cx="2844722" cy="2990917"/>
          </a:xfrm>
          <a:prstGeom prst="roundRect">
            <a:avLst/>
          </a:prstGeom>
          <a:solidFill>
            <a:srgbClr val="0083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31B35ED8-0E0C-4CDE-8280-D0180508284C}"/>
              </a:ext>
            </a:extLst>
          </p:cNvPr>
          <p:cNvSpPr/>
          <p:nvPr/>
        </p:nvSpPr>
        <p:spPr>
          <a:xfrm>
            <a:off x="2617862" y="4889927"/>
            <a:ext cx="2844722" cy="1903561"/>
          </a:xfrm>
          <a:prstGeom prst="roundRect">
            <a:avLst/>
          </a:prstGeom>
          <a:solidFill>
            <a:srgbClr val="0083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DA16AE4A-C69C-41D1-A4FC-3799EE527D87}"/>
              </a:ext>
            </a:extLst>
          </p:cNvPr>
          <p:cNvSpPr/>
          <p:nvPr/>
        </p:nvSpPr>
        <p:spPr>
          <a:xfrm>
            <a:off x="3327293" y="1487507"/>
            <a:ext cx="1478580" cy="387652"/>
          </a:xfrm>
          <a:prstGeom prst="roundRect">
            <a:avLst/>
          </a:prstGeom>
          <a:solidFill>
            <a:srgbClr val="61C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b="1" dirty="0">
                <a:solidFill>
                  <a:schemeClr val="tx1"/>
                </a:solidFill>
                <a:latin typeface="Arial  "/>
              </a:rPr>
              <a:t>Spesifik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DD14DAF0-9ACB-4E3A-8EF2-796483256CCC}"/>
              </a:ext>
            </a:extLst>
          </p:cNvPr>
          <p:cNvSpPr/>
          <p:nvPr/>
        </p:nvSpPr>
        <p:spPr>
          <a:xfrm>
            <a:off x="3414754" y="4766107"/>
            <a:ext cx="1478580" cy="387652"/>
          </a:xfrm>
          <a:prstGeom prst="roundRect">
            <a:avLst/>
          </a:prstGeom>
          <a:solidFill>
            <a:srgbClr val="61C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1200" b="1" dirty="0" err="1">
                <a:solidFill>
                  <a:schemeClr val="tx1"/>
                </a:solidFill>
                <a:latin typeface="Arial  "/>
              </a:rPr>
              <a:t>Sensitif</a:t>
            </a:r>
            <a:endParaRPr lang="id-ID" sz="1200" b="1" dirty="0">
              <a:solidFill>
                <a:schemeClr val="tx1"/>
              </a:solidFill>
              <a:latin typeface="Arial  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4A2ABF5-A32C-4B7F-AB34-9853D10F79DD}"/>
              </a:ext>
            </a:extLst>
          </p:cNvPr>
          <p:cNvSpPr txBox="1"/>
          <p:nvPr/>
        </p:nvSpPr>
        <p:spPr>
          <a:xfrm>
            <a:off x="2760672" y="1880403"/>
            <a:ext cx="2589723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id-ID" sz="1000" dirty="0">
                <a:solidFill>
                  <a:schemeClr val="bg1"/>
                </a:solidFill>
                <a:latin typeface="Arial  "/>
              </a:rPr>
              <a:t>Tablet tambah darah (ibu hamil dan remaja)</a:t>
            </a: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id-ID" sz="1000" dirty="0">
                <a:solidFill>
                  <a:schemeClr val="bg1"/>
                </a:solidFill>
                <a:latin typeface="Arial  "/>
              </a:rPr>
              <a:t>Promosi dan konseling menyusui</a:t>
            </a: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id-ID" sz="1000" dirty="0">
                <a:solidFill>
                  <a:schemeClr val="bg1"/>
                </a:solidFill>
                <a:latin typeface="Arial  "/>
              </a:rPr>
              <a:t>Promosi dan konseling PMBA</a:t>
            </a: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id-ID" sz="1000" dirty="0">
                <a:solidFill>
                  <a:schemeClr val="bg1"/>
                </a:solidFill>
                <a:latin typeface="Arial  "/>
              </a:rPr>
              <a:t>Suplemen gizi makro (PMT)</a:t>
            </a: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id-ID" sz="1000" dirty="0">
                <a:solidFill>
                  <a:schemeClr val="bg1"/>
                </a:solidFill>
                <a:latin typeface="Arial  "/>
              </a:rPr>
              <a:t>Tata laksana gizi buruk</a:t>
            </a: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id-ID" sz="1000" dirty="0">
                <a:solidFill>
                  <a:schemeClr val="bg1"/>
                </a:solidFill>
                <a:latin typeface="Arial  "/>
              </a:rPr>
              <a:t>Pemantauan dan promosi pertumbuhan</a:t>
            </a: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id-ID" sz="1000" dirty="0">
                <a:solidFill>
                  <a:schemeClr val="bg1"/>
                </a:solidFill>
                <a:latin typeface="Arial  "/>
              </a:rPr>
              <a:t>Suplementasi kalsium</a:t>
            </a: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id-ID" sz="1000" dirty="0">
                <a:solidFill>
                  <a:schemeClr val="bg1"/>
                </a:solidFill>
                <a:latin typeface="Arial  "/>
              </a:rPr>
              <a:t>Suplementasi vitamin A</a:t>
            </a: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id-ID" sz="1000" dirty="0">
                <a:solidFill>
                  <a:schemeClr val="bg1"/>
                </a:solidFill>
                <a:latin typeface="Arial  "/>
              </a:rPr>
              <a:t>Suplementasi </a:t>
            </a:r>
            <a:r>
              <a:rPr lang="id-ID" sz="1000" i="1" dirty="0">
                <a:solidFill>
                  <a:schemeClr val="bg1"/>
                </a:solidFill>
                <a:latin typeface="Arial  "/>
              </a:rPr>
              <a:t>Zinc </a:t>
            </a:r>
            <a:r>
              <a:rPr lang="id-ID" sz="1000" dirty="0">
                <a:solidFill>
                  <a:schemeClr val="bg1"/>
                </a:solidFill>
                <a:latin typeface="Arial  "/>
              </a:rPr>
              <a:t>untuk diare</a:t>
            </a: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id-ID" sz="1000" dirty="0">
                <a:solidFill>
                  <a:schemeClr val="bg1"/>
                </a:solidFill>
                <a:latin typeface="Arial  "/>
              </a:rPr>
              <a:t>Pemeriksaan kehamilan</a:t>
            </a: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id-ID" sz="1000" dirty="0">
                <a:solidFill>
                  <a:schemeClr val="bg1"/>
                </a:solidFill>
                <a:latin typeface="Arial  "/>
              </a:rPr>
              <a:t>Imunisasi</a:t>
            </a: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id-ID" sz="1000" dirty="0">
                <a:solidFill>
                  <a:schemeClr val="bg1"/>
                </a:solidFill>
                <a:latin typeface="Arial  "/>
              </a:rPr>
              <a:t>Suplemen gizi mikro seperti Taburia</a:t>
            </a: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id-ID" sz="1000" dirty="0">
                <a:solidFill>
                  <a:schemeClr val="bg1"/>
                </a:solidFill>
                <a:latin typeface="Arial  "/>
              </a:rPr>
              <a:t>Manajemen Terpadu Balita Sakit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8B38DD0-7240-4C7A-8A8E-91C46C2F654E}"/>
              </a:ext>
            </a:extLst>
          </p:cNvPr>
          <p:cNvSpPr txBox="1"/>
          <p:nvPr/>
        </p:nvSpPr>
        <p:spPr>
          <a:xfrm>
            <a:off x="2697765" y="5136624"/>
            <a:ext cx="2589723" cy="1656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id-ID" sz="1000" dirty="0">
                <a:solidFill>
                  <a:schemeClr val="bg1"/>
                </a:solidFill>
                <a:latin typeface="Arial  "/>
              </a:rPr>
              <a:t>Air bersih dan sanitasi</a:t>
            </a: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id-ID" sz="1000" dirty="0">
                <a:solidFill>
                  <a:schemeClr val="bg1"/>
                </a:solidFill>
                <a:latin typeface="Arial  "/>
              </a:rPr>
              <a:t>Bantuan pangan non tunai</a:t>
            </a: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id-ID" sz="1000" dirty="0">
                <a:solidFill>
                  <a:schemeClr val="bg1"/>
                </a:solidFill>
                <a:latin typeface="Arial  "/>
              </a:rPr>
              <a:t>Jaminan Kesehatan Nasional (JKN)</a:t>
            </a: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id-ID" sz="1000" dirty="0">
                <a:solidFill>
                  <a:schemeClr val="bg1"/>
                </a:solidFill>
                <a:latin typeface="Arial  "/>
              </a:rPr>
              <a:t>Pendidikan Anak Usia Dini (PAUD)</a:t>
            </a: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id-ID" sz="1000" dirty="0">
                <a:solidFill>
                  <a:schemeClr val="bg1"/>
                </a:solidFill>
                <a:latin typeface="Arial  "/>
              </a:rPr>
              <a:t>Program Keluarga Harapan (PKH)</a:t>
            </a: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id-ID" sz="1000" dirty="0">
                <a:solidFill>
                  <a:schemeClr val="bg1"/>
                </a:solidFill>
                <a:latin typeface="Arial  "/>
              </a:rPr>
              <a:t>Bina Keluarga Balita (BKB)</a:t>
            </a: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id-ID" sz="1000" dirty="0">
                <a:solidFill>
                  <a:schemeClr val="bg1"/>
                </a:solidFill>
                <a:latin typeface="Arial  "/>
              </a:rPr>
              <a:t>Kawasan Rumah Pangan Lestari (KRPL)</a:t>
            </a: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id-ID" sz="1000" dirty="0">
                <a:solidFill>
                  <a:schemeClr val="bg1"/>
                </a:solidFill>
                <a:latin typeface="Arial  "/>
              </a:rPr>
              <a:t>Fortifikasi Pangan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7FEE19A-64D1-40D0-AD99-374CD11D0CF1}"/>
              </a:ext>
            </a:extLst>
          </p:cNvPr>
          <p:cNvSpPr txBox="1"/>
          <p:nvPr/>
        </p:nvSpPr>
        <p:spPr>
          <a:xfrm>
            <a:off x="5906871" y="1527965"/>
            <a:ext cx="204436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950" b="1" dirty="0">
                <a:latin typeface="Arial  "/>
              </a:rPr>
              <a:t>Peningkatan cakupan intervensi pada sasaran 1.000 HPK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34825363-D89B-41D4-9413-05B09F65EDD5}"/>
              </a:ext>
            </a:extLst>
          </p:cNvPr>
          <p:cNvSpPr/>
          <p:nvPr/>
        </p:nvSpPr>
        <p:spPr>
          <a:xfrm>
            <a:off x="6144217" y="2170009"/>
            <a:ext cx="1548487" cy="384721"/>
          </a:xfrm>
          <a:prstGeom prst="roundRect">
            <a:avLst/>
          </a:prstGeom>
          <a:solidFill>
            <a:srgbClr val="0083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000" dirty="0">
                <a:latin typeface="Arial  "/>
              </a:rPr>
              <a:t>Konsumsi Gizi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09C82FCC-7268-46B5-BFFC-D9D26E00BC12}"/>
              </a:ext>
            </a:extLst>
          </p:cNvPr>
          <p:cNvSpPr/>
          <p:nvPr/>
        </p:nvSpPr>
        <p:spPr>
          <a:xfrm>
            <a:off x="6144217" y="2917211"/>
            <a:ext cx="1548487" cy="384721"/>
          </a:xfrm>
          <a:prstGeom prst="roundRect">
            <a:avLst/>
          </a:prstGeom>
          <a:solidFill>
            <a:srgbClr val="0083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000" dirty="0">
                <a:latin typeface="Arial  "/>
              </a:rPr>
              <a:t>Pola Asuh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EA283B78-37AB-41B8-9FE6-A556A82B7713}"/>
              </a:ext>
            </a:extLst>
          </p:cNvPr>
          <p:cNvSpPr/>
          <p:nvPr/>
        </p:nvSpPr>
        <p:spPr>
          <a:xfrm>
            <a:off x="6144217" y="3666571"/>
            <a:ext cx="1548487" cy="384721"/>
          </a:xfrm>
          <a:prstGeom prst="roundRect">
            <a:avLst/>
          </a:prstGeom>
          <a:solidFill>
            <a:srgbClr val="0083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000" dirty="0">
                <a:latin typeface="Arial  "/>
              </a:rPr>
              <a:t>Pelayanan Kesehatan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733331EB-6B0E-4388-BE61-8720DFF6052E}"/>
              </a:ext>
            </a:extLst>
          </p:cNvPr>
          <p:cNvSpPr/>
          <p:nvPr/>
        </p:nvSpPr>
        <p:spPr>
          <a:xfrm>
            <a:off x="6144217" y="4506206"/>
            <a:ext cx="1548487" cy="384721"/>
          </a:xfrm>
          <a:prstGeom prst="roundRect">
            <a:avLst/>
          </a:prstGeom>
          <a:solidFill>
            <a:srgbClr val="0083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000" dirty="0">
                <a:latin typeface="Arial  "/>
              </a:rPr>
              <a:t>Kesehatan Lingkungan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AF0F273D-7258-4837-B868-E5862C27C78D}"/>
              </a:ext>
            </a:extLst>
          </p:cNvPr>
          <p:cNvSpPr/>
          <p:nvPr/>
        </p:nvSpPr>
        <p:spPr>
          <a:xfrm>
            <a:off x="8379543" y="2448302"/>
            <a:ext cx="1548487" cy="384721"/>
          </a:xfrm>
          <a:prstGeom prst="roundRect">
            <a:avLst/>
          </a:prstGeom>
          <a:solidFill>
            <a:srgbClr val="0083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000" dirty="0">
                <a:latin typeface="Arial  "/>
              </a:rPr>
              <a:t>Perbaikan Asupan Gizi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03E930B5-E180-43FE-AAFE-E4D640F3B299}"/>
              </a:ext>
            </a:extLst>
          </p:cNvPr>
          <p:cNvSpPr/>
          <p:nvPr/>
        </p:nvSpPr>
        <p:spPr>
          <a:xfrm>
            <a:off x="8379542" y="4158510"/>
            <a:ext cx="1548487" cy="384721"/>
          </a:xfrm>
          <a:prstGeom prst="roundRect">
            <a:avLst/>
          </a:prstGeom>
          <a:solidFill>
            <a:srgbClr val="0083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000" dirty="0">
                <a:latin typeface="Arial  "/>
              </a:rPr>
              <a:t>Penurunan Infeksi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947A1C0-6B79-4B0C-B5DF-B758B556E083}"/>
              </a:ext>
            </a:extLst>
          </p:cNvPr>
          <p:cNvSpPr txBox="1"/>
          <p:nvPr/>
        </p:nvSpPr>
        <p:spPr>
          <a:xfrm>
            <a:off x="8540383" y="2916707"/>
            <a:ext cx="1474449" cy="1097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id-ID" sz="950" dirty="0">
                <a:latin typeface="Arial  "/>
              </a:rPr>
              <a:t>Anemia</a:t>
            </a:r>
          </a:p>
          <a:p>
            <a:pPr marL="171450" indent="-1714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id-ID" sz="950" dirty="0">
                <a:latin typeface="Arial  "/>
              </a:rPr>
              <a:t>BBLR</a:t>
            </a:r>
          </a:p>
          <a:p>
            <a:pPr marL="171450" indent="-1714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id-ID" sz="950" dirty="0">
                <a:latin typeface="Arial  "/>
              </a:rPr>
              <a:t>ASI Eksklusif</a:t>
            </a:r>
          </a:p>
          <a:p>
            <a:pPr marL="171450" indent="-1714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id-ID" sz="950" dirty="0">
                <a:latin typeface="Arial  "/>
              </a:rPr>
              <a:t>Diare</a:t>
            </a:r>
          </a:p>
          <a:p>
            <a:pPr marL="171450" indent="-1714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id-ID" sz="950" dirty="0">
                <a:latin typeface="Arial  "/>
              </a:rPr>
              <a:t>Kecacingan</a:t>
            </a:r>
          </a:p>
          <a:p>
            <a:pPr marL="171450" indent="-1714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id-ID" sz="950" dirty="0">
                <a:latin typeface="Arial  "/>
              </a:rPr>
              <a:t>Gizi Buruk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EAC3A71-0F2D-42DB-B289-5E3A35C20E75}"/>
              </a:ext>
            </a:extLst>
          </p:cNvPr>
          <p:cNvGrpSpPr/>
          <p:nvPr/>
        </p:nvGrpSpPr>
        <p:grpSpPr>
          <a:xfrm>
            <a:off x="2010765" y="1975524"/>
            <a:ext cx="525566" cy="3694996"/>
            <a:chOff x="2010765" y="1482453"/>
            <a:chExt cx="525566" cy="3694996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238B5E24-1AF9-4D0D-A941-728CC5350F94}"/>
                </a:ext>
              </a:extLst>
            </p:cNvPr>
            <p:cNvCxnSpPr>
              <a:cxnSpLocks/>
            </p:cNvCxnSpPr>
            <p:nvPr/>
          </p:nvCxnSpPr>
          <p:spPr>
            <a:xfrm>
              <a:off x="2010765" y="1497201"/>
              <a:ext cx="260646" cy="0"/>
            </a:xfrm>
            <a:prstGeom prst="line">
              <a:avLst/>
            </a:prstGeom>
            <a:ln w="28575">
              <a:solidFill>
                <a:srgbClr val="D548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348DBA4E-6E94-43DF-B67A-B78E86B9B63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64037" y="1482453"/>
              <a:ext cx="0" cy="3694996"/>
            </a:xfrm>
            <a:prstGeom prst="line">
              <a:avLst/>
            </a:prstGeom>
            <a:ln w="28575">
              <a:solidFill>
                <a:srgbClr val="D548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203020C8-07CB-46E5-AF49-FC871F1D9394}"/>
                </a:ext>
              </a:extLst>
            </p:cNvPr>
            <p:cNvCxnSpPr>
              <a:cxnSpLocks/>
            </p:cNvCxnSpPr>
            <p:nvPr/>
          </p:nvCxnSpPr>
          <p:spPr>
            <a:xfrm>
              <a:off x="2011937" y="5163486"/>
              <a:ext cx="260646" cy="0"/>
            </a:xfrm>
            <a:prstGeom prst="line">
              <a:avLst/>
            </a:prstGeom>
            <a:ln w="28575">
              <a:solidFill>
                <a:srgbClr val="D548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3D8F6A62-CAC1-4AFA-8391-0C74B1894AAD}"/>
                </a:ext>
              </a:extLst>
            </p:cNvPr>
            <p:cNvCxnSpPr/>
            <p:nvPr/>
          </p:nvCxnSpPr>
          <p:spPr>
            <a:xfrm>
              <a:off x="2279957" y="3391715"/>
              <a:ext cx="256374" cy="0"/>
            </a:xfrm>
            <a:prstGeom prst="straightConnector1">
              <a:avLst/>
            </a:prstGeom>
            <a:ln w="28575">
              <a:solidFill>
                <a:srgbClr val="D5488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07C5654-3EE7-4D6F-8083-D8C15EEAE77B}"/>
              </a:ext>
            </a:extLst>
          </p:cNvPr>
          <p:cNvGrpSpPr/>
          <p:nvPr/>
        </p:nvGrpSpPr>
        <p:grpSpPr>
          <a:xfrm>
            <a:off x="5541904" y="1887549"/>
            <a:ext cx="525566" cy="3694996"/>
            <a:chOff x="2010765" y="1482453"/>
            <a:chExt cx="525566" cy="3694996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DFC0364D-DE9F-4A16-9CAD-88A30FA0EFF1}"/>
                </a:ext>
              </a:extLst>
            </p:cNvPr>
            <p:cNvCxnSpPr>
              <a:cxnSpLocks/>
            </p:cNvCxnSpPr>
            <p:nvPr/>
          </p:nvCxnSpPr>
          <p:spPr>
            <a:xfrm>
              <a:off x="2010765" y="1497201"/>
              <a:ext cx="260646" cy="0"/>
            </a:xfrm>
            <a:prstGeom prst="line">
              <a:avLst/>
            </a:prstGeom>
            <a:ln w="28575">
              <a:solidFill>
                <a:srgbClr val="D548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7B1C91A0-7F6B-4593-8111-F17AC565AB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64037" y="1482453"/>
              <a:ext cx="0" cy="3694996"/>
            </a:xfrm>
            <a:prstGeom prst="line">
              <a:avLst/>
            </a:prstGeom>
            <a:ln w="28575">
              <a:solidFill>
                <a:srgbClr val="D548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C47511F4-BF8E-4975-BDBC-BB43171D5AB4}"/>
                </a:ext>
              </a:extLst>
            </p:cNvPr>
            <p:cNvCxnSpPr>
              <a:cxnSpLocks/>
            </p:cNvCxnSpPr>
            <p:nvPr/>
          </p:nvCxnSpPr>
          <p:spPr>
            <a:xfrm>
              <a:off x="2011937" y="5163486"/>
              <a:ext cx="260646" cy="0"/>
            </a:xfrm>
            <a:prstGeom prst="line">
              <a:avLst/>
            </a:prstGeom>
            <a:ln w="28575">
              <a:solidFill>
                <a:srgbClr val="D548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3A7B490E-9290-4538-8FEF-4F500E8E0086}"/>
                </a:ext>
              </a:extLst>
            </p:cNvPr>
            <p:cNvCxnSpPr/>
            <p:nvPr/>
          </p:nvCxnSpPr>
          <p:spPr>
            <a:xfrm>
              <a:off x="2279957" y="3391715"/>
              <a:ext cx="256374" cy="0"/>
            </a:xfrm>
            <a:prstGeom prst="straightConnector1">
              <a:avLst/>
            </a:prstGeom>
            <a:ln w="28575">
              <a:solidFill>
                <a:srgbClr val="D5488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F469D93F-C08B-449E-901C-8C7486B4AC3C}"/>
              </a:ext>
            </a:extLst>
          </p:cNvPr>
          <p:cNvGrpSpPr/>
          <p:nvPr/>
        </p:nvGrpSpPr>
        <p:grpSpPr>
          <a:xfrm>
            <a:off x="7766010" y="2361628"/>
            <a:ext cx="525566" cy="2329728"/>
            <a:chOff x="2010765" y="1482453"/>
            <a:chExt cx="525566" cy="3694996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3755AAC8-8213-4F4A-BBAB-30FF73B950C9}"/>
                </a:ext>
              </a:extLst>
            </p:cNvPr>
            <p:cNvCxnSpPr>
              <a:cxnSpLocks/>
            </p:cNvCxnSpPr>
            <p:nvPr/>
          </p:nvCxnSpPr>
          <p:spPr>
            <a:xfrm>
              <a:off x="2010765" y="1497201"/>
              <a:ext cx="260646" cy="0"/>
            </a:xfrm>
            <a:prstGeom prst="line">
              <a:avLst/>
            </a:prstGeom>
            <a:ln w="28575">
              <a:solidFill>
                <a:srgbClr val="D548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8220622F-D641-4717-BB2A-B5D88CB8B3C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64037" y="1482453"/>
              <a:ext cx="0" cy="3694996"/>
            </a:xfrm>
            <a:prstGeom prst="line">
              <a:avLst/>
            </a:prstGeom>
            <a:ln w="28575">
              <a:solidFill>
                <a:srgbClr val="D548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A8721B26-7DBF-4F5E-AD24-78B0C5470361}"/>
                </a:ext>
              </a:extLst>
            </p:cNvPr>
            <p:cNvCxnSpPr>
              <a:cxnSpLocks/>
            </p:cNvCxnSpPr>
            <p:nvPr/>
          </p:nvCxnSpPr>
          <p:spPr>
            <a:xfrm>
              <a:off x="2011937" y="5163486"/>
              <a:ext cx="260646" cy="0"/>
            </a:xfrm>
            <a:prstGeom prst="line">
              <a:avLst/>
            </a:prstGeom>
            <a:ln w="28575">
              <a:solidFill>
                <a:srgbClr val="D548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69C4000B-9F96-41E2-8762-10EE15BB1CEC}"/>
                </a:ext>
              </a:extLst>
            </p:cNvPr>
            <p:cNvCxnSpPr/>
            <p:nvPr/>
          </p:nvCxnSpPr>
          <p:spPr>
            <a:xfrm>
              <a:off x="2279957" y="3391715"/>
              <a:ext cx="256374" cy="0"/>
            </a:xfrm>
            <a:prstGeom prst="straightConnector1">
              <a:avLst/>
            </a:prstGeom>
            <a:ln w="28575">
              <a:solidFill>
                <a:srgbClr val="D5488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7" name="Picture 2" descr="Image result for icon babies png">
            <a:extLst>
              <a:ext uri="{FF2B5EF4-FFF2-40B4-BE49-F238E27FC236}">
                <a16:creationId xmlns:a16="http://schemas.microsoft.com/office/drawing/2014/main" id="{B738C482-D618-4B3C-9BFB-50BE876F2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415" y="2322844"/>
            <a:ext cx="566332" cy="555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909F2F55-10AE-47CB-B9F4-345892B23823}"/>
              </a:ext>
            </a:extLst>
          </p:cNvPr>
          <p:cNvSpPr txBox="1"/>
          <p:nvPr/>
        </p:nvSpPr>
        <p:spPr>
          <a:xfrm>
            <a:off x="6067470" y="6362916"/>
            <a:ext cx="46112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i="1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Sumber: Stranas Percepatan Pencegahan Anak Stunting (2018)</a:t>
            </a:r>
          </a:p>
        </p:txBody>
      </p:sp>
    </p:spTree>
    <p:extLst>
      <p:ext uri="{BB962C8B-B14F-4D97-AF65-F5344CB8AC3E}">
        <p14:creationId xmlns:p14="http://schemas.microsoft.com/office/powerpoint/2010/main" val="2019075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33732C-D168-484D-B557-3349933E1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EDC4F-3708-4609-99B3-60F3412AB3F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AE4AB60-5B46-4EF7-84D6-7B2ED6E2D952}"/>
              </a:ext>
            </a:extLst>
          </p:cNvPr>
          <p:cNvSpPr txBox="1">
            <a:spLocks/>
          </p:cNvSpPr>
          <p:nvPr/>
        </p:nvSpPr>
        <p:spPr>
          <a:xfrm>
            <a:off x="2635266" y="154103"/>
            <a:ext cx="6844113" cy="44561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sz="2200" b="1" noProof="1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Isu Strategis Intervensi Gizi Terintegrasi </a:t>
            </a:r>
          </a:p>
          <a:p>
            <a:pPr algn="ctr"/>
            <a:r>
              <a:rPr lang="id-ID" sz="2200" b="1" noProof="1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dalam rangka Penurunan </a:t>
            </a:r>
            <a:r>
              <a:rPr lang="id-ID" sz="2200" b="1" i="1" noProof="1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Stunting</a:t>
            </a:r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C0C9E802-6C87-4CD0-9848-FE25D22057A8}"/>
              </a:ext>
            </a:extLst>
          </p:cNvPr>
          <p:cNvSpPr/>
          <p:nvPr/>
        </p:nvSpPr>
        <p:spPr>
          <a:xfrm rot="16200000">
            <a:off x="3692300" y="2960058"/>
            <a:ext cx="1659691" cy="1474692"/>
          </a:xfrm>
          <a:prstGeom prst="hexagon">
            <a:avLst>
              <a:gd name="adj" fmla="val 24450"/>
              <a:gd name="vf" fmla="val 115470"/>
            </a:avLst>
          </a:prstGeom>
          <a:solidFill>
            <a:schemeClr val="accent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noProof="1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A651FCAB-2834-4E29-A8AA-969DBBDF8C60}"/>
              </a:ext>
            </a:extLst>
          </p:cNvPr>
          <p:cNvSpPr/>
          <p:nvPr/>
        </p:nvSpPr>
        <p:spPr>
          <a:xfrm rot="16200000">
            <a:off x="4490131" y="4359314"/>
            <a:ext cx="1659691" cy="1474692"/>
          </a:xfrm>
          <a:prstGeom prst="hexagon">
            <a:avLst>
              <a:gd name="adj" fmla="val 24450"/>
              <a:gd name="vf" fmla="val 115470"/>
            </a:avLst>
          </a:prstGeom>
          <a:solidFill>
            <a:schemeClr val="bg1">
              <a:lumMod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noProof="1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6DAD1BA1-000B-4024-BF50-D4403AF05572}"/>
              </a:ext>
            </a:extLst>
          </p:cNvPr>
          <p:cNvSpPr/>
          <p:nvPr/>
        </p:nvSpPr>
        <p:spPr>
          <a:xfrm rot="16200000">
            <a:off x="6110240" y="4349789"/>
            <a:ext cx="1659691" cy="1474692"/>
          </a:xfrm>
          <a:prstGeom prst="hexagon">
            <a:avLst>
              <a:gd name="adj" fmla="val 24450"/>
              <a:gd name="vf" fmla="val 115470"/>
            </a:avLst>
          </a:prstGeom>
          <a:solidFill>
            <a:srgbClr val="FF006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noProof="1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D9516654-F33F-4B5F-AF40-6D6DECF8947A}"/>
              </a:ext>
            </a:extLst>
          </p:cNvPr>
          <p:cNvSpPr/>
          <p:nvPr/>
        </p:nvSpPr>
        <p:spPr>
          <a:xfrm rot="16200000">
            <a:off x="6890871" y="2960058"/>
            <a:ext cx="1659691" cy="1474692"/>
          </a:xfrm>
          <a:prstGeom prst="hexagon">
            <a:avLst>
              <a:gd name="adj" fmla="val 24450"/>
              <a:gd name="vf" fmla="val 115470"/>
            </a:avLst>
          </a:prstGeom>
          <a:solidFill>
            <a:srgbClr val="0070C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noProof="1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0A5E6417-062B-428C-9B1A-1A7547FEE37D}"/>
              </a:ext>
            </a:extLst>
          </p:cNvPr>
          <p:cNvSpPr/>
          <p:nvPr/>
        </p:nvSpPr>
        <p:spPr>
          <a:xfrm rot="16200000">
            <a:off x="6100715" y="1561670"/>
            <a:ext cx="1659691" cy="1474692"/>
          </a:xfrm>
          <a:prstGeom prst="hexagon">
            <a:avLst>
              <a:gd name="adj" fmla="val 24450"/>
              <a:gd name="vf" fmla="val 115470"/>
            </a:avLst>
          </a:prstGeom>
          <a:solidFill>
            <a:srgbClr val="00B05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noProof="1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EF3938C1-6D76-44BA-A407-F72B33562514}"/>
              </a:ext>
            </a:extLst>
          </p:cNvPr>
          <p:cNvSpPr/>
          <p:nvPr/>
        </p:nvSpPr>
        <p:spPr>
          <a:xfrm rot="16200000">
            <a:off x="4499656" y="1561670"/>
            <a:ext cx="1659691" cy="1474692"/>
          </a:xfrm>
          <a:prstGeom prst="hexagon">
            <a:avLst>
              <a:gd name="adj" fmla="val 24450"/>
              <a:gd name="vf" fmla="val 115470"/>
            </a:avLst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noProof="1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4798572C-3C44-486F-876B-F3423EE469CF}"/>
              </a:ext>
            </a:extLst>
          </p:cNvPr>
          <p:cNvSpPr txBox="1">
            <a:spLocks/>
          </p:cNvSpPr>
          <p:nvPr/>
        </p:nvSpPr>
        <p:spPr>
          <a:xfrm>
            <a:off x="818707" y="1459442"/>
            <a:ext cx="3205005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en-US" sz="1800" b="1" noProof="1">
                <a:solidFill>
                  <a:srgbClr val="0082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id-ID" sz="1800" b="1" noProof="1">
                <a:solidFill>
                  <a:srgbClr val="0082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Pemangku Kepentingan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18842C0E-405C-4CC8-805D-845FF8F92804}"/>
              </a:ext>
            </a:extLst>
          </p:cNvPr>
          <p:cNvSpPr txBox="1">
            <a:spLocks/>
          </p:cNvSpPr>
          <p:nvPr/>
        </p:nvSpPr>
        <p:spPr>
          <a:xfrm>
            <a:off x="138223" y="1800586"/>
            <a:ext cx="3885489" cy="10104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id-ID" sz="14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Multi-sektor</a:t>
            </a: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id-ID" sz="14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Multi-stakeholder</a:t>
            </a: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id-ID" sz="14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seluruh tingkatan administrasi</a:t>
            </a:r>
          </a:p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id-ID" sz="14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keselarasan/sinkronisasi kegiatan dan lokasi</a:t>
            </a:r>
            <a:endParaRPr lang="id-ID" sz="14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FBD10E14-F1D4-4112-8D04-59E7B483B28B}"/>
              </a:ext>
            </a:extLst>
          </p:cNvPr>
          <p:cNvSpPr txBox="1">
            <a:spLocks/>
          </p:cNvSpPr>
          <p:nvPr/>
        </p:nvSpPr>
        <p:spPr>
          <a:xfrm>
            <a:off x="1503627" y="3107275"/>
            <a:ext cx="1829344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en-US" sz="1800" b="1" noProof="1">
                <a:solidFill>
                  <a:srgbClr val="0082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id-ID" sz="1800" b="1" noProof="1">
                <a:solidFill>
                  <a:srgbClr val="0082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Intervensi</a:t>
            </a:r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F82FDE86-3B3F-485E-8F0F-DD390633BCF3}"/>
              </a:ext>
            </a:extLst>
          </p:cNvPr>
          <p:cNvSpPr txBox="1">
            <a:spLocks/>
          </p:cNvSpPr>
          <p:nvPr/>
        </p:nvSpPr>
        <p:spPr>
          <a:xfrm>
            <a:off x="499730" y="3396472"/>
            <a:ext cx="2865695" cy="7518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id-ID" sz="14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Jumlah, cakupan, dan kualitas</a:t>
            </a: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id-ID" sz="14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Intervensi spesifik</a:t>
            </a: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id-ID" sz="14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Intervensi sensitif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8FD6042-A3B7-4B9A-B3AB-E376B35E8DE3}"/>
              </a:ext>
            </a:extLst>
          </p:cNvPr>
          <p:cNvSpPr txBox="1">
            <a:spLocks/>
          </p:cNvSpPr>
          <p:nvPr/>
        </p:nvSpPr>
        <p:spPr>
          <a:xfrm>
            <a:off x="1379095" y="4669279"/>
            <a:ext cx="2463643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en-US" sz="1800" b="1" noProof="1">
                <a:solidFill>
                  <a:srgbClr val="0082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id-ID" sz="1800" b="1" noProof="1">
                <a:solidFill>
                  <a:srgbClr val="0082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Penguatan Sistem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D01808BE-AAFC-4B29-954F-92FFCC9DAA0E}"/>
              </a:ext>
            </a:extLst>
          </p:cNvPr>
          <p:cNvSpPr txBox="1">
            <a:spLocks/>
          </p:cNvSpPr>
          <p:nvPr/>
        </p:nvSpPr>
        <p:spPr>
          <a:xfrm>
            <a:off x="272032" y="5032907"/>
            <a:ext cx="3570706" cy="493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id-ID" sz="14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Pemantauan dan evaluasi </a:t>
            </a: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id-ID" sz="14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Penelitian berbasis bukti 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2A4E6CEA-0D48-49AD-9DE5-DBE9D1929C0D}"/>
              </a:ext>
            </a:extLst>
          </p:cNvPr>
          <p:cNvSpPr txBox="1">
            <a:spLocks/>
          </p:cNvSpPr>
          <p:nvPr/>
        </p:nvSpPr>
        <p:spPr>
          <a:xfrm>
            <a:off x="8103199" y="1665513"/>
            <a:ext cx="3083871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noProof="1">
                <a:solidFill>
                  <a:srgbClr val="0082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id-ID" sz="1800" b="1" noProof="1">
                <a:solidFill>
                  <a:srgbClr val="0082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Advokasi, Kampanye,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d-ID" sz="1800" b="1" noProof="1">
                <a:solidFill>
                  <a:srgbClr val="0082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Kerangka Regulasi,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d-ID" sz="1800" b="1" noProof="1">
                <a:solidFill>
                  <a:srgbClr val="0082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Pemberdayaan masyarakat, Peningkatan kapasitas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D9E41ED9-0D3F-4C64-A2B0-437CC31C14E5}"/>
              </a:ext>
            </a:extLst>
          </p:cNvPr>
          <p:cNvSpPr txBox="1">
            <a:spLocks/>
          </p:cNvSpPr>
          <p:nvPr/>
        </p:nvSpPr>
        <p:spPr>
          <a:xfrm>
            <a:off x="8950063" y="3146185"/>
            <a:ext cx="1829344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800" b="1" noProof="1">
                <a:solidFill>
                  <a:srgbClr val="0082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id-ID" sz="1800" b="1" noProof="1">
                <a:solidFill>
                  <a:srgbClr val="0082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Pendanaan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2B99D29F-1C0B-49E2-BAFD-793126556F3F}"/>
              </a:ext>
            </a:extLst>
          </p:cNvPr>
          <p:cNvSpPr txBox="1">
            <a:spLocks/>
          </p:cNvSpPr>
          <p:nvPr/>
        </p:nvSpPr>
        <p:spPr>
          <a:xfrm>
            <a:off x="8950063" y="3403520"/>
            <a:ext cx="3083871" cy="10103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id-ID" sz="14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Pemerintah termasuk dana transfer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id-ID" sz="14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Pemerintah daerah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id-ID" sz="14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Dana desa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id-ID" sz="14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Pemangku kepentingan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B108A4DD-7C1C-4FA9-A392-F5997459FEA3}"/>
              </a:ext>
            </a:extLst>
          </p:cNvPr>
          <p:cNvSpPr txBox="1">
            <a:spLocks/>
          </p:cNvSpPr>
          <p:nvPr/>
        </p:nvSpPr>
        <p:spPr>
          <a:xfrm>
            <a:off x="8333546" y="4611934"/>
            <a:ext cx="1829344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800" b="1" noProof="1">
                <a:solidFill>
                  <a:srgbClr val="0082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id-ID" sz="1800" b="1" noProof="1">
                <a:solidFill>
                  <a:srgbClr val="0082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Prioritas</a:t>
            </a: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9F52BBF0-D5BD-44EC-9008-4D6A7CA6DB5F}"/>
              </a:ext>
            </a:extLst>
          </p:cNvPr>
          <p:cNvSpPr txBox="1">
            <a:spLocks/>
          </p:cNvSpPr>
          <p:nvPr/>
        </p:nvSpPr>
        <p:spPr>
          <a:xfrm>
            <a:off x="8333548" y="4913031"/>
            <a:ext cx="3328757" cy="10103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id-ID" sz="14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Lokus prioritas kab/kota dan desa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id-ID" sz="14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 penerima manfaat </a:t>
            </a:r>
            <a:r>
              <a:rPr lang="id-ID" sz="14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konvergensi intervensi pada rumah tangga 1000 HPK</a:t>
            </a:r>
            <a:endParaRPr lang="id-ID" sz="14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Freeform 28">
            <a:extLst>
              <a:ext uri="{FF2B5EF4-FFF2-40B4-BE49-F238E27FC236}">
                <a16:creationId xmlns:a16="http://schemas.microsoft.com/office/drawing/2014/main" id="{7B3E6D1C-DF0D-472B-A2B0-E55D21A889E7}"/>
              </a:ext>
            </a:extLst>
          </p:cNvPr>
          <p:cNvSpPr>
            <a:spLocks noEditPoints="1"/>
          </p:cNvSpPr>
          <p:nvPr/>
        </p:nvSpPr>
        <p:spPr bwMode="auto">
          <a:xfrm>
            <a:off x="6628506" y="4721943"/>
            <a:ext cx="571936" cy="689688"/>
          </a:xfrm>
          <a:custGeom>
            <a:avLst/>
            <a:gdLst>
              <a:gd name="T0" fmla="*/ 1188 w 3060"/>
              <a:gd name="T1" fmla="*/ 1284 h 3691"/>
              <a:gd name="T2" fmla="*/ 1456 w 3060"/>
              <a:gd name="T3" fmla="*/ 1199 h 3691"/>
              <a:gd name="T4" fmla="*/ 1196 w 3060"/>
              <a:gd name="T5" fmla="*/ 2104 h 3691"/>
              <a:gd name="T6" fmla="*/ 1873 w 3060"/>
              <a:gd name="T7" fmla="*/ 2082 h 3691"/>
              <a:gd name="T8" fmla="*/ 1632 w 3060"/>
              <a:gd name="T9" fmla="*/ 961 h 3691"/>
              <a:gd name="T10" fmla="*/ 1772 w 3060"/>
              <a:gd name="T11" fmla="*/ 537 h 3691"/>
              <a:gd name="T12" fmla="*/ 2390 w 3060"/>
              <a:gd name="T13" fmla="*/ 987 h 3691"/>
              <a:gd name="T14" fmla="*/ 2513 w 3060"/>
              <a:gd name="T15" fmla="*/ 1764 h 3691"/>
              <a:gd name="T16" fmla="*/ 2063 w 3060"/>
              <a:gd name="T17" fmla="*/ 2382 h 3691"/>
              <a:gd name="T18" fmla="*/ 1287 w 3060"/>
              <a:gd name="T19" fmla="*/ 2504 h 3691"/>
              <a:gd name="T20" fmla="*/ 669 w 3060"/>
              <a:gd name="T21" fmla="*/ 2054 h 3691"/>
              <a:gd name="T22" fmla="*/ 547 w 3060"/>
              <a:gd name="T23" fmla="*/ 1278 h 3691"/>
              <a:gd name="T24" fmla="*/ 997 w 3060"/>
              <a:gd name="T25" fmla="*/ 661 h 3691"/>
              <a:gd name="T26" fmla="*/ 1346 w 3060"/>
              <a:gd name="T27" fmla="*/ 344 h 3691"/>
              <a:gd name="T28" fmla="*/ 601 w 3060"/>
              <a:gd name="T29" fmla="*/ 776 h 3691"/>
              <a:gd name="T30" fmla="*/ 342 w 3060"/>
              <a:gd name="T31" fmla="*/ 1614 h 3691"/>
              <a:gd name="T32" fmla="*/ 720 w 3060"/>
              <a:gd name="T33" fmla="*/ 2393 h 3691"/>
              <a:gd name="T34" fmla="*/ 1529 w 3060"/>
              <a:gd name="T35" fmla="*/ 2712 h 3691"/>
              <a:gd name="T36" fmla="*/ 2340 w 3060"/>
              <a:gd name="T37" fmla="*/ 2393 h 3691"/>
              <a:gd name="T38" fmla="*/ 2717 w 3060"/>
              <a:gd name="T39" fmla="*/ 1614 h 3691"/>
              <a:gd name="T40" fmla="*/ 2458 w 3060"/>
              <a:gd name="T41" fmla="*/ 776 h 3691"/>
              <a:gd name="T42" fmla="*/ 1714 w 3060"/>
              <a:gd name="T43" fmla="*/ 344 h 3691"/>
              <a:gd name="T44" fmla="*/ 1545 w 3060"/>
              <a:gd name="T45" fmla="*/ 144 h 3691"/>
              <a:gd name="T46" fmla="*/ 1814 w 3060"/>
              <a:gd name="T47" fmla="*/ 19 h 3691"/>
              <a:gd name="T48" fmla="*/ 1969 w 3060"/>
              <a:gd name="T49" fmla="*/ 157 h 3691"/>
              <a:gd name="T50" fmla="*/ 2248 w 3060"/>
              <a:gd name="T51" fmla="*/ 180 h 3691"/>
              <a:gd name="T52" fmla="*/ 2364 w 3060"/>
              <a:gd name="T53" fmla="*/ 326 h 3691"/>
              <a:gd name="T54" fmla="*/ 2608 w 3060"/>
              <a:gd name="T55" fmla="*/ 464 h 3691"/>
              <a:gd name="T56" fmla="*/ 2695 w 3060"/>
              <a:gd name="T57" fmla="*/ 612 h 3691"/>
              <a:gd name="T58" fmla="*/ 2861 w 3060"/>
              <a:gd name="T59" fmla="*/ 839 h 3691"/>
              <a:gd name="T60" fmla="*/ 2929 w 3060"/>
              <a:gd name="T61" fmla="*/ 991 h 3691"/>
              <a:gd name="T62" fmla="*/ 2985 w 3060"/>
              <a:gd name="T63" fmla="*/ 1267 h 3691"/>
              <a:gd name="T64" fmla="*/ 3046 w 3060"/>
              <a:gd name="T65" fmla="*/ 1451 h 3691"/>
              <a:gd name="T66" fmla="*/ 2955 w 3060"/>
              <a:gd name="T67" fmla="*/ 1718 h 3691"/>
              <a:gd name="T68" fmla="*/ 3003 w 3060"/>
              <a:gd name="T69" fmla="*/ 1922 h 3691"/>
              <a:gd name="T70" fmla="*/ 2804 w 3060"/>
              <a:gd name="T71" fmla="*/ 2114 h 3691"/>
              <a:gd name="T72" fmla="*/ 2817 w 3060"/>
              <a:gd name="T73" fmla="*/ 2348 h 3691"/>
              <a:gd name="T74" fmla="*/ 2558 w 3060"/>
              <a:gd name="T75" fmla="*/ 2436 h 3691"/>
              <a:gd name="T76" fmla="*/ 2501 w 3060"/>
              <a:gd name="T77" fmla="*/ 2703 h 3691"/>
              <a:gd name="T78" fmla="*/ 1829 w 3060"/>
              <a:gd name="T79" fmla="*/ 3688 h 3691"/>
              <a:gd name="T80" fmla="*/ 1335 w 3060"/>
              <a:gd name="T81" fmla="*/ 3646 h 3691"/>
              <a:gd name="T82" fmla="*/ 432 w 3060"/>
              <a:gd name="T83" fmla="*/ 3421 h 3691"/>
              <a:gd name="T84" fmla="*/ 462 w 3060"/>
              <a:gd name="T85" fmla="*/ 2603 h 3691"/>
              <a:gd name="T86" fmla="*/ 393 w 3060"/>
              <a:gd name="T87" fmla="*/ 2432 h 3691"/>
              <a:gd name="T88" fmla="*/ 197 w 3060"/>
              <a:gd name="T89" fmla="*/ 2230 h 3691"/>
              <a:gd name="T90" fmla="*/ 156 w 3060"/>
              <a:gd name="T91" fmla="*/ 2064 h 3691"/>
              <a:gd name="T92" fmla="*/ 61 w 3060"/>
              <a:gd name="T93" fmla="*/ 1797 h 3691"/>
              <a:gd name="T94" fmla="*/ 28 w 3060"/>
              <a:gd name="T95" fmla="*/ 1618 h 3691"/>
              <a:gd name="T96" fmla="*/ 76 w 3060"/>
              <a:gd name="T97" fmla="*/ 1341 h 3691"/>
              <a:gd name="T98" fmla="*/ 54 w 3060"/>
              <a:gd name="T99" fmla="*/ 1151 h 3691"/>
              <a:gd name="T100" fmla="*/ 225 w 3060"/>
              <a:gd name="T101" fmla="*/ 930 h 3691"/>
              <a:gd name="T102" fmla="*/ 228 w 3060"/>
              <a:gd name="T103" fmla="*/ 722 h 3691"/>
              <a:gd name="T104" fmla="*/ 472 w 3060"/>
              <a:gd name="T105" fmla="*/ 594 h 3691"/>
              <a:gd name="T106" fmla="*/ 527 w 3060"/>
              <a:gd name="T107" fmla="*/ 365 h 3691"/>
              <a:gd name="T108" fmla="*/ 799 w 3060"/>
              <a:gd name="T109" fmla="*/ 353 h 3691"/>
              <a:gd name="T110" fmla="*/ 928 w 3060"/>
              <a:gd name="T111" fmla="*/ 113 h 3691"/>
              <a:gd name="T112" fmla="*/ 1157 w 3060"/>
              <a:gd name="T113" fmla="*/ 161 h 3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060" h="3691">
                <a:moveTo>
                  <a:pt x="1537" y="894"/>
                </a:moveTo>
                <a:lnTo>
                  <a:pt x="1517" y="898"/>
                </a:lnTo>
                <a:lnTo>
                  <a:pt x="1499" y="906"/>
                </a:lnTo>
                <a:lnTo>
                  <a:pt x="1482" y="920"/>
                </a:lnTo>
                <a:lnTo>
                  <a:pt x="1209" y="1192"/>
                </a:lnTo>
                <a:lnTo>
                  <a:pt x="1197" y="1208"/>
                </a:lnTo>
                <a:lnTo>
                  <a:pt x="1188" y="1226"/>
                </a:lnTo>
                <a:lnTo>
                  <a:pt x="1185" y="1245"/>
                </a:lnTo>
                <a:lnTo>
                  <a:pt x="1185" y="1264"/>
                </a:lnTo>
                <a:lnTo>
                  <a:pt x="1188" y="1284"/>
                </a:lnTo>
                <a:lnTo>
                  <a:pt x="1197" y="1302"/>
                </a:lnTo>
                <a:lnTo>
                  <a:pt x="1209" y="1318"/>
                </a:lnTo>
                <a:lnTo>
                  <a:pt x="1226" y="1331"/>
                </a:lnTo>
                <a:lnTo>
                  <a:pt x="1243" y="1339"/>
                </a:lnTo>
                <a:lnTo>
                  <a:pt x="1263" y="1344"/>
                </a:lnTo>
                <a:lnTo>
                  <a:pt x="1283" y="1344"/>
                </a:lnTo>
                <a:lnTo>
                  <a:pt x="1302" y="1339"/>
                </a:lnTo>
                <a:lnTo>
                  <a:pt x="1320" y="1331"/>
                </a:lnTo>
                <a:lnTo>
                  <a:pt x="1336" y="1318"/>
                </a:lnTo>
                <a:lnTo>
                  <a:pt x="1456" y="1199"/>
                </a:lnTo>
                <a:lnTo>
                  <a:pt x="1456" y="1969"/>
                </a:lnTo>
                <a:lnTo>
                  <a:pt x="1273" y="1969"/>
                </a:lnTo>
                <a:lnTo>
                  <a:pt x="1249" y="1972"/>
                </a:lnTo>
                <a:lnTo>
                  <a:pt x="1227" y="1981"/>
                </a:lnTo>
                <a:lnTo>
                  <a:pt x="1209" y="1996"/>
                </a:lnTo>
                <a:lnTo>
                  <a:pt x="1196" y="2014"/>
                </a:lnTo>
                <a:lnTo>
                  <a:pt x="1187" y="2035"/>
                </a:lnTo>
                <a:lnTo>
                  <a:pt x="1183" y="2058"/>
                </a:lnTo>
                <a:lnTo>
                  <a:pt x="1187" y="2082"/>
                </a:lnTo>
                <a:lnTo>
                  <a:pt x="1196" y="2104"/>
                </a:lnTo>
                <a:lnTo>
                  <a:pt x="1209" y="2122"/>
                </a:lnTo>
                <a:lnTo>
                  <a:pt x="1227" y="2136"/>
                </a:lnTo>
                <a:lnTo>
                  <a:pt x="1249" y="2145"/>
                </a:lnTo>
                <a:lnTo>
                  <a:pt x="1273" y="2149"/>
                </a:lnTo>
                <a:lnTo>
                  <a:pt x="1787" y="2149"/>
                </a:lnTo>
                <a:lnTo>
                  <a:pt x="1811" y="2145"/>
                </a:lnTo>
                <a:lnTo>
                  <a:pt x="1832" y="2136"/>
                </a:lnTo>
                <a:lnTo>
                  <a:pt x="1850" y="2122"/>
                </a:lnTo>
                <a:lnTo>
                  <a:pt x="1864" y="2104"/>
                </a:lnTo>
                <a:lnTo>
                  <a:pt x="1873" y="2082"/>
                </a:lnTo>
                <a:lnTo>
                  <a:pt x="1876" y="2058"/>
                </a:lnTo>
                <a:lnTo>
                  <a:pt x="1873" y="2035"/>
                </a:lnTo>
                <a:lnTo>
                  <a:pt x="1864" y="2014"/>
                </a:lnTo>
                <a:lnTo>
                  <a:pt x="1850" y="1996"/>
                </a:lnTo>
                <a:lnTo>
                  <a:pt x="1832" y="1981"/>
                </a:lnTo>
                <a:lnTo>
                  <a:pt x="1811" y="1972"/>
                </a:lnTo>
                <a:lnTo>
                  <a:pt x="1787" y="1969"/>
                </a:lnTo>
                <a:lnTo>
                  <a:pt x="1634" y="1969"/>
                </a:lnTo>
                <a:lnTo>
                  <a:pt x="1634" y="983"/>
                </a:lnTo>
                <a:lnTo>
                  <a:pt x="1632" y="961"/>
                </a:lnTo>
                <a:lnTo>
                  <a:pt x="1624" y="942"/>
                </a:lnTo>
                <a:lnTo>
                  <a:pt x="1613" y="925"/>
                </a:lnTo>
                <a:lnTo>
                  <a:pt x="1597" y="910"/>
                </a:lnTo>
                <a:lnTo>
                  <a:pt x="1579" y="900"/>
                </a:lnTo>
                <a:lnTo>
                  <a:pt x="1559" y="895"/>
                </a:lnTo>
                <a:lnTo>
                  <a:pt x="1537" y="894"/>
                </a:lnTo>
                <a:close/>
                <a:moveTo>
                  <a:pt x="1529" y="508"/>
                </a:moveTo>
                <a:lnTo>
                  <a:pt x="1613" y="511"/>
                </a:lnTo>
                <a:lnTo>
                  <a:pt x="1694" y="521"/>
                </a:lnTo>
                <a:lnTo>
                  <a:pt x="1772" y="537"/>
                </a:lnTo>
                <a:lnTo>
                  <a:pt x="1849" y="560"/>
                </a:lnTo>
                <a:lnTo>
                  <a:pt x="1924" y="588"/>
                </a:lnTo>
                <a:lnTo>
                  <a:pt x="1995" y="621"/>
                </a:lnTo>
                <a:lnTo>
                  <a:pt x="2063" y="661"/>
                </a:lnTo>
                <a:lnTo>
                  <a:pt x="2127" y="704"/>
                </a:lnTo>
                <a:lnTo>
                  <a:pt x="2188" y="752"/>
                </a:lnTo>
                <a:lnTo>
                  <a:pt x="2245" y="805"/>
                </a:lnTo>
                <a:lnTo>
                  <a:pt x="2298" y="862"/>
                </a:lnTo>
                <a:lnTo>
                  <a:pt x="2347" y="923"/>
                </a:lnTo>
                <a:lnTo>
                  <a:pt x="2390" y="987"/>
                </a:lnTo>
                <a:lnTo>
                  <a:pt x="2429" y="1056"/>
                </a:lnTo>
                <a:lnTo>
                  <a:pt x="2462" y="1126"/>
                </a:lnTo>
                <a:lnTo>
                  <a:pt x="2490" y="1201"/>
                </a:lnTo>
                <a:lnTo>
                  <a:pt x="2513" y="1278"/>
                </a:lnTo>
                <a:lnTo>
                  <a:pt x="2529" y="1357"/>
                </a:lnTo>
                <a:lnTo>
                  <a:pt x="2539" y="1437"/>
                </a:lnTo>
                <a:lnTo>
                  <a:pt x="2542" y="1521"/>
                </a:lnTo>
                <a:lnTo>
                  <a:pt x="2539" y="1604"/>
                </a:lnTo>
                <a:lnTo>
                  <a:pt x="2529" y="1685"/>
                </a:lnTo>
                <a:lnTo>
                  <a:pt x="2513" y="1764"/>
                </a:lnTo>
                <a:lnTo>
                  <a:pt x="2490" y="1840"/>
                </a:lnTo>
                <a:lnTo>
                  <a:pt x="2462" y="1915"/>
                </a:lnTo>
                <a:lnTo>
                  <a:pt x="2429" y="1986"/>
                </a:lnTo>
                <a:lnTo>
                  <a:pt x="2390" y="2054"/>
                </a:lnTo>
                <a:lnTo>
                  <a:pt x="2347" y="2118"/>
                </a:lnTo>
                <a:lnTo>
                  <a:pt x="2298" y="2179"/>
                </a:lnTo>
                <a:lnTo>
                  <a:pt x="2245" y="2236"/>
                </a:lnTo>
                <a:lnTo>
                  <a:pt x="2188" y="2289"/>
                </a:lnTo>
                <a:lnTo>
                  <a:pt x="2127" y="2338"/>
                </a:lnTo>
                <a:lnTo>
                  <a:pt x="2063" y="2382"/>
                </a:lnTo>
                <a:lnTo>
                  <a:pt x="1995" y="2420"/>
                </a:lnTo>
                <a:lnTo>
                  <a:pt x="1924" y="2453"/>
                </a:lnTo>
                <a:lnTo>
                  <a:pt x="1849" y="2481"/>
                </a:lnTo>
                <a:lnTo>
                  <a:pt x="1772" y="2504"/>
                </a:lnTo>
                <a:lnTo>
                  <a:pt x="1694" y="2520"/>
                </a:lnTo>
                <a:lnTo>
                  <a:pt x="1613" y="2530"/>
                </a:lnTo>
                <a:lnTo>
                  <a:pt x="1529" y="2533"/>
                </a:lnTo>
                <a:lnTo>
                  <a:pt x="1447" y="2530"/>
                </a:lnTo>
                <a:lnTo>
                  <a:pt x="1365" y="2520"/>
                </a:lnTo>
                <a:lnTo>
                  <a:pt x="1287" y="2504"/>
                </a:lnTo>
                <a:lnTo>
                  <a:pt x="1211" y="2481"/>
                </a:lnTo>
                <a:lnTo>
                  <a:pt x="1136" y="2453"/>
                </a:lnTo>
                <a:lnTo>
                  <a:pt x="1065" y="2420"/>
                </a:lnTo>
                <a:lnTo>
                  <a:pt x="997" y="2382"/>
                </a:lnTo>
                <a:lnTo>
                  <a:pt x="932" y="2338"/>
                </a:lnTo>
                <a:lnTo>
                  <a:pt x="871" y="2289"/>
                </a:lnTo>
                <a:lnTo>
                  <a:pt x="815" y="2236"/>
                </a:lnTo>
                <a:lnTo>
                  <a:pt x="762" y="2179"/>
                </a:lnTo>
                <a:lnTo>
                  <a:pt x="713" y="2118"/>
                </a:lnTo>
                <a:lnTo>
                  <a:pt x="669" y="2054"/>
                </a:lnTo>
                <a:lnTo>
                  <a:pt x="631" y="1986"/>
                </a:lnTo>
                <a:lnTo>
                  <a:pt x="598" y="1915"/>
                </a:lnTo>
                <a:lnTo>
                  <a:pt x="570" y="1840"/>
                </a:lnTo>
                <a:lnTo>
                  <a:pt x="547" y="1764"/>
                </a:lnTo>
                <a:lnTo>
                  <a:pt x="531" y="1685"/>
                </a:lnTo>
                <a:lnTo>
                  <a:pt x="521" y="1604"/>
                </a:lnTo>
                <a:lnTo>
                  <a:pt x="518" y="1521"/>
                </a:lnTo>
                <a:lnTo>
                  <a:pt x="521" y="1437"/>
                </a:lnTo>
                <a:lnTo>
                  <a:pt x="531" y="1357"/>
                </a:lnTo>
                <a:lnTo>
                  <a:pt x="547" y="1278"/>
                </a:lnTo>
                <a:lnTo>
                  <a:pt x="570" y="1201"/>
                </a:lnTo>
                <a:lnTo>
                  <a:pt x="598" y="1126"/>
                </a:lnTo>
                <a:lnTo>
                  <a:pt x="631" y="1056"/>
                </a:lnTo>
                <a:lnTo>
                  <a:pt x="669" y="987"/>
                </a:lnTo>
                <a:lnTo>
                  <a:pt x="713" y="923"/>
                </a:lnTo>
                <a:lnTo>
                  <a:pt x="762" y="862"/>
                </a:lnTo>
                <a:lnTo>
                  <a:pt x="815" y="805"/>
                </a:lnTo>
                <a:lnTo>
                  <a:pt x="871" y="752"/>
                </a:lnTo>
                <a:lnTo>
                  <a:pt x="932" y="704"/>
                </a:lnTo>
                <a:lnTo>
                  <a:pt x="997" y="661"/>
                </a:lnTo>
                <a:lnTo>
                  <a:pt x="1065" y="621"/>
                </a:lnTo>
                <a:lnTo>
                  <a:pt x="1136" y="588"/>
                </a:lnTo>
                <a:lnTo>
                  <a:pt x="1211" y="560"/>
                </a:lnTo>
                <a:lnTo>
                  <a:pt x="1287" y="537"/>
                </a:lnTo>
                <a:lnTo>
                  <a:pt x="1365" y="521"/>
                </a:lnTo>
                <a:lnTo>
                  <a:pt x="1447" y="511"/>
                </a:lnTo>
                <a:lnTo>
                  <a:pt x="1529" y="508"/>
                </a:lnTo>
                <a:close/>
                <a:moveTo>
                  <a:pt x="1529" y="329"/>
                </a:moveTo>
                <a:lnTo>
                  <a:pt x="1437" y="333"/>
                </a:lnTo>
                <a:lnTo>
                  <a:pt x="1346" y="344"/>
                </a:lnTo>
                <a:lnTo>
                  <a:pt x="1257" y="361"/>
                </a:lnTo>
                <a:lnTo>
                  <a:pt x="1171" y="385"/>
                </a:lnTo>
                <a:lnTo>
                  <a:pt x="1087" y="415"/>
                </a:lnTo>
                <a:lnTo>
                  <a:pt x="1007" y="450"/>
                </a:lnTo>
                <a:lnTo>
                  <a:pt x="929" y="492"/>
                </a:lnTo>
                <a:lnTo>
                  <a:pt x="856" y="540"/>
                </a:lnTo>
                <a:lnTo>
                  <a:pt x="785" y="592"/>
                </a:lnTo>
                <a:lnTo>
                  <a:pt x="720" y="648"/>
                </a:lnTo>
                <a:lnTo>
                  <a:pt x="658" y="710"/>
                </a:lnTo>
                <a:lnTo>
                  <a:pt x="601" y="776"/>
                </a:lnTo>
                <a:lnTo>
                  <a:pt x="549" y="846"/>
                </a:lnTo>
                <a:lnTo>
                  <a:pt x="502" y="920"/>
                </a:lnTo>
                <a:lnTo>
                  <a:pt x="460" y="998"/>
                </a:lnTo>
                <a:lnTo>
                  <a:pt x="425" y="1078"/>
                </a:lnTo>
                <a:lnTo>
                  <a:pt x="394" y="1162"/>
                </a:lnTo>
                <a:lnTo>
                  <a:pt x="371" y="1247"/>
                </a:lnTo>
                <a:lnTo>
                  <a:pt x="354" y="1337"/>
                </a:lnTo>
                <a:lnTo>
                  <a:pt x="342" y="1427"/>
                </a:lnTo>
                <a:lnTo>
                  <a:pt x="339" y="1521"/>
                </a:lnTo>
                <a:lnTo>
                  <a:pt x="342" y="1614"/>
                </a:lnTo>
                <a:lnTo>
                  <a:pt x="354" y="1704"/>
                </a:lnTo>
                <a:lnTo>
                  <a:pt x="371" y="1794"/>
                </a:lnTo>
                <a:lnTo>
                  <a:pt x="394" y="1880"/>
                </a:lnTo>
                <a:lnTo>
                  <a:pt x="425" y="1963"/>
                </a:lnTo>
                <a:lnTo>
                  <a:pt x="460" y="2045"/>
                </a:lnTo>
                <a:lnTo>
                  <a:pt x="502" y="2122"/>
                </a:lnTo>
                <a:lnTo>
                  <a:pt x="549" y="2195"/>
                </a:lnTo>
                <a:lnTo>
                  <a:pt x="601" y="2265"/>
                </a:lnTo>
                <a:lnTo>
                  <a:pt x="658" y="2331"/>
                </a:lnTo>
                <a:lnTo>
                  <a:pt x="720" y="2393"/>
                </a:lnTo>
                <a:lnTo>
                  <a:pt x="785" y="2450"/>
                </a:lnTo>
                <a:lnTo>
                  <a:pt x="856" y="2502"/>
                </a:lnTo>
                <a:lnTo>
                  <a:pt x="929" y="2549"/>
                </a:lnTo>
                <a:lnTo>
                  <a:pt x="1007" y="2591"/>
                </a:lnTo>
                <a:lnTo>
                  <a:pt x="1087" y="2627"/>
                </a:lnTo>
                <a:lnTo>
                  <a:pt x="1171" y="2657"/>
                </a:lnTo>
                <a:lnTo>
                  <a:pt x="1257" y="2680"/>
                </a:lnTo>
                <a:lnTo>
                  <a:pt x="1346" y="2698"/>
                </a:lnTo>
                <a:lnTo>
                  <a:pt x="1437" y="2709"/>
                </a:lnTo>
                <a:lnTo>
                  <a:pt x="1529" y="2712"/>
                </a:lnTo>
                <a:lnTo>
                  <a:pt x="1623" y="2709"/>
                </a:lnTo>
                <a:lnTo>
                  <a:pt x="1714" y="2698"/>
                </a:lnTo>
                <a:lnTo>
                  <a:pt x="1803" y="2680"/>
                </a:lnTo>
                <a:lnTo>
                  <a:pt x="1889" y="2657"/>
                </a:lnTo>
                <a:lnTo>
                  <a:pt x="1972" y="2627"/>
                </a:lnTo>
                <a:lnTo>
                  <a:pt x="2053" y="2591"/>
                </a:lnTo>
                <a:lnTo>
                  <a:pt x="2131" y="2549"/>
                </a:lnTo>
                <a:lnTo>
                  <a:pt x="2204" y="2502"/>
                </a:lnTo>
                <a:lnTo>
                  <a:pt x="2274" y="2450"/>
                </a:lnTo>
                <a:lnTo>
                  <a:pt x="2340" y="2393"/>
                </a:lnTo>
                <a:lnTo>
                  <a:pt x="2402" y="2331"/>
                </a:lnTo>
                <a:lnTo>
                  <a:pt x="2458" y="2265"/>
                </a:lnTo>
                <a:lnTo>
                  <a:pt x="2510" y="2195"/>
                </a:lnTo>
                <a:lnTo>
                  <a:pt x="2558" y="2122"/>
                </a:lnTo>
                <a:lnTo>
                  <a:pt x="2600" y="2045"/>
                </a:lnTo>
                <a:lnTo>
                  <a:pt x="2635" y="1963"/>
                </a:lnTo>
                <a:lnTo>
                  <a:pt x="2665" y="1880"/>
                </a:lnTo>
                <a:lnTo>
                  <a:pt x="2689" y="1794"/>
                </a:lnTo>
                <a:lnTo>
                  <a:pt x="2706" y="1704"/>
                </a:lnTo>
                <a:lnTo>
                  <a:pt x="2717" y="1614"/>
                </a:lnTo>
                <a:lnTo>
                  <a:pt x="2721" y="1521"/>
                </a:lnTo>
                <a:lnTo>
                  <a:pt x="2717" y="1427"/>
                </a:lnTo>
                <a:lnTo>
                  <a:pt x="2706" y="1337"/>
                </a:lnTo>
                <a:lnTo>
                  <a:pt x="2689" y="1247"/>
                </a:lnTo>
                <a:lnTo>
                  <a:pt x="2665" y="1162"/>
                </a:lnTo>
                <a:lnTo>
                  <a:pt x="2635" y="1078"/>
                </a:lnTo>
                <a:lnTo>
                  <a:pt x="2600" y="998"/>
                </a:lnTo>
                <a:lnTo>
                  <a:pt x="2558" y="920"/>
                </a:lnTo>
                <a:lnTo>
                  <a:pt x="2510" y="846"/>
                </a:lnTo>
                <a:lnTo>
                  <a:pt x="2458" y="776"/>
                </a:lnTo>
                <a:lnTo>
                  <a:pt x="2402" y="710"/>
                </a:lnTo>
                <a:lnTo>
                  <a:pt x="2340" y="648"/>
                </a:lnTo>
                <a:lnTo>
                  <a:pt x="2274" y="592"/>
                </a:lnTo>
                <a:lnTo>
                  <a:pt x="2204" y="540"/>
                </a:lnTo>
                <a:lnTo>
                  <a:pt x="2131" y="492"/>
                </a:lnTo>
                <a:lnTo>
                  <a:pt x="2053" y="450"/>
                </a:lnTo>
                <a:lnTo>
                  <a:pt x="1972" y="415"/>
                </a:lnTo>
                <a:lnTo>
                  <a:pt x="1889" y="385"/>
                </a:lnTo>
                <a:lnTo>
                  <a:pt x="1803" y="361"/>
                </a:lnTo>
                <a:lnTo>
                  <a:pt x="1714" y="344"/>
                </a:lnTo>
                <a:lnTo>
                  <a:pt x="1623" y="333"/>
                </a:lnTo>
                <a:lnTo>
                  <a:pt x="1529" y="329"/>
                </a:lnTo>
                <a:close/>
                <a:moveTo>
                  <a:pt x="1383" y="0"/>
                </a:moveTo>
                <a:lnTo>
                  <a:pt x="1416" y="6"/>
                </a:lnTo>
                <a:lnTo>
                  <a:pt x="1447" y="17"/>
                </a:lnTo>
                <a:lnTo>
                  <a:pt x="1475" y="34"/>
                </a:lnTo>
                <a:lnTo>
                  <a:pt x="1500" y="56"/>
                </a:lnTo>
                <a:lnTo>
                  <a:pt x="1520" y="82"/>
                </a:lnTo>
                <a:lnTo>
                  <a:pt x="1535" y="111"/>
                </a:lnTo>
                <a:lnTo>
                  <a:pt x="1545" y="144"/>
                </a:lnTo>
                <a:lnTo>
                  <a:pt x="1555" y="111"/>
                </a:lnTo>
                <a:lnTo>
                  <a:pt x="1572" y="83"/>
                </a:lnTo>
                <a:lnTo>
                  <a:pt x="1593" y="57"/>
                </a:lnTo>
                <a:lnTo>
                  <a:pt x="1617" y="36"/>
                </a:lnTo>
                <a:lnTo>
                  <a:pt x="1646" y="19"/>
                </a:lnTo>
                <a:lnTo>
                  <a:pt x="1677" y="9"/>
                </a:lnTo>
                <a:lnTo>
                  <a:pt x="1710" y="3"/>
                </a:lnTo>
                <a:lnTo>
                  <a:pt x="1744" y="6"/>
                </a:lnTo>
                <a:lnTo>
                  <a:pt x="1784" y="11"/>
                </a:lnTo>
                <a:lnTo>
                  <a:pt x="1814" y="19"/>
                </a:lnTo>
                <a:lnTo>
                  <a:pt x="1841" y="32"/>
                </a:lnTo>
                <a:lnTo>
                  <a:pt x="1865" y="48"/>
                </a:lnTo>
                <a:lnTo>
                  <a:pt x="1887" y="68"/>
                </a:lnTo>
                <a:lnTo>
                  <a:pt x="1905" y="91"/>
                </a:lnTo>
                <a:lnTo>
                  <a:pt x="1918" y="117"/>
                </a:lnTo>
                <a:lnTo>
                  <a:pt x="1927" y="144"/>
                </a:lnTo>
                <a:lnTo>
                  <a:pt x="1933" y="173"/>
                </a:lnTo>
                <a:lnTo>
                  <a:pt x="1932" y="204"/>
                </a:lnTo>
                <a:lnTo>
                  <a:pt x="1949" y="179"/>
                </a:lnTo>
                <a:lnTo>
                  <a:pt x="1969" y="157"/>
                </a:lnTo>
                <a:lnTo>
                  <a:pt x="1993" y="139"/>
                </a:lnTo>
                <a:lnTo>
                  <a:pt x="2019" y="126"/>
                </a:lnTo>
                <a:lnTo>
                  <a:pt x="2046" y="117"/>
                </a:lnTo>
                <a:lnTo>
                  <a:pt x="2075" y="112"/>
                </a:lnTo>
                <a:lnTo>
                  <a:pt x="2105" y="112"/>
                </a:lnTo>
                <a:lnTo>
                  <a:pt x="2134" y="117"/>
                </a:lnTo>
                <a:lnTo>
                  <a:pt x="2162" y="127"/>
                </a:lnTo>
                <a:lnTo>
                  <a:pt x="2199" y="145"/>
                </a:lnTo>
                <a:lnTo>
                  <a:pt x="2226" y="160"/>
                </a:lnTo>
                <a:lnTo>
                  <a:pt x="2248" y="180"/>
                </a:lnTo>
                <a:lnTo>
                  <a:pt x="2266" y="203"/>
                </a:lnTo>
                <a:lnTo>
                  <a:pt x="2281" y="227"/>
                </a:lnTo>
                <a:lnTo>
                  <a:pt x="2292" y="255"/>
                </a:lnTo>
                <a:lnTo>
                  <a:pt x="2298" y="283"/>
                </a:lnTo>
                <a:lnTo>
                  <a:pt x="2299" y="312"/>
                </a:lnTo>
                <a:lnTo>
                  <a:pt x="2296" y="342"/>
                </a:lnTo>
                <a:lnTo>
                  <a:pt x="2287" y="371"/>
                </a:lnTo>
                <a:lnTo>
                  <a:pt x="2310" y="351"/>
                </a:lnTo>
                <a:lnTo>
                  <a:pt x="2335" y="336"/>
                </a:lnTo>
                <a:lnTo>
                  <a:pt x="2364" y="326"/>
                </a:lnTo>
                <a:lnTo>
                  <a:pt x="2392" y="320"/>
                </a:lnTo>
                <a:lnTo>
                  <a:pt x="2420" y="319"/>
                </a:lnTo>
                <a:lnTo>
                  <a:pt x="2449" y="322"/>
                </a:lnTo>
                <a:lnTo>
                  <a:pt x="2478" y="331"/>
                </a:lnTo>
                <a:lnTo>
                  <a:pt x="2505" y="344"/>
                </a:lnTo>
                <a:lnTo>
                  <a:pt x="2530" y="362"/>
                </a:lnTo>
                <a:lnTo>
                  <a:pt x="2559" y="389"/>
                </a:lnTo>
                <a:lnTo>
                  <a:pt x="2579" y="412"/>
                </a:lnTo>
                <a:lnTo>
                  <a:pt x="2596" y="437"/>
                </a:lnTo>
                <a:lnTo>
                  <a:pt x="2608" y="464"/>
                </a:lnTo>
                <a:lnTo>
                  <a:pt x="2614" y="492"/>
                </a:lnTo>
                <a:lnTo>
                  <a:pt x="2618" y="520"/>
                </a:lnTo>
                <a:lnTo>
                  <a:pt x="2616" y="550"/>
                </a:lnTo>
                <a:lnTo>
                  <a:pt x="2608" y="578"/>
                </a:lnTo>
                <a:lnTo>
                  <a:pt x="2596" y="605"/>
                </a:lnTo>
                <a:lnTo>
                  <a:pt x="2581" y="630"/>
                </a:lnTo>
                <a:lnTo>
                  <a:pt x="2608" y="619"/>
                </a:lnTo>
                <a:lnTo>
                  <a:pt x="2637" y="611"/>
                </a:lnTo>
                <a:lnTo>
                  <a:pt x="2665" y="609"/>
                </a:lnTo>
                <a:lnTo>
                  <a:pt x="2695" y="612"/>
                </a:lnTo>
                <a:lnTo>
                  <a:pt x="2723" y="619"/>
                </a:lnTo>
                <a:lnTo>
                  <a:pt x="2749" y="630"/>
                </a:lnTo>
                <a:lnTo>
                  <a:pt x="2774" y="646"/>
                </a:lnTo>
                <a:lnTo>
                  <a:pt x="2796" y="666"/>
                </a:lnTo>
                <a:lnTo>
                  <a:pt x="2815" y="691"/>
                </a:lnTo>
                <a:lnTo>
                  <a:pt x="2836" y="724"/>
                </a:lnTo>
                <a:lnTo>
                  <a:pt x="2850" y="752"/>
                </a:lnTo>
                <a:lnTo>
                  <a:pt x="2859" y="780"/>
                </a:lnTo>
                <a:lnTo>
                  <a:pt x="2862" y="810"/>
                </a:lnTo>
                <a:lnTo>
                  <a:pt x="2861" y="839"/>
                </a:lnTo>
                <a:lnTo>
                  <a:pt x="2855" y="868"/>
                </a:lnTo>
                <a:lnTo>
                  <a:pt x="2845" y="895"/>
                </a:lnTo>
                <a:lnTo>
                  <a:pt x="2830" y="920"/>
                </a:lnTo>
                <a:lnTo>
                  <a:pt x="2811" y="942"/>
                </a:lnTo>
                <a:lnTo>
                  <a:pt x="2789" y="962"/>
                </a:lnTo>
                <a:lnTo>
                  <a:pt x="2818" y="958"/>
                </a:lnTo>
                <a:lnTo>
                  <a:pt x="2848" y="960"/>
                </a:lnTo>
                <a:lnTo>
                  <a:pt x="2877" y="966"/>
                </a:lnTo>
                <a:lnTo>
                  <a:pt x="2904" y="976"/>
                </a:lnTo>
                <a:lnTo>
                  <a:pt x="2929" y="991"/>
                </a:lnTo>
                <a:lnTo>
                  <a:pt x="2951" y="1010"/>
                </a:lnTo>
                <a:lnTo>
                  <a:pt x="2971" y="1033"/>
                </a:lnTo>
                <a:lnTo>
                  <a:pt x="2985" y="1057"/>
                </a:lnTo>
                <a:lnTo>
                  <a:pt x="2997" y="1087"/>
                </a:lnTo>
                <a:lnTo>
                  <a:pt x="3008" y="1124"/>
                </a:lnTo>
                <a:lnTo>
                  <a:pt x="3014" y="1155"/>
                </a:lnTo>
                <a:lnTo>
                  <a:pt x="3014" y="1185"/>
                </a:lnTo>
                <a:lnTo>
                  <a:pt x="3009" y="1214"/>
                </a:lnTo>
                <a:lnTo>
                  <a:pt x="2999" y="1242"/>
                </a:lnTo>
                <a:lnTo>
                  <a:pt x="2985" y="1267"/>
                </a:lnTo>
                <a:lnTo>
                  <a:pt x="2968" y="1290"/>
                </a:lnTo>
                <a:lnTo>
                  <a:pt x="2947" y="1311"/>
                </a:lnTo>
                <a:lnTo>
                  <a:pt x="2922" y="1327"/>
                </a:lnTo>
                <a:lnTo>
                  <a:pt x="2895" y="1339"/>
                </a:lnTo>
                <a:lnTo>
                  <a:pt x="2928" y="1346"/>
                </a:lnTo>
                <a:lnTo>
                  <a:pt x="2959" y="1357"/>
                </a:lnTo>
                <a:lnTo>
                  <a:pt x="2988" y="1374"/>
                </a:lnTo>
                <a:lnTo>
                  <a:pt x="3011" y="1396"/>
                </a:lnTo>
                <a:lnTo>
                  <a:pt x="3032" y="1422"/>
                </a:lnTo>
                <a:lnTo>
                  <a:pt x="3046" y="1451"/>
                </a:lnTo>
                <a:lnTo>
                  <a:pt x="3056" y="1484"/>
                </a:lnTo>
                <a:lnTo>
                  <a:pt x="3060" y="1518"/>
                </a:lnTo>
                <a:lnTo>
                  <a:pt x="3060" y="1521"/>
                </a:lnTo>
                <a:lnTo>
                  <a:pt x="3059" y="1561"/>
                </a:lnTo>
                <a:lnTo>
                  <a:pt x="3054" y="1595"/>
                </a:lnTo>
                <a:lnTo>
                  <a:pt x="3044" y="1626"/>
                </a:lnTo>
                <a:lnTo>
                  <a:pt x="3028" y="1656"/>
                </a:lnTo>
                <a:lnTo>
                  <a:pt x="3008" y="1681"/>
                </a:lnTo>
                <a:lnTo>
                  <a:pt x="2983" y="1702"/>
                </a:lnTo>
                <a:lnTo>
                  <a:pt x="2955" y="1718"/>
                </a:lnTo>
                <a:lnTo>
                  <a:pt x="2923" y="1729"/>
                </a:lnTo>
                <a:lnTo>
                  <a:pt x="2890" y="1735"/>
                </a:lnTo>
                <a:lnTo>
                  <a:pt x="2917" y="1747"/>
                </a:lnTo>
                <a:lnTo>
                  <a:pt x="2941" y="1764"/>
                </a:lnTo>
                <a:lnTo>
                  <a:pt x="2963" y="1786"/>
                </a:lnTo>
                <a:lnTo>
                  <a:pt x="2980" y="1808"/>
                </a:lnTo>
                <a:lnTo>
                  <a:pt x="2992" y="1834"/>
                </a:lnTo>
                <a:lnTo>
                  <a:pt x="3001" y="1863"/>
                </a:lnTo>
                <a:lnTo>
                  <a:pt x="3004" y="1892"/>
                </a:lnTo>
                <a:lnTo>
                  <a:pt x="3003" y="1922"/>
                </a:lnTo>
                <a:lnTo>
                  <a:pt x="2998" y="1952"/>
                </a:lnTo>
                <a:lnTo>
                  <a:pt x="2986" y="1989"/>
                </a:lnTo>
                <a:lnTo>
                  <a:pt x="2974" y="2018"/>
                </a:lnTo>
                <a:lnTo>
                  <a:pt x="2958" y="2044"/>
                </a:lnTo>
                <a:lnTo>
                  <a:pt x="2939" y="2065"/>
                </a:lnTo>
                <a:lnTo>
                  <a:pt x="2916" y="2083"/>
                </a:lnTo>
                <a:lnTo>
                  <a:pt x="2890" y="2098"/>
                </a:lnTo>
                <a:lnTo>
                  <a:pt x="2863" y="2107"/>
                </a:lnTo>
                <a:lnTo>
                  <a:pt x="2834" y="2113"/>
                </a:lnTo>
                <a:lnTo>
                  <a:pt x="2804" y="2114"/>
                </a:lnTo>
                <a:lnTo>
                  <a:pt x="2775" y="2109"/>
                </a:lnTo>
                <a:lnTo>
                  <a:pt x="2798" y="2130"/>
                </a:lnTo>
                <a:lnTo>
                  <a:pt x="2816" y="2152"/>
                </a:lnTo>
                <a:lnTo>
                  <a:pt x="2829" y="2178"/>
                </a:lnTo>
                <a:lnTo>
                  <a:pt x="2839" y="2205"/>
                </a:lnTo>
                <a:lnTo>
                  <a:pt x="2844" y="2234"/>
                </a:lnTo>
                <a:lnTo>
                  <a:pt x="2845" y="2263"/>
                </a:lnTo>
                <a:lnTo>
                  <a:pt x="2841" y="2292"/>
                </a:lnTo>
                <a:lnTo>
                  <a:pt x="2832" y="2321"/>
                </a:lnTo>
                <a:lnTo>
                  <a:pt x="2817" y="2348"/>
                </a:lnTo>
                <a:lnTo>
                  <a:pt x="2794" y="2382"/>
                </a:lnTo>
                <a:lnTo>
                  <a:pt x="2775" y="2406"/>
                </a:lnTo>
                <a:lnTo>
                  <a:pt x="2752" y="2425"/>
                </a:lnTo>
                <a:lnTo>
                  <a:pt x="2728" y="2441"/>
                </a:lnTo>
                <a:lnTo>
                  <a:pt x="2700" y="2451"/>
                </a:lnTo>
                <a:lnTo>
                  <a:pt x="2672" y="2458"/>
                </a:lnTo>
                <a:lnTo>
                  <a:pt x="2644" y="2460"/>
                </a:lnTo>
                <a:lnTo>
                  <a:pt x="2614" y="2456"/>
                </a:lnTo>
                <a:lnTo>
                  <a:pt x="2586" y="2449"/>
                </a:lnTo>
                <a:lnTo>
                  <a:pt x="2558" y="2436"/>
                </a:lnTo>
                <a:lnTo>
                  <a:pt x="2574" y="2462"/>
                </a:lnTo>
                <a:lnTo>
                  <a:pt x="2585" y="2489"/>
                </a:lnTo>
                <a:lnTo>
                  <a:pt x="2592" y="2517"/>
                </a:lnTo>
                <a:lnTo>
                  <a:pt x="2593" y="2547"/>
                </a:lnTo>
                <a:lnTo>
                  <a:pt x="2590" y="2575"/>
                </a:lnTo>
                <a:lnTo>
                  <a:pt x="2583" y="2603"/>
                </a:lnTo>
                <a:lnTo>
                  <a:pt x="2570" y="2631"/>
                </a:lnTo>
                <a:lnTo>
                  <a:pt x="2553" y="2654"/>
                </a:lnTo>
                <a:lnTo>
                  <a:pt x="2532" y="2677"/>
                </a:lnTo>
                <a:lnTo>
                  <a:pt x="2501" y="2703"/>
                </a:lnTo>
                <a:lnTo>
                  <a:pt x="2477" y="2720"/>
                </a:lnTo>
                <a:lnTo>
                  <a:pt x="2449" y="2732"/>
                </a:lnTo>
                <a:lnTo>
                  <a:pt x="2635" y="3353"/>
                </a:lnTo>
                <a:lnTo>
                  <a:pt x="2638" y="3376"/>
                </a:lnTo>
                <a:lnTo>
                  <a:pt x="2636" y="3398"/>
                </a:lnTo>
                <a:lnTo>
                  <a:pt x="2628" y="3421"/>
                </a:lnTo>
                <a:lnTo>
                  <a:pt x="2614" y="3439"/>
                </a:lnTo>
                <a:lnTo>
                  <a:pt x="2596" y="3454"/>
                </a:lnTo>
                <a:lnTo>
                  <a:pt x="2575" y="3464"/>
                </a:lnTo>
                <a:lnTo>
                  <a:pt x="1829" y="3688"/>
                </a:lnTo>
                <a:lnTo>
                  <a:pt x="1803" y="3691"/>
                </a:lnTo>
                <a:lnTo>
                  <a:pt x="1785" y="3689"/>
                </a:lnTo>
                <a:lnTo>
                  <a:pt x="1767" y="3683"/>
                </a:lnTo>
                <a:lnTo>
                  <a:pt x="1751" y="3674"/>
                </a:lnTo>
                <a:lnTo>
                  <a:pt x="1736" y="3662"/>
                </a:lnTo>
                <a:lnTo>
                  <a:pt x="1725" y="3646"/>
                </a:lnTo>
                <a:lnTo>
                  <a:pt x="1718" y="3628"/>
                </a:lnTo>
                <a:lnTo>
                  <a:pt x="1529" y="3002"/>
                </a:lnTo>
                <a:lnTo>
                  <a:pt x="1342" y="3628"/>
                </a:lnTo>
                <a:lnTo>
                  <a:pt x="1335" y="3646"/>
                </a:lnTo>
                <a:lnTo>
                  <a:pt x="1324" y="3662"/>
                </a:lnTo>
                <a:lnTo>
                  <a:pt x="1309" y="3674"/>
                </a:lnTo>
                <a:lnTo>
                  <a:pt x="1293" y="3683"/>
                </a:lnTo>
                <a:lnTo>
                  <a:pt x="1275" y="3689"/>
                </a:lnTo>
                <a:lnTo>
                  <a:pt x="1257" y="3691"/>
                </a:lnTo>
                <a:lnTo>
                  <a:pt x="1231" y="3688"/>
                </a:lnTo>
                <a:lnTo>
                  <a:pt x="485" y="3464"/>
                </a:lnTo>
                <a:lnTo>
                  <a:pt x="463" y="3454"/>
                </a:lnTo>
                <a:lnTo>
                  <a:pt x="445" y="3439"/>
                </a:lnTo>
                <a:lnTo>
                  <a:pt x="432" y="3421"/>
                </a:lnTo>
                <a:lnTo>
                  <a:pt x="424" y="3398"/>
                </a:lnTo>
                <a:lnTo>
                  <a:pt x="422" y="3376"/>
                </a:lnTo>
                <a:lnTo>
                  <a:pt x="425" y="3353"/>
                </a:lnTo>
                <a:lnTo>
                  <a:pt x="615" y="2719"/>
                </a:lnTo>
                <a:lnTo>
                  <a:pt x="584" y="2711"/>
                </a:lnTo>
                <a:lnTo>
                  <a:pt x="556" y="2697"/>
                </a:lnTo>
                <a:lnTo>
                  <a:pt x="529" y="2678"/>
                </a:lnTo>
                <a:lnTo>
                  <a:pt x="500" y="2651"/>
                </a:lnTo>
                <a:lnTo>
                  <a:pt x="478" y="2629"/>
                </a:lnTo>
                <a:lnTo>
                  <a:pt x="462" y="2603"/>
                </a:lnTo>
                <a:lnTo>
                  <a:pt x="451" y="2577"/>
                </a:lnTo>
                <a:lnTo>
                  <a:pt x="443" y="2549"/>
                </a:lnTo>
                <a:lnTo>
                  <a:pt x="441" y="2520"/>
                </a:lnTo>
                <a:lnTo>
                  <a:pt x="443" y="2490"/>
                </a:lnTo>
                <a:lnTo>
                  <a:pt x="451" y="2462"/>
                </a:lnTo>
                <a:lnTo>
                  <a:pt x="462" y="2435"/>
                </a:lnTo>
                <a:lnTo>
                  <a:pt x="478" y="2410"/>
                </a:lnTo>
                <a:lnTo>
                  <a:pt x="451" y="2423"/>
                </a:lnTo>
                <a:lnTo>
                  <a:pt x="422" y="2429"/>
                </a:lnTo>
                <a:lnTo>
                  <a:pt x="393" y="2432"/>
                </a:lnTo>
                <a:lnTo>
                  <a:pt x="364" y="2428"/>
                </a:lnTo>
                <a:lnTo>
                  <a:pt x="336" y="2421"/>
                </a:lnTo>
                <a:lnTo>
                  <a:pt x="310" y="2410"/>
                </a:lnTo>
                <a:lnTo>
                  <a:pt x="285" y="2394"/>
                </a:lnTo>
                <a:lnTo>
                  <a:pt x="262" y="2374"/>
                </a:lnTo>
                <a:lnTo>
                  <a:pt x="244" y="2349"/>
                </a:lnTo>
                <a:lnTo>
                  <a:pt x="223" y="2316"/>
                </a:lnTo>
                <a:lnTo>
                  <a:pt x="209" y="2288"/>
                </a:lnTo>
                <a:lnTo>
                  <a:pt x="200" y="2260"/>
                </a:lnTo>
                <a:lnTo>
                  <a:pt x="197" y="2230"/>
                </a:lnTo>
                <a:lnTo>
                  <a:pt x="198" y="2201"/>
                </a:lnTo>
                <a:lnTo>
                  <a:pt x="203" y="2173"/>
                </a:lnTo>
                <a:lnTo>
                  <a:pt x="215" y="2145"/>
                </a:lnTo>
                <a:lnTo>
                  <a:pt x="229" y="2121"/>
                </a:lnTo>
                <a:lnTo>
                  <a:pt x="247" y="2098"/>
                </a:lnTo>
                <a:lnTo>
                  <a:pt x="271" y="2078"/>
                </a:lnTo>
                <a:lnTo>
                  <a:pt x="241" y="2082"/>
                </a:lnTo>
                <a:lnTo>
                  <a:pt x="211" y="2080"/>
                </a:lnTo>
                <a:lnTo>
                  <a:pt x="182" y="2074"/>
                </a:lnTo>
                <a:lnTo>
                  <a:pt x="156" y="2064"/>
                </a:lnTo>
                <a:lnTo>
                  <a:pt x="130" y="2048"/>
                </a:lnTo>
                <a:lnTo>
                  <a:pt x="108" y="2030"/>
                </a:lnTo>
                <a:lnTo>
                  <a:pt x="89" y="2007"/>
                </a:lnTo>
                <a:lnTo>
                  <a:pt x="73" y="1983"/>
                </a:lnTo>
                <a:lnTo>
                  <a:pt x="62" y="1953"/>
                </a:lnTo>
                <a:lnTo>
                  <a:pt x="52" y="1915"/>
                </a:lnTo>
                <a:lnTo>
                  <a:pt x="46" y="1884"/>
                </a:lnTo>
                <a:lnTo>
                  <a:pt x="46" y="1855"/>
                </a:lnTo>
                <a:lnTo>
                  <a:pt x="51" y="1825"/>
                </a:lnTo>
                <a:lnTo>
                  <a:pt x="61" y="1797"/>
                </a:lnTo>
                <a:lnTo>
                  <a:pt x="74" y="1772"/>
                </a:lnTo>
                <a:lnTo>
                  <a:pt x="93" y="1748"/>
                </a:lnTo>
                <a:lnTo>
                  <a:pt x="114" y="1728"/>
                </a:lnTo>
                <a:lnTo>
                  <a:pt x="139" y="1712"/>
                </a:lnTo>
                <a:lnTo>
                  <a:pt x="167" y="1700"/>
                </a:lnTo>
                <a:lnTo>
                  <a:pt x="133" y="1694"/>
                </a:lnTo>
                <a:lnTo>
                  <a:pt x="102" y="1683"/>
                </a:lnTo>
                <a:lnTo>
                  <a:pt x="73" y="1666"/>
                </a:lnTo>
                <a:lnTo>
                  <a:pt x="48" y="1644"/>
                </a:lnTo>
                <a:lnTo>
                  <a:pt x="28" y="1618"/>
                </a:lnTo>
                <a:lnTo>
                  <a:pt x="13" y="1589"/>
                </a:lnTo>
                <a:lnTo>
                  <a:pt x="3" y="1557"/>
                </a:lnTo>
                <a:lnTo>
                  <a:pt x="0" y="1522"/>
                </a:lnTo>
                <a:lnTo>
                  <a:pt x="0" y="1521"/>
                </a:lnTo>
                <a:lnTo>
                  <a:pt x="1" y="1483"/>
                </a:lnTo>
                <a:lnTo>
                  <a:pt x="4" y="1449"/>
                </a:lnTo>
                <a:lnTo>
                  <a:pt x="15" y="1417"/>
                </a:lnTo>
                <a:lnTo>
                  <a:pt x="30" y="1388"/>
                </a:lnTo>
                <a:lnTo>
                  <a:pt x="52" y="1363"/>
                </a:lnTo>
                <a:lnTo>
                  <a:pt x="76" y="1341"/>
                </a:lnTo>
                <a:lnTo>
                  <a:pt x="105" y="1324"/>
                </a:lnTo>
                <a:lnTo>
                  <a:pt x="136" y="1314"/>
                </a:lnTo>
                <a:lnTo>
                  <a:pt x="169" y="1309"/>
                </a:lnTo>
                <a:lnTo>
                  <a:pt x="142" y="1296"/>
                </a:lnTo>
                <a:lnTo>
                  <a:pt x="117" y="1278"/>
                </a:lnTo>
                <a:lnTo>
                  <a:pt x="97" y="1258"/>
                </a:lnTo>
                <a:lnTo>
                  <a:pt x="80" y="1234"/>
                </a:lnTo>
                <a:lnTo>
                  <a:pt x="68" y="1208"/>
                </a:lnTo>
                <a:lnTo>
                  <a:pt x="59" y="1181"/>
                </a:lnTo>
                <a:lnTo>
                  <a:pt x="54" y="1151"/>
                </a:lnTo>
                <a:lnTo>
                  <a:pt x="55" y="1122"/>
                </a:lnTo>
                <a:lnTo>
                  <a:pt x="61" y="1091"/>
                </a:lnTo>
                <a:lnTo>
                  <a:pt x="73" y="1053"/>
                </a:lnTo>
                <a:lnTo>
                  <a:pt x="85" y="1025"/>
                </a:lnTo>
                <a:lnTo>
                  <a:pt x="100" y="1000"/>
                </a:lnTo>
                <a:lnTo>
                  <a:pt x="121" y="978"/>
                </a:lnTo>
                <a:lnTo>
                  <a:pt x="143" y="960"/>
                </a:lnTo>
                <a:lnTo>
                  <a:pt x="168" y="946"/>
                </a:lnTo>
                <a:lnTo>
                  <a:pt x="195" y="935"/>
                </a:lnTo>
                <a:lnTo>
                  <a:pt x="225" y="930"/>
                </a:lnTo>
                <a:lnTo>
                  <a:pt x="254" y="930"/>
                </a:lnTo>
                <a:lnTo>
                  <a:pt x="285" y="934"/>
                </a:lnTo>
                <a:lnTo>
                  <a:pt x="262" y="914"/>
                </a:lnTo>
                <a:lnTo>
                  <a:pt x="243" y="890"/>
                </a:lnTo>
                <a:lnTo>
                  <a:pt x="229" y="865"/>
                </a:lnTo>
                <a:lnTo>
                  <a:pt x="219" y="837"/>
                </a:lnTo>
                <a:lnTo>
                  <a:pt x="215" y="809"/>
                </a:lnTo>
                <a:lnTo>
                  <a:pt x="214" y="779"/>
                </a:lnTo>
                <a:lnTo>
                  <a:pt x="218" y="751"/>
                </a:lnTo>
                <a:lnTo>
                  <a:pt x="228" y="722"/>
                </a:lnTo>
                <a:lnTo>
                  <a:pt x="242" y="694"/>
                </a:lnTo>
                <a:lnTo>
                  <a:pt x="263" y="662"/>
                </a:lnTo>
                <a:lnTo>
                  <a:pt x="284" y="638"/>
                </a:lnTo>
                <a:lnTo>
                  <a:pt x="305" y="619"/>
                </a:lnTo>
                <a:lnTo>
                  <a:pt x="331" y="603"/>
                </a:lnTo>
                <a:lnTo>
                  <a:pt x="357" y="592"/>
                </a:lnTo>
                <a:lnTo>
                  <a:pt x="385" y="585"/>
                </a:lnTo>
                <a:lnTo>
                  <a:pt x="415" y="584"/>
                </a:lnTo>
                <a:lnTo>
                  <a:pt x="444" y="586"/>
                </a:lnTo>
                <a:lnTo>
                  <a:pt x="472" y="594"/>
                </a:lnTo>
                <a:lnTo>
                  <a:pt x="501" y="607"/>
                </a:lnTo>
                <a:lnTo>
                  <a:pt x="484" y="581"/>
                </a:lnTo>
                <a:lnTo>
                  <a:pt x="474" y="553"/>
                </a:lnTo>
                <a:lnTo>
                  <a:pt x="467" y="525"/>
                </a:lnTo>
                <a:lnTo>
                  <a:pt x="466" y="497"/>
                </a:lnTo>
                <a:lnTo>
                  <a:pt x="468" y="467"/>
                </a:lnTo>
                <a:lnTo>
                  <a:pt x="476" y="439"/>
                </a:lnTo>
                <a:lnTo>
                  <a:pt x="488" y="413"/>
                </a:lnTo>
                <a:lnTo>
                  <a:pt x="505" y="388"/>
                </a:lnTo>
                <a:lnTo>
                  <a:pt x="527" y="365"/>
                </a:lnTo>
                <a:lnTo>
                  <a:pt x="557" y="340"/>
                </a:lnTo>
                <a:lnTo>
                  <a:pt x="582" y="322"/>
                </a:lnTo>
                <a:lnTo>
                  <a:pt x="609" y="310"/>
                </a:lnTo>
                <a:lnTo>
                  <a:pt x="637" y="302"/>
                </a:lnTo>
                <a:lnTo>
                  <a:pt x="667" y="299"/>
                </a:lnTo>
                <a:lnTo>
                  <a:pt x="695" y="301"/>
                </a:lnTo>
                <a:lnTo>
                  <a:pt x="723" y="308"/>
                </a:lnTo>
                <a:lnTo>
                  <a:pt x="750" y="318"/>
                </a:lnTo>
                <a:lnTo>
                  <a:pt x="776" y="334"/>
                </a:lnTo>
                <a:lnTo>
                  <a:pt x="799" y="353"/>
                </a:lnTo>
                <a:lnTo>
                  <a:pt x="791" y="325"/>
                </a:lnTo>
                <a:lnTo>
                  <a:pt x="788" y="295"/>
                </a:lnTo>
                <a:lnTo>
                  <a:pt x="790" y="266"/>
                </a:lnTo>
                <a:lnTo>
                  <a:pt x="797" y="238"/>
                </a:lnTo>
                <a:lnTo>
                  <a:pt x="808" y="210"/>
                </a:lnTo>
                <a:lnTo>
                  <a:pt x="823" y="186"/>
                </a:lnTo>
                <a:lnTo>
                  <a:pt x="842" y="164"/>
                </a:lnTo>
                <a:lnTo>
                  <a:pt x="866" y="145"/>
                </a:lnTo>
                <a:lnTo>
                  <a:pt x="892" y="129"/>
                </a:lnTo>
                <a:lnTo>
                  <a:pt x="928" y="113"/>
                </a:lnTo>
                <a:lnTo>
                  <a:pt x="957" y="104"/>
                </a:lnTo>
                <a:lnTo>
                  <a:pt x="987" y="100"/>
                </a:lnTo>
                <a:lnTo>
                  <a:pt x="1016" y="100"/>
                </a:lnTo>
                <a:lnTo>
                  <a:pt x="1045" y="105"/>
                </a:lnTo>
                <a:lnTo>
                  <a:pt x="1073" y="115"/>
                </a:lnTo>
                <a:lnTo>
                  <a:pt x="1097" y="129"/>
                </a:lnTo>
                <a:lnTo>
                  <a:pt x="1121" y="147"/>
                </a:lnTo>
                <a:lnTo>
                  <a:pt x="1140" y="170"/>
                </a:lnTo>
                <a:lnTo>
                  <a:pt x="1157" y="195"/>
                </a:lnTo>
                <a:lnTo>
                  <a:pt x="1157" y="161"/>
                </a:lnTo>
                <a:lnTo>
                  <a:pt x="1165" y="128"/>
                </a:lnTo>
                <a:lnTo>
                  <a:pt x="1178" y="98"/>
                </a:lnTo>
                <a:lnTo>
                  <a:pt x="1196" y="71"/>
                </a:lnTo>
                <a:lnTo>
                  <a:pt x="1218" y="48"/>
                </a:lnTo>
                <a:lnTo>
                  <a:pt x="1246" y="28"/>
                </a:lnTo>
                <a:lnTo>
                  <a:pt x="1276" y="15"/>
                </a:lnTo>
                <a:lnTo>
                  <a:pt x="1310" y="6"/>
                </a:lnTo>
                <a:lnTo>
                  <a:pt x="1348" y="1"/>
                </a:lnTo>
                <a:lnTo>
                  <a:pt x="138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noProof="1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A31B5051-4DD4-468F-857B-22292992AF2B}"/>
              </a:ext>
            </a:extLst>
          </p:cNvPr>
          <p:cNvSpPr txBox="1">
            <a:spLocks/>
          </p:cNvSpPr>
          <p:nvPr/>
        </p:nvSpPr>
        <p:spPr>
          <a:xfrm>
            <a:off x="5432426" y="3850140"/>
            <a:ext cx="1327148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id-ID" sz="18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INTEGRASI</a:t>
            </a:r>
          </a:p>
        </p:txBody>
      </p:sp>
      <p:sp>
        <p:nvSpPr>
          <p:cNvPr id="24" name="Freeform 34">
            <a:extLst>
              <a:ext uri="{FF2B5EF4-FFF2-40B4-BE49-F238E27FC236}">
                <a16:creationId xmlns:a16="http://schemas.microsoft.com/office/drawing/2014/main" id="{09215510-D44F-4FFB-B249-167FA81EFED7}"/>
              </a:ext>
            </a:extLst>
          </p:cNvPr>
          <p:cNvSpPr>
            <a:spLocks noEditPoints="1"/>
          </p:cNvSpPr>
          <p:nvPr/>
        </p:nvSpPr>
        <p:spPr bwMode="auto">
          <a:xfrm>
            <a:off x="5045337" y="1972491"/>
            <a:ext cx="650788" cy="609405"/>
          </a:xfrm>
          <a:custGeom>
            <a:avLst/>
            <a:gdLst>
              <a:gd name="T0" fmla="*/ 31 w 178"/>
              <a:gd name="T1" fmla="*/ 95 h 166"/>
              <a:gd name="T2" fmla="*/ 18 w 178"/>
              <a:gd name="T3" fmla="*/ 95 h 166"/>
              <a:gd name="T4" fmla="*/ 0 w 178"/>
              <a:gd name="T5" fmla="*/ 80 h 166"/>
              <a:gd name="T6" fmla="*/ 12 w 178"/>
              <a:gd name="T7" fmla="*/ 47 h 166"/>
              <a:gd name="T8" fmla="*/ 36 w 178"/>
              <a:gd name="T9" fmla="*/ 55 h 166"/>
              <a:gd name="T10" fmla="*/ 48 w 178"/>
              <a:gd name="T11" fmla="*/ 53 h 166"/>
              <a:gd name="T12" fmla="*/ 48 w 178"/>
              <a:gd name="T13" fmla="*/ 59 h 166"/>
              <a:gd name="T14" fmla="*/ 55 w 178"/>
              <a:gd name="T15" fmla="*/ 83 h 166"/>
              <a:gd name="T16" fmla="*/ 31 w 178"/>
              <a:gd name="T17" fmla="*/ 95 h 166"/>
              <a:gd name="T18" fmla="*/ 36 w 178"/>
              <a:gd name="T19" fmla="*/ 47 h 166"/>
              <a:gd name="T20" fmla="*/ 12 w 178"/>
              <a:gd name="T21" fmla="*/ 24 h 166"/>
              <a:gd name="T22" fmla="*/ 36 w 178"/>
              <a:gd name="T23" fmla="*/ 0 h 166"/>
              <a:gd name="T24" fmla="*/ 59 w 178"/>
              <a:gd name="T25" fmla="*/ 24 h 166"/>
              <a:gd name="T26" fmla="*/ 36 w 178"/>
              <a:gd name="T27" fmla="*/ 47 h 166"/>
              <a:gd name="T28" fmla="*/ 129 w 178"/>
              <a:gd name="T29" fmla="*/ 166 h 166"/>
              <a:gd name="T30" fmla="*/ 49 w 178"/>
              <a:gd name="T31" fmla="*/ 166 h 166"/>
              <a:gd name="T32" fmla="*/ 24 w 178"/>
              <a:gd name="T33" fmla="*/ 142 h 166"/>
              <a:gd name="T34" fmla="*/ 56 w 178"/>
              <a:gd name="T35" fmla="*/ 89 h 166"/>
              <a:gd name="T36" fmla="*/ 89 w 178"/>
              <a:gd name="T37" fmla="*/ 102 h 166"/>
              <a:gd name="T38" fmla="*/ 122 w 178"/>
              <a:gd name="T39" fmla="*/ 89 h 166"/>
              <a:gd name="T40" fmla="*/ 154 w 178"/>
              <a:gd name="T41" fmla="*/ 142 h 166"/>
              <a:gd name="T42" fmla="*/ 129 w 178"/>
              <a:gd name="T43" fmla="*/ 166 h 166"/>
              <a:gd name="T44" fmla="*/ 89 w 178"/>
              <a:gd name="T45" fmla="*/ 95 h 166"/>
              <a:gd name="T46" fmla="*/ 54 w 178"/>
              <a:gd name="T47" fmla="*/ 59 h 166"/>
              <a:gd name="T48" fmla="*/ 89 w 178"/>
              <a:gd name="T49" fmla="*/ 24 h 166"/>
              <a:gd name="T50" fmla="*/ 124 w 178"/>
              <a:gd name="T51" fmla="*/ 59 h 166"/>
              <a:gd name="T52" fmla="*/ 89 w 178"/>
              <a:gd name="T53" fmla="*/ 95 h 166"/>
              <a:gd name="T54" fmla="*/ 142 w 178"/>
              <a:gd name="T55" fmla="*/ 47 h 166"/>
              <a:gd name="T56" fmla="*/ 119 w 178"/>
              <a:gd name="T57" fmla="*/ 24 h 166"/>
              <a:gd name="T58" fmla="*/ 142 w 178"/>
              <a:gd name="T59" fmla="*/ 0 h 166"/>
              <a:gd name="T60" fmla="*/ 166 w 178"/>
              <a:gd name="T61" fmla="*/ 24 h 166"/>
              <a:gd name="T62" fmla="*/ 142 w 178"/>
              <a:gd name="T63" fmla="*/ 47 h 166"/>
              <a:gd name="T64" fmla="*/ 160 w 178"/>
              <a:gd name="T65" fmla="*/ 95 h 166"/>
              <a:gd name="T66" fmla="*/ 147 w 178"/>
              <a:gd name="T67" fmla="*/ 95 h 166"/>
              <a:gd name="T68" fmla="*/ 123 w 178"/>
              <a:gd name="T69" fmla="*/ 83 h 166"/>
              <a:gd name="T70" fmla="*/ 130 w 178"/>
              <a:gd name="T71" fmla="*/ 59 h 166"/>
              <a:gd name="T72" fmla="*/ 130 w 178"/>
              <a:gd name="T73" fmla="*/ 53 h 166"/>
              <a:gd name="T74" fmla="*/ 142 w 178"/>
              <a:gd name="T75" fmla="*/ 55 h 166"/>
              <a:gd name="T76" fmla="*/ 166 w 178"/>
              <a:gd name="T77" fmla="*/ 47 h 166"/>
              <a:gd name="T78" fmla="*/ 178 w 178"/>
              <a:gd name="T79" fmla="*/ 80 h 166"/>
              <a:gd name="T80" fmla="*/ 160 w 178"/>
              <a:gd name="T81" fmla="*/ 95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78" h="166">
                <a:moveTo>
                  <a:pt x="31" y="95"/>
                </a:moveTo>
                <a:cubicBezTo>
                  <a:pt x="18" y="95"/>
                  <a:pt x="18" y="95"/>
                  <a:pt x="18" y="95"/>
                </a:cubicBezTo>
                <a:cubicBezTo>
                  <a:pt x="9" y="95"/>
                  <a:pt x="0" y="90"/>
                  <a:pt x="0" y="80"/>
                </a:cubicBezTo>
                <a:cubicBezTo>
                  <a:pt x="0" y="73"/>
                  <a:pt x="0" y="47"/>
                  <a:pt x="12" y="47"/>
                </a:cubicBezTo>
                <a:cubicBezTo>
                  <a:pt x="14" y="47"/>
                  <a:pt x="23" y="55"/>
                  <a:pt x="36" y="55"/>
                </a:cubicBezTo>
                <a:cubicBezTo>
                  <a:pt x="40" y="55"/>
                  <a:pt x="44" y="54"/>
                  <a:pt x="48" y="53"/>
                </a:cubicBezTo>
                <a:cubicBezTo>
                  <a:pt x="48" y="55"/>
                  <a:pt x="48" y="57"/>
                  <a:pt x="48" y="59"/>
                </a:cubicBezTo>
                <a:cubicBezTo>
                  <a:pt x="48" y="68"/>
                  <a:pt x="50" y="76"/>
                  <a:pt x="55" y="83"/>
                </a:cubicBezTo>
                <a:cubicBezTo>
                  <a:pt x="45" y="83"/>
                  <a:pt x="37" y="87"/>
                  <a:pt x="31" y="95"/>
                </a:cubicBezTo>
                <a:close/>
                <a:moveTo>
                  <a:pt x="36" y="47"/>
                </a:moveTo>
                <a:cubicBezTo>
                  <a:pt x="23" y="47"/>
                  <a:pt x="12" y="37"/>
                  <a:pt x="12" y="24"/>
                </a:cubicBezTo>
                <a:cubicBezTo>
                  <a:pt x="12" y="11"/>
                  <a:pt x="23" y="0"/>
                  <a:pt x="36" y="0"/>
                </a:cubicBezTo>
                <a:cubicBezTo>
                  <a:pt x="49" y="0"/>
                  <a:pt x="59" y="11"/>
                  <a:pt x="59" y="24"/>
                </a:cubicBezTo>
                <a:cubicBezTo>
                  <a:pt x="59" y="37"/>
                  <a:pt x="49" y="47"/>
                  <a:pt x="36" y="47"/>
                </a:cubicBezTo>
                <a:close/>
                <a:moveTo>
                  <a:pt x="129" y="166"/>
                </a:moveTo>
                <a:cubicBezTo>
                  <a:pt x="49" y="166"/>
                  <a:pt x="49" y="166"/>
                  <a:pt x="49" y="166"/>
                </a:cubicBezTo>
                <a:cubicBezTo>
                  <a:pt x="34" y="166"/>
                  <a:pt x="24" y="157"/>
                  <a:pt x="24" y="142"/>
                </a:cubicBezTo>
                <a:cubicBezTo>
                  <a:pt x="24" y="121"/>
                  <a:pt x="29" y="89"/>
                  <a:pt x="56" y="89"/>
                </a:cubicBezTo>
                <a:cubicBezTo>
                  <a:pt x="59" y="89"/>
                  <a:pt x="71" y="102"/>
                  <a:pt x="89" y="102"/>
                </a:cubicBezTo>
                <a:cubicBezTo>
                  <a:pt x="107" y="102"/>
                  <a:pt x="119" y="89"/>
                  <a:pt x="122" y="89"/>
                </a:cubicBezTo>
                <a:cubicBezTo>
                  <a:pt x="149" y="89"/>
                  <a:pt x="154" y="121"/>
                  <a:pt x="154" y="142"/>
                </a:cubicBezTo>
                <a:cubicBezTo>
                  <a:pt x="154" y="157"/>
                  <a:pt x="144" y="166"/>
                  <a:pt x="129" y="166"/>
                </a:cubicBezTo>
                <a:close/>
                <a:moveTo>
                  <a:pt x="89" y="95"/>
                </a:moveTo>
                <a:cubicBezTo>
                  <a:pt x="69" y="95"/>
                  <a:pt x="54" y="79"/>
                  <a:pt x="54" y="59"/>
                </a:cubicBezTo>
                <a:cubicBezTo>
                  <a:pt x="54" y="40"/>
                  <a:pt x="69" y="24"/>
                  <a:pt x="89" y="24"/>
                </a:cubicBezTo>
                <a:cubicBezTo>
                  <a:pt x="109" y="24"/>
                  <a:pt x="124" y="40"/>
                  <a:pt x="124" y="59"/>
                </a:cubicBezTo>
                <a:cubicBezTo>
                  <a:pt x="124" y="79"/>
                  <a:pt x="109" y="95"/>
                  <a:pt x="89" y="95"/>
                </a:cubicBezTo>
                <a:close/>
                <a:moveTo>
                  <a:pt x="142" y="47"/>
                </a:moveTo>
                <a:cubicBezTo>
                  <a:pt x="129" y="47"/>
                  <a:pt x="119" y="37"/>
                  <a:pt x="119" y="24"/>
                </a:cubicBezTo>
                <a:cubicBezTo>
                  <a:pt x="119" y="11"/>
                  <a:pt x="129" y="0"/>
                  <a:pt x="142" y="0"/>
                </a:cubicBezTo>
                <a:cubicBezTo>
                  <a:pt x="155" y="0"/>
                  <a:pt x="166" y="11"/>
                  <a:pt x="166" y="24"/>
                </a:cubicBezTo>
                <a:cubicBezTo>
                  <a:pt x="166" y="37"/>
                  <a:pt x="155" y="47"/>
                  <a:pt x="142" y="47"/>
                </a:cubicBezTo>
                <a:close/>
                <a:moveTo>
                  <a:pt x="160" y="95"/>
                </a:moveTo>
                <a:cubicBezTo>
                  <a:pt x="147" y="95"/>
                  <a:pt x="147" y="95"/>
                  <a:pt x="147" y="95"/>
                </a:cubicBezTo>
                <a:cubicBezTo>
                  <a:pt x="141" y="87"/>
                  <a:pt x="133" y="83"/>
                  <a:pt x="123" y="83"/>
                </a:cubicBezTo>
                <a:cubicBezTo>
                  <a:pt x="128" y="76"/>
                  <a:pt x="130" y="68"/>
                  <a:pt x="130" y="59"/>
                </a:cubicBezTo>
                <a:cubicBezTo>
                  <a:pt x="130" y="57"/>
                  <a:pt x="130" y="55"/>
                  <a:pt x="130" y="53"/>
                </a:cubicBezTo>
                <a:cubicBezTo>
                  <a:pt x="134" y="54"/>
                  <a:pt x="138" y="55"/>
                  <a:pt x="142" y="55"/>
                </a:cubicBezTo>
                <a:cubicBezTo>
                  <a:pt x="155" y="55"/>
                  <a:pt x="164" y="47"/>
                  <a:pt x="166" y="47"/>
                </a:cubicBezTo>
                <a:cubicBezTo>
                  <a:pt x="178" y="47"/>
                  <a:pt x="178" y="73"/>
                  <a:pt x="178" y="80"/>
                </a:cubicBezTo>
                <a:cubicBezTo>
                  <a:pt x="178" y="90"/>
                  <a:pt x="169" y="95"/>
                  <a:pt x="160" y="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noProof="1"/>
          </a:p>
        </p:txBody>
      </p:sp>
      <p:sp>
        <p:nvSpPr>
          <p:cNvPr id="25" name="Freeform 42">
            <a:extLst>
              <a:ext uri="{FF2B5EF4-FFF2-40B4-BE49-F238E27FC236}">
                <a16:creationId xmlns:a16="http://schemas.microsoft.com/office/drawing/2014/main" id="{C4281F51-2A2E-4666-8F21-D51A8BABEF3B}"/>
              </a:ext>
            </a:extLst>
          </p:cNvPr>
          <p:cNvSpPr>
            <a:spLocks noEditPoints="1"/>
          </p:cNvSpPr>
          <p:nvPr/>
        </p:nvSpPr>
        <p:spPr bwMode="auto">
          <a:xfrm>
            <a:off x="6628506" y="1967769"/>
            <a:ext cx="661643" cy="560193"/>
          </a:xfrm>
          <a:custGeom>
            <a:avLst/>
            <a:gdLst>
              <a:gd name="T0" fmla="*/ 71 w 154"/>
              <a:gd name="T1" fmla="*/ 115 h 131"/>
              <a:gd name="T2" fmla="*/ 65 w 154"/>
              <a:gd name="T3" fmla="*/ 121 h 131"/>
              <a:gd name="T4" fmla="*/ 61 w 154"/>
              <a:gd name="T5" fmla="*/ 120 h 131"/>
              <a:gd name="T6" fmla="*/ 30 w 154"/>
              <a:gd name="T7" fmla="*/ 89 h 131"/>
              <a:gd name="T8" fmla="*/ 6 w 154"/>
              <a:gd name="T9" fmla="*/ 89 h 131"/>
              <a:gd name="T10" fmla="*/ 0 w 154"/>
              <a:gd name="T11" fmla="*/ 83 h 131"/>
              <a:gd name="T12" fmla="*/ 0 w 154"/>
              <a:gd name="T13" fmla="*/ 47 h 131"/>
              <a:gd name="T14" fmla="*/ 6 w 154"/>
              <a:gd name="T15" fmla="*/ 42 h 131"/>
              <a:gd name="T16" fmla="*/ 30 w 154"/>
              <a:gd name="T17" fmla="*/ 42 h 131"/>
              <a:gd name="T18" fmla="*/ 61 w 154"/>
              <a:gd name="T19" fmla="*/ 11 h 131"/>
              <a:gd name="T20" fmla="*/ 65 w 154"/>
              <a:gd name="T21" fmla="*/ 9 h 131"/>
              <a:gd name="T22" fmla="*/ 71 w 154"/>
              <a:gd name="T23" fmla="*/ 15 h 131"/>
              <a:gd name="T24" fmla="*/ 71 w 154"/>
              <a:gd name="T25" fmla="*/ 115 h 131"/>
              <a:gd name="T26" fmla="*/ 92 w 154"/>
              <a:gd name="T27" fmla="*/ 87 h 131"/>
              <a:gd name="T28" fmla="*/ 90 w 154"/>
              <a:gd name="T29" fmla="*/ 87 h 131"/>
              <a:gd name="T30" fmla="*/ 84 w 154"/>
              <a:gd name="T31" fmla="*/ 81 h 131"/>
              <a:gd name="T32" fmla="*/ 95 w 154"/>
              <a:gd name="T33" fmla="*/ 65 h 131"/>
              <a:gd name="T34" fmla="*/ 84 w 154"/>
              <a:gd name="T35" fmla="*/ 49 h 131"/>
              <a:gd name="T36" fmla="*/ 90 w 154"/>
              <a:gd name="T37" fmla="*/ 43 h 131"/>
              <a:gd name="T38" fmla="*/ 92 w 154"/>
              <a:gd name="T39" fmla="*/ 43 h 131"/>
              <a:gd name="T40" fmla="*/ 107 w 154"/>
              <a:gd name="T41" fmla="*/ 65 h 131"/>
              <a:gd name="T42" fmla="*/ 92 w 154"/>
              <a:gd name="T43" fmla="*/ 87 h 131"/>
              <a:gd name="T44" fmla="*/ 102 w 154"/>
              <a:gd name="T45" fmla="*/ 109 h 131"/>
              <a:gd name="T46" fmla="*/ 99 w 154"/>
              <a:gd name="T47" fmla="*/ 109 h 131"/>
              <a:gd name="T48" fmla="*/ 93 w 154"/>
              <a:gd name="T49" fmla="*/ 103 h 131"/>
              <a:gd name="T50" fmla="*/ 97 w 154"/>
              <a:gd name="T51" fmla="*/ 98 h 131"/>
              <a:gd name="T52" fmla="*/ 104 w 154"/>
              <a:gd name="T53" fmla="*/ 94 h 131"/>
              <a:gd name="T54" fmla="*/ 119 w 154"/>
              <a:gd name="T55" fmla="*/ 65 h 131"/>
              <a:gd name="T56" fmla="*/ 104 w 154"/>
              <a:gd name="T57" fmla="*/ 37 h 131"/>
              <a:gd name="T58" fmla="*/ 97 w 154"/>
              <a:gd name="T59" fmla="*/ 33 h 131"/>
              <a:gd name="T60" fmla="*/ 93 w 154"/>
              <a:gd name="T61" fmla="*/ 27 h 131"/>
              <a:gd name="T62" fmla="*/ 99 w 154"/>
              <a:gd name="T63" fmla="*/ 21 h 131"/>
              <a:gd name="T64" fmla="*/ 102 w 154"/>
              <a:gd name="T65" fmla="*/ 22 h 131"/>
              <a:gd name="T66" fmla="*/ 130 w 154"/>
              <a:gd name="T67" fmla="*/ 65 h 131"/>
              <a:gd name="T68" fmla="*/ 102 w 154"/>
              <a:gd name="T69" fmla="*/ 109 h 131"/>
              <a:gd name="T70" fmla="*/ 111 w 154"/>
              <a:gd name="T71" fmla="*/ 130 h 131"/>
              <a:gd name="T72" fmla="*/ 109 w 154"/>
              <a:gd name="T73" fmla="*/ 131 h 131"/>
              <a:gd name="T74" fmla="*/ 103 w 154"/>
              <a:gd name="T75" fmla="*/ 125 h 131"/>
              <a:gd name="T76" fmla="*/ 106 w 154"/>
              <a:gd name="T77" fmla="*/ 120 h 131"/>
              <a:gd name="T78" fmla="*/ 110 w 154"/>
              <a:gd name="T79" fmla="*/ 118 h 131"/>
              <a:gd name="T80" fmla="*/ 118 w 154"/>
              <a:gd name="T81" fmla="*/ 113 h 131"/>
              <a:gd name="T82" fmla="*/ 142 w 154"/>
              <a:gd name="T83" fmla="*/ 65 h 131"/>
              <a:gd name="T84" fmla="*/ 118 w 154"/>
              <a:gd name="T85" fmla="*/ 18 h 131"/>
              <a:gd name="T86" fmla="*/ 110 w 154"/>
              <a:gd name="T87" fmla="*/ 13 h 131"/>
              <a:gd name="T88" fmla="*/ 106 w 154"/>
              <a:gd name="T89" fmla="*/ 11 h 131"/>
              <a:gd name="T90" fmla="*/ 103 w 154"/>
              <a:gd name="T91" fmla="*/ 5 h 131"/>
              <a:gd name="T92" fmla="*/ 109 w 154"/>
              <a:gd name="T93" fmla="*/ 0 h 131"/>
              <a:gd name="T94" fmla="*/ 111 w 154"/>
              <a:gd name="T95" fmla="*/ 0 h 131"/>
              <a:gd name="T96" fmla="*/ 154 w 154"/>
              <a:gd name="T97" fmla="*/ 65 h 131"/>
              <a:gd name="T98" fmla="*/ 111 w 154"/>
              <a:gd name="T99" fmla="*/ 13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54" h="131">
                <a:moveTo>
                  <a:pt x="71" y="115"/>
                </a:moveTo>
                <a:cubicBezTo>
                  <a:pt x="71" y="119"/>
                  <a:pt x="69" y="121"/>
                  <a:pt x="65" y="121"/>
                </a:cubicBezTo>
                <a:cubicBezTo>
                  <a:pt x="64" y="121"/>
                  <a:pt x="62" y="121"/>
                  <a:pt x="61" y="120"/>
                </a:cubicBezTo>
                <a:cubicBezTo>
                  <a:pt x="30" y="89"/>
                  <a:pt x="30" y="89"/>
                  <a:pt x="30" y="89"/>
                </a:cubicBezTo>
                <a:cubicBezTo>
                  <a:pt x="6" y="89"/>
                  <a:pt x="6" y="89"/>
                  <a:pt x="6" y="89"/>
                </a:cubicBezTo>
                <a:cubicBezTo>
                  <a:pt x="3" y="89"/>
                  <a:pt x="0" y="86"/>
                  <a:pt x="0" y="83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4"/>
                  <a:pt x="3" y="42"/>
                  <a:pt x="6" y="42"/>
                </a:cubicBezTo>
                <a:cubicBezTo>
                  <a:pt x="30" y="42"/>
                  <a:pt x="30" y="42"/>
                  <a:pt x="30" y="42"/>
                </a:cubicBezTo>
                <a:cubicBezTo>
                  <a:pt x="61" y="11"/>
                  <a:pt x="61" y="11"/>
                  <a:pt x="61" y="11"/>
                </a:cubicBezTo>
                <a:cubicBezTo>
                  <a:pt x="62" y="10"/>
                  <a:pt x="64" y="9"/>
                  <a:pt x="65" y="9"/>
                </a:cubicBezTo>
                <a:cubicBezTo>
                  <a:pt x="69" y="9"/>
                  <a:pt x="71" y="12"/>
                  <a:pt x="71" y="15"/>
                </a:cubicBezTo>
                <a:lnTo>
                  <a:pt x="71" y="115"/>
                </a:lnTo>
                <a:close/>
                <a:moveTo>
                  <a:pt x="92" y="87"/>
                </a:moveTo>
                <a:cubicBezTo>
                  <a:pt x="92" y="87"/>
                  <a:pt x="91" y="87"/>
                  <a:pt x="90" y="87"/>
                </a:cubicBezTo>
                <a:cubicBezTo>
                  <a:pt x="87" y="87"/>
                  <a:pt x="84" y="85"/>
                  <a:pt x="84" y="81"/>
                </a:cubicBezTo>
                <a:cubicBezTo>
                  <a:pt x="84" y="74"/>
                  <a:pt x="95" y="76"/>
                  <a:pt x="95" y="65"/>
                </a:cubicBezTo>
                <a:cubicBezTo>
                  <a:pt x="95" y="54"/>
                  <a:pt x="84" y="56"/>
                  <a:pt x="84" y="49"/>
                </a:cubicBezTo>
                <a:cubicBezTo>
                  <a:pt x="84" y="46"/>
                  <a:pt x="87" y="43"/>
                  <a:pt x="90" y="43"/>
                </a:cubicBezTo>
                <a:cubicBezTo>
                  <a:pt x="91" y="43"/>
                  <a:pt x="92" y="43"/>
                  <a:pt x="92" y="43"/>
                </a:cubicBezTo>
                <a:cubicBezTo>
                  <a:pt x="101" y="47"/>
                  <a:pt x="107" y="56"/>
                  <a:pt x="107" y="65"/>
                </a:cubicBezTo>
                <a:cubicBezTo>
                  <a:pt x="107" y="74"/>
                  <a:pt x="101" y="83"/>
                  <a:pt x="92" y="87"/>
                </a:cubicBezTo>
                <a:close/>
                <a:moveTo>
                  <a:pt x="102" y="109"/>
                </a:moveTo>
                <a:cubicBezTo>
                  <a:pt x="101" y="109"/>
                  <a:pt x="100" y="109"/>
                  <a:pt x="99" y="109"/>
                </a:cubicBezTo>
                <a:cubicBezTo>
                  <a:pt x="96" y="109"/>
                  <a:pt x="93" y="107"/>
                  <a:pt x="93" y="103"/>
                </a:cubicBezTo>
                <a:cubicBezTo>
                  <a:pt x="93" y="101"/>
                  <a:pt x="95" y="99"/>
                  <a:pt x="97" y="98"/>
                </a:cubicBezTo>
                <a:cubicBezTo>
                  <a:pt x="100" y="97"/>
                  <a:pt x="102" y="95"/>
                  <a:pt x="104" y="94"/>
                </a:cubicBezTo>
                <a:cubicBezTo>
                  <a:pt x="113" y="87"/>
                  <a:pt x="119" y="76"/>
                  <a:pt x="119" y="65"/>
                </a:cubicBezTo>
                <a:cubicBezTo>
                  <a:pt x="119" y="54"/>
                  <a:pt x="113" y="43"/>
                  <a:pt x="104" y="37"/>
                </a:cubicBezTo>
                <a:cubicBezTo>
                  <a:pt x="102" y="35"/>
                  <a:pt x="100" y="34"/>
                  <a:pt x="97" y="33"/>
                </a:cubicBezTo>
                <a:cubicBezTo>
                  <a:pt x="95" y="31"/>
                  <a:pt x="93" y="30"/>
                  <a:pt x="93" y="27"/>
                </a:cubicBezTo>
                <a:cubicBezTo>
                  <a:pt x="93" y="24"/>
                  <a:pt x="96" y="21"/>
                  <a:pt x="99" y="21"/>
                </a:cubicBezTo>
                <a:cubicBezTo>
                  <a:pt x="100" y="21"/>
                  <a:pt x="101" y="21"/>
                  <a:pt x="102" y="22"/>
                </a:cubicBezTo>
                <a:cubicBezTo>
                  <a:pt x="119" y="29"/>
                  <a:pt x="130" y="46"/>
                  <a:pt x="130" y="65"/>
                </a:cubicBezTo>
                <a:cubicBezTo>
                  <a:pt x="130" y="84"/>
                  <a:pt x="119" y="101"/>
                  <a:pt x="102" y="109"/>
                </a:cubicBezTo>
                <a:close/>
                <a:moveTo>
                  <a:pt x="111" y="130"/>
                </a:moveTo>
                <a:cubicBezTo>
                  <a:pt x="110" y="131"/>
                  <a:pt x="109" y="131"/>
                  <a:pt x="109" y="131"/>
                </a:cubicBezTo>
                <a:cubicBezTo>
                  <a:pt x="105" y="131"/>
                  <a:pt x="103" y="128"/>
                  <a:pt x="103" y="125"/>
                </a:cubicBezTo>
                <a:cubicBezTo>
                  <a:pt x="103" y="122"/>
                  <a:pt x="104" y="121"/>
                  <a:pt x="106" y="120"/>
                </a:cubicBezTo>
                <a:cubicBezTo>
                  <a:pt x="108" y="119"/>
                  <a:pt x="109" y="118"/>
                  <a:pt x="110" y="118"/>
                </a:cubicBezTo>
                <a:cubicBezTo>
                  <a:pt x="113" y="116"/>
                  <a:pt x="116" y="115"/>
                  <a:pt x="118" y="113"/>
                </a:cubicBezTo>
                <a:cubicBezTo>
                  <a:pt x="133" y="102"/>
                  <a:pt x="142" y="84"/>
                  <a:pt x="142" y="65"/>
                </a:cubicBezTo>
                <a:cubicBezTo>
                  <a:pt x="142" y="46"/>
                  <a:pt x="133" y="29"/>
                  <a:pt x="118" y="18"/>
                </a:cubicBezTo>
                <a:cubicBezTo>
                  <a:pt x="116" y="16"/>
                  <a:pt x="113" y="14"/>
                  <a:pt x="110" y="13"/>
                </a:cubicBezTo>
                <a:cubicBezTo>
                  <a:pt x="109" y="12"/>
                  <a:pt x="108" y="12"/>
                  <a:pt x="106" y="11"/>
                </a:cubicBezTo>
                <a:cubicBezTo>
                  <a:pt x="104" y="10"/>
                  <a:pt x="103" y="8"/>
                  <a:pt x="103" y="5"/>
                </a:cubicBezTo>
                <a:cubicBezTo>
                  <a:pt x="103" y="2"/>
                  <a:pt x="105" y="0"/>
                  <a:pt x="109" y="0"/>
                </a:cubicBezTo>
                <a:cubicBezTo>
                  <a:pt x="109" y="0"/>
                  <a:pt x="110" y="0"/>
                  <a:pt x="111" y="0"/>
                </a:cubicBezTo>
                <a:cubicBezTo>
                  <a:pt x="137" y="11"/>
                  <a:pt x="154" y="37"/>
                  <a:pt x="154" y="65"/>
                </a:cubicBezTo>
                <a:cubicBezTo>
                  <a:pt x="154" y="94"/>
                  <a:pt x="137" y="119"/>
                  <a:pt x="111" y="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noProof="1"/>
          </a:p>
        </p:txBody>
      </p:sp>
      <p:sp>
        <p:nvSpPr>
          <p:cNvPr id="26" name="Freeform 60">
            <a:extLst>
              <a:ext uri="{FF2B5EF4-FFF2-40B4-BE49-F238E27FC236}">
                <a16:creationId xmlns:a16="http://schemas.microsoft.com/office/drawing/2014/main" id="{F91A599F-901F-406A-AD33-44275793490A}"/>
              </a:ext>
            </a:extLst>
          </p:cNvPr>
          <p:cNvSpPr>
            <a:spLocks noEditPoints="1"/>
          </p:cNvSpPr>
          <p:nvPr/>
        </p:nvSpPr>
        <p:spPr bwMode="auto">
          <a:xfrm>
            <a:off x="7401082" y="3363098"/>
            <a:ext cx="684000" cy="613776"/>
          </a:xfrm>
          <a:custGeom>
            <a:avLst/>
            <a:gdLst>
              <a:gd name="T0" fmla="*/ 1562 w 3584"/>
              <a:gd name="T1" fmla="*/ 2055 h 3573"/>
              <a:gd name="T2" fmla="*/ 1544 w 3584"/>
              <a:gd name="T3" fmla="*/ 2368 h 3573"/>
              <a:gd name="T4" fmla="*/ 1848 w 3584"/>
              <a:gd name="T5" fmla="*/ 2581 h 3573"/>
              <a:gd name="T6" fmla="*/ 1895 w 3584"/>
              <a:gd name="T7" fmla="*/ 2785 h 3573"/>
              <a:gd name="T8" fmla="*/ 1715 w 3584"/>
              <a:gd name="T9" fmla="*/ 2800 h 3573"/>
              <a:gd name="T10" fmla="*/ 1492 w 3584"/>
              <a:gd name="T11" fmla="*/ 2764 h 3573"/>
              <a:gd name="T12" fmla="*/ 1754 w 3584"/>
              <a:gd name="T13" fmla="*/ 2989 h 3573"/>
              <a:gd name="T14" fmla="*/ 2043 w 3584"/>
              <a:gd name="T15" fmla="*/ 2902 h 3573"/>
              <a:gd name="T16" fmla="*/ 2093 w 3584"/>
              <a:gd name="T17" fmla="*/ 2593 h 3573"/>
              <a:gd name="T18" fmla="*/ 1802 w 3584"/>
              <a:gd name="T19" fmla="*/ 2363 h 3573"/>
              <a:gd name="T20" fmla="*/ 1721 w 3584"/>
              <a:gd name="T21" fmla="*/ 2170 h 3573"/>
              <a:gd name="T22" fmla="*/ 1869 w 3584"/>
              <a:gd name="T23" fmla="*/ 2116 h 3573"/>
              <a:gd name="T24" fmla="*/ 2096 w 3584"/>
              <a:gd name="T25" fmla="*/ 2136 h 3573"/>
              <a:gd name="T26" fmla="*/ 1872 w 3584"/>
              <a:gd name="T27" fmla="*/ 1942 h 3573"/>
              <a:gd name="T28" fmla="*/ 2657 w 3584"/>
              <a:gd name="T29" fmla="*/ 1446 h 3573"/>
              <a:gd name="T30" fmla="*/ 3302 w 3584"/>
              <a:gd name="T31" fmla="*/ 2055 h 3573"/>
              <a:gd name="T32" fmla="*/ 3582 w 3584"/>
              <a:gd name="T33" fmla="*/ 2756 h 3573"/>
              <a:gd name="T34" fmla="*/ 3436 w 3584"/>
              <a:gd name="T35" fmla="*/ 3232 h 3573"/>
              <a:gd name="T36" fmla="*/ 2962 w 3584"/>
              <a:gd name="T37" fmla="*/ 3476 h 3573"/>
              <a:gd name="T38" fmla="*/ 2254 w 3584"/>
              <a:gd name="T39" fmla="*/ 3565 h 3573"/>
              <a:gd name="T40" fmla="*/ 1420 w 3584"/>
              <a:gd name="T41" fmla="*/ 3568 h 3573"/>
              <a:gd name="T42" fmla="*/ 692 w 3584"/>
              <a:gd name="T43" fmla="*/ 3492 h 3573"/>
              <a:gd name="T44" fmla="*/ 187 w 3584"/>
              <a:gd name="T45" fmla="*/ 3269 h 3573"/>
              <a:gd name="T46" fmla="*/ 0 w 3584"/>
              <a:gd name="T47" fmla="*/ 2829 h 3573"/>
              <a:gd name="T48" fmla="*/ 222 w 3584"/>
              <a:gd name="T49" fmla="*/ 2149 h 3573"/>
              <a:gd name="T50" fmla="*/ 810 w 3584"/>
              <a:gd name="T51" fmla="*/ 1524 h 3573"/>
              <a:gd name="T52" fmla="*/ 1480 w 3584"/>
              <a:gd name="T53" fmla="*/ 1290 h 3573"/>
              <a:gd name="T54" fmla="*/ 1759 w 3584"/>
              <a:gd name="T55" fmla="*/ 1304 h 3573"/>
              <a:gd name="T56" fmla="*/ 1645 w 3584"/>
              <a:gd name="T57" fmla="*/ 148 h 3573"/>
              <a:gd name="T58" fmla="*/ 1540 w 3584"/>
              <a:gd name="T59" fmla="*/ 268 h 3573"/>
              <a:gd name="T60" fmla="*/ 1292 w 3584"/>
              <a:gd name="T61" fmla="*/ 435 h 3573"/>
              <a:gd name="T62" fmla="*/ 1098 w 3584"/>
              <a:gd name="T63" fmla="*/ 471 h 3573"/>
              <a:gd name="T64" fmla="*/ 1350 w 3584"/>
              <a:gd name="T65" fmla="*/ 683 h 3573"/>
              <a:gd name="T66" fmla="*/ 1548 w 3584"/>
              <a:gd name="T67" fmla="*/ 610 h 3573"/>
              <a:gd name="T68" fmla="*/ 1685 w 3584"/>
              <a:gd name="T69" fmla="*/ 559 h 3573"/>
              <a:gd name="T70" fmla="*/ 1803 w 3584"/>
              <a:gd name="T71" fmla="*/ 698 h 3573"/>
              <a:gd name="T72" fmla="*/ 2020 w 3584"/>
              <a:gd name="T73" fmla="*/ 657 h 3573"/>
              <a:gd name="T74" fmla="*/ 2212 w 3584"/>
              <a:gd name="T75" fmla="*/ 313 h 3573"/>
              <a:gd name="T76" fmla="*/ 2006 w 3584"/>
              <a:gd name="T77" fmla="*/ 414 h 3573"/>
              <a:gd name="T78" fmla="*/ 1811 w 3584"/>
              <a:gd name="T79" fmla="*/ 350 h 3573"/>
              <a:gd name="T80" fmla="*/ 1665 w 3584"/>
              <a:gd name="T81" fmla="*/ 151 h 3573"/>
              <a:gd name="T82" fmla="*/ 1745 w 3584"/>
              <a:gd name="T83" fmla="*/ 24 h 3573"/>
              <a:gd name="T84" fmla="*/ 1926 w 3584"/>
              <a:gd name="T85" fmla="*/ 254 h 3573"/>
              <a:gd name="T86" fmla="*/ 2105 w 3584"/>
              <a:gd name="T87" fmla="*/ 199 h 3573"/>
              <a:gd name="T88" fmla="*/ 2326 w 3584"/>
              <a:gd name="T89" fmla="*/ 176 h 3573"/>
              <a:gd name="T90" fmla="*/ 2384 w 3584"/>
              <a:gd name="T91" fmla="*/ 339 h 3573"/>
              <a:gd name="T92" fmla="*/ 2316 w 3584"/>
              <a:gd name="T93" fmla="*/ 455 h 3573"/>
              <a:gd name="T94" fmla="*/ 2150 w 3584"/>
              <a:gd name="T95" fmla="*/ 764 h 3573"/>
              <a:gd name="T96" fmla="*/ 2078 w 3584"/>
              <a:gd name="T97" fmla="*/ 1050 h 3573"/>
              <a:gd name="T98" fmla="*/ 1785 w 3584"/>
              <a:gd name="T99" fmla="*/ 1152 h 3573"/>
              <a:gd name="T100" fmla="*/ 1623 w 3584"/>
              <a:gd name="T101" fmla="*/ 1156 h 3573"/>
              <a:gd name="T102" fmla="*/ 1479 w 3584"/>
              <a:gd name="T103" fmla="*/ 1138 h 3573"/>
              <a:gd name="T104" fmla="*/ 1349 w 3584"/>
              <a:gd name="T105" fmla="*/ 1104 h 3573"/>
              <a:gd name="T106" fmla="*/ 1277 w 3584"/>
              <a:gd name="T107" fmla="*/ 1064 h 3573"/>
              <a:gd name="T108" fmla="*/ 1205 w 3584"/>
              <a:gd name="T109" fmla="*/ 958 h 3573"/>
              <a:gd name="T110" fmla="*/ 1027 w 3584"/>
              <a:gd name="T111" fmla="*/ 660 h 3573"/>
              <a:gd name="T112" fmla="*/ 919 w 3584"/>
              <a:gd name="T113" fmla="*/ 482 h 3573"/>
              <a:gd name="T114" fmla="*/ 963 w 3584"/>
              <a:gd name="T115" fmla="*/ 313 h 3573"/>
              <a:gd name="T116" fmla="*/ 1277 w 3584"/>
              <a:gd name="T117" fmla="*/ 287 h 3573"/>
              <a:gd name="T118" fmla="*/ 1451 w 3584"/>
              <a:gd name="T119" fmla="*/ 106 h 3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584" h="3573">
                <a:moveTo>
                  <a:pt x="1768" y="1791"/>
                </a:moveTo>
                <a:lnTo>
                  <a:pt x="1768" y="1940"/>
                </a:lnTo>
                <a:lnTo>
                  <a:pt x="1731" y="1945"/>
                </a:lnTo>
                <a:lnTo>
                  <a:pt x="1696" y="1955"/>
                </a:lnTo>
                <a:lnTo>
                  <a:pt x="1664" y="1969"/>
                </a:lnTo>
                <a:lnTo>
                  <a:pt x="1634" y="1985"/>
                </a:lnTo>
                <a:lnTo>
                  <a:pt x="1607" y="2005"/>
                </a:lnTo>
                <a:lnTo>
                  <a:pt x="1583" y="2029"/>
                </a:lnTo>
                <a:lnTo>
                  <a:pt x="1562" y="2055"/>
                </a:lnTo>
                <a:lnTo>
                  <a:pt x="1544" y="2084"/>
                </a:lnTo>
                <a:lnTo>
                  <a:pt x="1531" y="2115"/>
                </a:lnTo>
                <a:lnTo>
                  <a:pt x="1522" y="2149"/>
                </a:lnTo>
                <a:lnTo>
                  <a:pt x="1516" y="2184"/>
                </a:lnTo>
                <a:lnTo>
                  <a:pt x="1515" y="2223"/>
                </a:lnTo>
                <a:lnTo>
                  <a:pt x="1516" y="2263"/>
                </a:lnTo>
                <a:lnTo>
                  <a:pt x="1521" y="2302"/>
                </a:lnTo>
                <a:lnTo>
                  <a:pt x="1531" y="2337"/>
                </a:lnTo>
                <a:lnTo>
                  <a:pt x="1544" y="2368"/>
                </a:lnTo>
                <a:lnTo>
                  <a:pt x="1561" y="2396"/>
                </a:lnTo>
                <a:lnTo>
                  <a:pt x="1582" y="2422"/>
                </a:lnTo>
                <a:lnTo>
                  <a:pt x="1612" y="2449"/>
                </a:lnTo>
                <a:lnTo>
                  <a:pt x="1648" y="2475"/>
                </a:lnTo>
                <a:lnTo>
                  <a:pt x="1690" y="2500"/>
                </a:lnTo>
                <a:lnTo>
                  <a:pt x="1739" y="2524"/>
                </a:lnTo>
                <a:lnTo>
                  <a:pt x="1793" y="2546"/>
                </a:lnTo>
                <a:lnTo>
                  <a:pt x="1823" y="2564"/>
                </a:lnTo>
                <a:lnTo>
                  <a:pt x="1848" y="2581"/>
                </a:lnTo>
                <a:lnTo>
                  <a:pt x="1869" y="2598"/>
                </a:lnTo>
                <a:lnTo>
                  <a:pt x="1883" y="2615"/>
                </a:lnTo>
                <a:lnTo>
                  <a:pt x="1894" y="2634"/>
                </a:lnTo>
                <a:lnTo>
                  <a:pt x="1903" y="2657"/>
                </a:lnTo>
                <a:lnTo>
                  <a:pt x="1907" y="2681"/>
                </a:lnTo>
                <a:lnTo>
                  <a:pt x="1909" y="2710"/>
                </a:lnTo>
                <a:lnTo>
                  <a:pt x="1907" y="2739"/>
                </a:lnTo>
                <a:lnTo>
                  <a:pt x="1903" y="2763"/>
                </a:lnTo>
                <a:lnTo>
                  <a:pt x="1895" y="2785"/>
                </a:lnTo>
                <a:lnTo>
                  <a:pt x="1884" y="2803"/>
                </a:lnTo>
                <a:lnTo>
                  <a:pt x="1870" y="2819"/>
                </a:lnTo>
                <a:lnTo>
                  <a:pt x="1852" y="2830"/>
                </a:lnTo>
                <a:lnTo>
                  <a:pt x="1831" y="2836"/>
                </a:lnTo>
                <a:lnTo>
                  <a:pt x="1806" y="2839"/>
                </a:lnTo>
                <a:lnTo>
                  <a:pt x="1779" y="2836"/>
                </a:lnTo>
                <a:lnTo>
                  <a:pt x="1755" y="2829"/>
                </a:lnTo>
                <a:lnTo>
                  <a:pt x="1733" y="2817"/>
                </a:lnTo>
                <a:lnTo>
                  <a:pt x="1715" y="2800"/>
                </a:lnTo>
                <a:lnTo>
                  <a:pt x="1703" y="2781"/>
                </a:lnTo>
                <a:lnTo>
                  <a:pt x="1693" y="2759"/>
                </a:lnTo>
                <a:lnTo>
                  <a:pt x="1687" y="2733"/>
                </a:lnTo>
                <a:lnTo>
                  <a:pt x="1682" y="2702"/>
                </a:lnTo>
                <a:lnTo>
                  <a:pt x="1681" y="2668"/>
                </a:lnTo>
                <a:lnTo>
                  <a:pt x="1486" y="2668"/>
                </a:lnTo>
                <a:lnTo>
                  <a:pt x="1484" y="2671"/>
                </a:lnTo>
                <a:lnTo>
                  <a:pt x="1486" y="2720"/>
                </a:lnTo>
                <a:lnTo>
                  <a:pt x="1492" y="2764"/>
                </a:lnTo>
                <a:lnTo>
                  <a:pt x="1501" y="2803"/>
                </a:lnTo>
                <a:lnTo>
                  <a:pt x="1516" y="2840"/>
                </a:lnTo>
                <a:lnTo>
                  <a:pt x="1535" y="2872"/>
                </a:lnTo>
                <a:lnTo>
                  <a:pt x="1558" y="2899"/>
                </a:lnTo>
                <a:lnTo>
                  <a:pt x="1590" y="2928"/>
                </a:lnTo>
                <a:lnTo>
                  <a:pt x="1626" y="2951"/>
                </a:lnTo>
                <a:lnTo>
                  <a:pt x="1665" y="2968"/>
                </a:lnTo>
                <a:lnTo>
                  <a:pt x="1708" y="2982"/>
                </a:lnTo>
                <a:lnTo>
                  <a:pt x="1754" y="2989"/>
                </a:lnTo>
                <a:lnTo>
                  <a:pt x="1754" y="3129"/>
                </a:lnTo>
                <a:lnTo>
                  <a:pt x="1859" y="3129"/>
                </a:lnTo>
                <a:lnTo>
                  <a:pt x="1859" y="2989"/>
                </a:lnTo>
                <a:lnTo>
                  <a:pt x="1896" y="2983"/>
                </a:lnTo>
                <a:lnTo>
                  <a:pt x="1931" y="2974"/>
                </a:lnTo>
                <a:lnTo>
                  <a:pt x="1963" y="2961"/>
                </a:lnTo>
                <a:lnTo>
                  <a:pt x="1992" y="2945"/>
                </a:lnTo>
                <a:lnTo>
                  <a:pt x="2019" y="2926"/>
                </a:lnTo>
                <a:lnTo>
                  <a:pt x="2043" y="2902"/>
                </a:lnTo>
                <a:lnTo>
                  <a:pt x="2064" y="2877"/>
                </a:lnTo>
                <a:lnTo>
                  <a:pt x="2081" y="2849"/>
                </a:lnTo>
                <a:lnTo>
                  <a:pt x="2094" y="2818"/>
                </a:lnTo>
                <a:lnTo>
                  <a:pt x="2103" y="2785"/>
                </a:lnTo>
                <a:lnTo>
                  <a:pt x="2108" y="2748"/>
                </a:lnTo>
                <a:lnTo>
                  <a:pt x="2110" y="2709"/>
                </a:lnTo>
                <a:lnTo>
                  <a:pt x="2108" y="2667"/>
                </a:lnTo>
                <a:lnTo>
                  <a:pt x="2103" y="2629"/>
                </a:lnTo>
                <a:lnTo>
                  <a:pt x="2093" y="2593"/>
                </a:lnTo>
                <a:lnTo>
                  <a:pt x="2080" y="2561"/>
                </a:lnTo>
                <a:lnTo>
                  <a:pt x="2062" y="2533"/>
                </a:lnTo>
                <a:lnTo>
                  <a:pt x="2041" y="2506"/>
                </a:lnTo>
                <a:lnTo>
                  <a:pt x="2011" y="2479"/>
                </a:lnTo>
                <a:lnTo>
                  <a:pt x="1975" y="2451"/>
                </a:lnTo>
                <a:lnTo>
                  <a:pt x="1933" y="2427"/>
                </a:lnTo>
                <a:lnTo>
                  <a:pt x="1887" y="2404"/>
                </a:lnTo>
                <a:lnTo>
                  <a:pt x="1834" y="2383"/>
                </a:lnTo>
                <a:lnTo>
                  <a:pt x="1802" y="2363"/>
                </a:lnTo>
                <a:lnTo>
                  <a:pt x="1775" y="2346"/>
                </a:lnTo>
                <a:lnTo>
                  <a:pt x="1755" y="2328"/>
                </a:lnTo>
                <a:lnTo>
                  <a:pt x="1740" y="2311"/>
                </a:lnTo>
                <a:lnTo>
                  <a:pt x="1730" y="2293"/>
                </a:lnTo>
                <a:lnTo>
                  <a:pt x="1722" y="2272"/>
                </a:lnTo>
                <a:lnTo>
                  <a:pt x="1718" y="2249"/>
                </a:lnTo>
                <a:lnTo>
                  <a:pt x="1715" y="2223"/>
                </a:lnTo>
                <a:lnTo>
                  <a:pt x="1717" y="2195"/>
                </a:lnTo>
                <a:lnTo>
                  <a:pt x="1721" y="2170"/>
                </a:lnTo>
                <a:lnTo>
                  <a:pt x="1728" y="2148"/>
                </a:lnTo>
                <a:lnTo>
                  <a:pt x="1738" y="2128"/>
                </a:lnTo>
                <a:lnTo>
                  <a:pt x="1750" y="2113"/>
                </a:lnTo>
                <a:lnTo>
                  <a:pt x="1766" y="2102"/>
                </a:lnTo>
                <a:lnTo>
                  <a:pt x="1786" y="2095"/>
                </a:lnTo>
                <a:lnTo>
                  <a:pt x="1809" y="2093"/>
                </a:lnTo>
                <a:lnTo>
                  <a:pt x="1831" y="2095"/>
                </a:lnTo>
                <a:lnTo>
                  <a:pt x="1852" y="2103"/>
                </a:lnTo>
                <a:lnTo>
                  <a:pt x="1869" y="2116"/>
                </a:lnTo>
                <a:lnTo>
                  <a:pt x="1884" y="2135"/>
                </a:lnTo>
                <a:lnTo>
                  <a:pt x="1896" y="2158"/>
                </a:lnTo>
                <a:lnTo>
                  <a:pt x="1904" y="2185"/>
                </a:lnTo>
                <a:lnTo>
                  <a:pt x="1910" y="2218"/>
                </a:lnTo>
                <a:lnTo>
                  <a:pt x="1911" y="2255"/>
                </a:lnTo>
                <a:lnTo>
                  <a:pt x="2112" y="2255"/>
                </a:lnTo>
                <a:lnTo>
                  <a:pt x="2110" y="2212"/>
                </a:lnTo>
                <a:lnTo>
                  <a:pt x="2105" y="2172"/>
                </a:lnTo>
                <a:lnTo>
                  <a:pt x="2096" y="2136"/>
                </a:lnTo>
                <a:lnTo>
                  <a:pt x="2084" y="2102"/>
                </a:lnTo>
                <a:lnTo>
                  <a:pt x="2067" y="2071"/>
                </a:lnTo>
                <a:lnTo>
                  <a:pt x="2048" y="2042"/>
                </a:lnTo>
                <a:lnTo>
                  <a:pt x="2026" y="2017"/>
                </a:lnTo>
                <a:lnTo>
                  <a:pt x="2000" y="1995"/>
                </a:lnTo>
                <a:lnTo>
                  <a:pt x="1973" y="1976"/>
                </a:lnTo>
                <a:lnTo>
                  <a:pt x="1942" y="1962"/>
                </a:lnTo>
                <a:lnTo>
                  <a:pt x="1909" y="1951"/>
                </a:lnTo>
                <a:lnTo>
                  <a:pt x="1872" y="1942"/>
                </a:lnTo>
                <a:lnTo>
                  <a:pt x="1872" y="1791"/>
                </a:lnTo>
                <a:lnTo>
                  <a:pt x="1768" y="1791"/>
                </a:lnTo>
                <a:close/>
                <a:moveTo>
                  <a:pt x="2085" y="1222"/>
                </a:moveTo>
                <a:lnTo>
                  <a:pt x="2185" y="1245"/>
                </a:lnTo>
                <a:lnTo>
                  <a:pt x="2285" y="1273"/>
                </a:lnTo>
                <a:lnTo>
                  <a:pt x="2382" y="1309"/>
                </a:lnTo>
                <a:lnTo>
                  <a:pt x="2476" y="1349"/>
                </a:lnTo>
                <a:lnTo>
                  <a:pt x="2567" y="1395"/>
                </a:lnTo>
                <a:lnTo>
                  <a:pt x="2657" y="1446"/>
                </a:lnTo>
                <a:lnTo>
                  <a:pt x="2742" y="1501"/>
                </a:lnTo>
                <a:lnTo>
                  <a:pt x="2824" y="1559"/>
                </a:lnTo>
                <a:lnTo>
                  <a:pt x="2904" y="1622"/>
                </a:lnTo>
                <a:lnTo>
                  <a:pt x="2980" y="1688"/>
                </a:lnTo>
                <a:lnTo>
                  <a:pt x="3053" y="1757"/>
                </a:lnTo>
                <a:lnTo>
                  <a:pt x="3121" y="1829"/>
                </a:lnTo>
                <a:lnTo>
                  <a:pt x="3185" y="1903"/>
                </a:lnTo>
                <a:lnTo>
                  <a:pt x="3246" y="1978"/>
                </a:lnTo>
                <a:lnTo>
                  <a:pt x="3302" y="2055"/>
                </a:lnTo>
                <a:lnTo>
                  <a:pt x="3353" y="2134"/>
                </a:lnTo>
                <a:lnTo>
                  <a:pt x="3400" y="2212"/>
                </a:lnTo>
                <a:lnTo>
                  <a:pt x="3442" y="2292"/>
                </a:lnTo>
                <a:lnTo>
                  <a:pt x="3479" y="2371"/>
                </a:lnTo>
                <a:lnTo>
                  <a:pt x="3511" y="2450"/>
                </a:lnTo>
                <a:lnTo>
                  <a:pt x="3537" y="2528"/>
                </a:lnTo>
                <a:lnTo>
                  <a:pt x="3558" y="2607"/>
                </a:lnTo>
                <a:lnTo>
                  <a:pt x="3572" y="2682"/>
                </a:lnTo>
                <a:lnTo>
                  <a:pt x="3582" y="2756"/>
                </a:lnTo>
                <a:lnTo>
                  <a:pt x="3584" y="2829"/>
                </a:lnTo>
                <a:lnTo>
                  <a:pt x="3582" y="2890"/>
                </a:lnTo>
                <a:lnTo>
                  <a:pt x="3576" y="2949"/>
                </a:lnTo>
                <a:lnTo>
                  <a:pt x="3562" y="3004"/>
                </a:lnTo>
                <a:lnTo>
                  <a:pt x="3546" y="3055"/>
                </a:lnTo>
                <a:lnTo>
                  <a:pt x="3525" y="3105"/>
                </a:lnTo>
                <a:lnTo>
                  <a:pt x="3499" y="3150"/>
                </a:lnTo>
                <a:lnTo>
                  <a:pt x="3470" y="3193"/>
                </a:lnTo>
                <a:lnTo>
                  <a:pt x="3436" y="3232"/>
                </a:lnTo>
                <a:lnTo>
                  <a:pt x="3397" y="3269"/>
                </a:lnTo>
                <a:lnTo>
                  <a:pt x="3355" y="3303"/>
                </a:lnTo>
                <a:lnTo>
                  <a:pt x="3310" y="3335"/>
                </a:lnTo>
                <a:lnTo>
                  <a:pt x="3260" y="3364"/>
                </a:lnTo>
                <a:lnTo>
                  <a:pt x="3207" y="3391"/>
                </a:lnTo>
                <a:lnTo>
                  <a:pt x="3151" y="3415"/>
                </a:lnTo>
                <a:lnTo>
                  <a:pt x="3091" y="3437"/>
                </a:lnTo>
                <a:lnTo>
                  <a:pt x="3028" y="3458"/>
                </a:lnTo>
                <a:lnTo>
                  <a:pt x="2962" y="3476"/>
                </a:lnTo>
                <a:lnTo>
                  <a:pt x="2894" y="3492"/>
                </a:lnTo>
                <a:lnTo>
                  <a:pt x="2822" y="3506"/>
                </a:lnTo>
                <a:lnTo>
                  <a:pt x="2748" y="3518"/>
                </a:lnTo>
                <a:lnTo>
                  <a:pt x="2671" y="3529"/>
                </a:lnTo>
                <a:lnTo>
                  <a:pt x="2593" y="3539"/>
                </a:lnTo>
                <a:lnTo>
                  <a:pt x="2511" y="3547"/>
                </a:lnTo>
                <a:lnTo>
                  <a:pt x="2427" y="3555"/>
                </a:lnTo>
                <a:lnTo>
                  <a:pt x="2342" y="3560"/>
                </a:lnTo>
                <a:lnTo>
                  <a:pt x="2254" y="3565"/>
                </a:lnTo>
                <a:lnTo>
                  <a:pt x="2165" y="3568"/>
                </a:lnTo>
                <a:lnTo>
                  <a:pt x="2074" y="3570"/>
                </a:lnTo>
                <a:lnTo>
                  <a:pt x="1981" y="3572"/>
                </a:lnTo>
                <a:lnTo>
                  <a:pt x="1888" y="3573"/>
                </a:lnTo>
                <a:lnTo>
                  <a:pt x="1793" y="3573"/>
                </a:lnTo>
                <a:lnTo>
                  <a:pt x="1698" y="3573"/>
                </a:lnTo>
                <a:lnTo>
                  <a:pt x="1603" y="3572"/>
                </a:lnTo>
                <a:lnTo>
                  <a:pt x="1511" y="3570"/>
                </a:lnTo>
                <a:lnTo>
                  <a:pt x="1420" y="3568"/>
                </a:lnTo>
                <a:lnTo>
                  <a:pt x="1330" y="3565"/>
                </a:lnTo>
                <a:lnTo>
                  <a:pt x="1243" y="3560"/>
                </a:lnTo>
                <a:lnTo>
                  <a:pt x="1157" y="3555"/>
                </a:lnTo>
                <a:lnTo>
                  <a:pt x="1074" y="3547"/>
                </a:lnTo>
                <a:lnTo>
                  <a:pt x="993" y="3539"/>
                </a:lnTo>
                <a:lnTo>
                  <a:pt x="913" y="3529"/>
                </a:lnTo>
                <a:lnTo>
                  <a:pt x="837" y="3518"/>
                </a:lnTo>
                <a:lnTo>
                  <a:pt x="763" y="3506"/>
                </a:lnTo>
                <a:lnTo>
                  <a:pt x="692" y="3492"/>
                </a:lnTo>
                <a:lnTo>
                  <a:pt x="622" y="3476"/>
                </a:lnTo>
                <a:lnTo>
                  <a:pt x="557" y="3458"/>
                </a:lnTo>
                <a:lnTo>
                  <a:pt x="494" y="3437"/>
                </a:lnTo>
                <a:lnTo>
                  <a:pt x="435" y="3415"/>
                </a:lnTo>
                <a:lnTo>
                  <a:pt x="378" y="3391"/>
                </a:lnTo>
                <a:lnTo>
                  <a:pt x="325" y="3364"/>
                </a:lnTo>
                <a:lnTo>
                  <a:pt x="276" y="3335"/>
                </a:lnTo>
                <a:lnTo>
                  <a:pt x="229" y="3303"/>
                </a:lnTo>
                <a:lnTo>
                  <a:pt x="187" y="3269"/>
                </a:lnTo>
                <a:lnTo>
                  <a:pt x="150" y="3232"/>
                </a:lnTo>
                <a:lnTo>
                  <a:pt x="116" y="3193"/>
                </a:lnTo>
                <a:lnTo>
                  <a:pt x="86" y="3150"/>
                </a:lnTo>
                <a:lnTo>
                  <a:pt x="61" y="3105"/>
                </a:lnTo>
                <a:lnTo>
                  <a:pt x="39" y="3055"/>
                </a:lnTo>
                <a:lnTo>
                  <a:pt x="22" y="3004"/>
                </a:lnTo>
                <a:lnTo>
                  <a:pt x="10" y="2949"/>
                </a:lnTo>
                <a:lnTo>
                  <a:pt x="2" y="2890"/>
                </a:lnTo>
                <a:lnTo>
                  <a:pt x="0" y="2829"/>
                </a:lnTo>
                <a:lnTo>
                  <a:pt x="3" y="2758"/>
                </a:lnTo>
                <a:lnTo>
                  <a:pt x="12" y="2686"/>
                </a:lnTo>
                <a:lnTo>
                  <a:pt x="26" y="2611"/>
                </a:lnTo>
                <a:lnTo>
                  <a:pt x="46" y="2535"/>
                </a:lnTo>
                <a:lnTo>
                  <a:pt x="72" y="2459"/>
                </a:lnTo>
                <a:lnTo>
                  <a:pt x="101" y="2382"/>
                </a:lnTo>
                <a:lnTo>
                  <a:pt x="137" y="2304"/>
                </a:lnTo>
                <a:lnTo>
                  <a:pt x="178" y="2226"/>
                </a:lnTo>
                <a:lnTo>
                  <a:pt x="222" y="2149"/>
                </a:lnTo>
                <a:lnTo>
                  <a:pt x="271" y="2072"/>
                </a:lnTo>
                <a:lnTo>
                  <a:pt x="325" y="1997"/>
                </a:lnTo>
                <a:lnTo>
                  <a:pt x="383" y="1922"/>
                </a:lnTo>
                <a:lnTo>
                  <a:pt x="445" y="1850"/>
                </a:lnTo>
                <a:lnTo>
                  <a:pt x="511" y="1779"/>
                </a:lnTo>
                <a:lnTo>
                  <a:pt x="580" y="1711"/>
                </a:lnTo>
                <a:lnTo>
                  <a:pt x="653" y="1645"/>
                </a:lnTo>
                <a:lnTo>
                  <a:pt x="730" y="1584"/>
                </a:lnTo>
                <a:lnTo>
                  <a:pt x="810" y="1524"/>
                </a:lnTo>
                <a:lnTo>
                  <a:pt x="892" y="1469"/>
                </a:lnTo>
                <a:lnTo>
                  <a:pt x="977" y="1417"/>
                </a:lnTo>
                <a:lnTo>
                  <a:pt x="1066" y="1370"/>
                </a:lnTo>
                <a:lnTo>
                  <a:pt x="1157" y="1328"/>
                </a:lnTo>
                <a:lnTo>
                  <a:pt x="1251" y="1291"/>
                </a:lnTo>
                <a:lnTo>
                  <a:pt x="1346" y="1259"/>
                </a:lnTo>
                <a:lnTo>
                  <a:pt x="1391" y="1272"/>
                </a:lnTo>
                <a:lnTo>
                  <a:pt x="1436" y="1282"/>
                </a:lnTo>
                <a:lnTo>
                  <a:pt x="1480" y="1290"/>
                </a:lnTo>
                <a:lnTo>
                  <a:pt x="1522" y="1295"/>
                </a:lnTo>
                <a:lnTo>
                  <a:pt x="1562" y="1300"/>
                </a:lnTo>
                <a:lnTo>
                  <a:pt x="1599" y="1303"/>
                </a:lnTo>
                <a:lnTo>
                  <a:pt x="1631" y="1305"/>
                </a:lnTo>
                <a:lnTo>
                  <a:pt x="1657" y="1306"/>
                </a:lnTo>
                <a:lnTo>
                  <a:pt x="1677" y="1306"/>
                </a:lnTo>
                <a:lnTo>
                  <a:pt x="1689" y="1307"/>
                </a:lnTo>
                <a:lnTo>
                  <a:pt x="1721" y="1306"/>
                </a:lnTo>
                <a:lnTo>
                  <a:pt x="1759" y="1304"/>
                </a:lnTo>
                <a:lnTo>
                  <a:pt x="1799" y="1300"/>
                </a:lnTo>
                <a:lnTo>
                  <a:pt x="1845" y="1294"/>
                </a:lnTo>
                <a:lnTo>
                  <a:pt x="1892" y="1285"/>
                </a:lnTo>
                <a:lnTo>
                  <a:pt x="1942" y="1273"/>
                </a:lnTo>
                <a:lnTo>
                  <a:pt x="1990" y="1259"/>
                </a:lnTo>
                <a:lnTo>
                  <a:pt x="2039" y="1243"/>
                </a:lnTo>
                <a:lnTo>
                  <a:pt x="2085" y="1222"/>
                </a:lnTo>
                <a:close/>
                <a:moveTo>
                  <a:pt x="1645" y="49"/>
                </a:moveTo>
                <a:lnTo>
                  <a:pt x="1645" y="148"/>
                </a:lnTo>
                <a:lnTo>
                  <a:pt x="1634" y="148"/>
                </a:lnTo>
                <a:lnTo>
                  <a:pt x="1622" y="149"/>
                </a:lnTo>
                <a:lnTo>
                  <a:pt x="1611" y="152"/>
                </a:lnTo>
                <a:lnTo>
                  <a:pt x="1600" y="159"/>
                </a:lnTo>
                <a:lnTo>
                  <a:pt x="1590" y="168"/>
                </a:lnTo>
                <a:lnTo>
                  <a:pt x="1579" y="183"/>
                </a:lnTo>
                <a:lnTo>
                  <a:pt x="1568" y="203"/>
                </a:lnTo>
                <a:lnTo>
                  <a:pt x="1557" y="229"/>
                </a:lnTo>
                <a:lnTo>
                  <a:pt x="1540" y="268"/>
                </a:lnTo>
                <a:lnTo>
                  <a:pt x="1520" y="301"/>
                </a:lnTo>
                <a:lnTo>
                  <a:pt x="1498" y="331"/>
                </a:lnTo>
                <a:lnTo>
                  <a:pt x="1473" y="355"/>
                </a:lnTo>
                <a:lnTo>
                  <a:pt x="1446" y="376"/>
                </a:lnTo>
                <a:lnTo>
                  <a:pt x="1418" y="393"/>
                </a:lnTo>
                <a:lnTo>
                  <a:pt x="1387" y="408"/>
                </a:lnTo>
                <a:lnTo>
                  <a:pt x="1356" y="419"/>
                </a:lnTo>
                <a:lnTo>
                  <a:pt x="1324" y="427"/>
                </a:lnTo>
                <a:lnTo>
                  <a:pt x="1292" y="435"/>
                </a:lnTo>
                <a:lnTo>
                  <a:pt x="1261" y="440"/>
                </a:lnTo>
                <a:lnTo>
                  <a:pt x="1230" y="443"/>
                </a:lnTo>
                <a:lnTo>
                  <a:pt x="1199" y="445"/>
                </a:lnTo>
                <a:lnTo>
                  <a:pt x="1172" y="446"/>
                </a:lnTo>
                <a:lnTo>
                  <a:pt x="1144" y="446"/>
                </a:lnTo>
                <a:lnTo>
                  <a:pt x="1120" y="446"/>
                </a:lnTo>
                <a:lnTo>
                  <a:pt x="1082" y="446"/>
                </a:lnTo>
                <a:lnTo>
                  <a:pt x="1077" y="446"/>
                </a:lnTo>
                <a:lnTo>
                  <a:pt x="1098" y="471"/>
                </a:lnTo>
                <a:lnTo>
                  <a:pt x="1120" y="498"/>
                </a:lnTo>
                <a:lnTo>
                  <a:pt x="1144" y="525"/>
                </a:lnTo>
                <a:lnTo>
                  <a:pt x="1169" y="554"/>
                </a:lnTo>
                <a:lnTo>
                  <a:pt x="1196" y="580"/>
                </a:lnTo>
                <a:lnTo>
                  <a:pt x="1225" y="607"/>
                </a:lnTo>
                <a:lnTo>
                  <a:pt x="1254" y="630"/>
                </a:lnTo>
                <a:lnTo>
                  <a:pt x="1285" y="652"/>
                </a:lnTo>
                <a:lnTo>
                  <a:pt x="1317" y="669"/>
                </a:lnTo>
                <a:lnTo>
                  <a:pt x="1350" y="683"/>
                </a:lnTo>
                <a:lnTo>
                  <a:pt x="1386" y="690"/>
                </a:lnTo>
                <a:lnTo>
                  <a:pt x="1422" y="694"/>
                </a:lnTo>
                <a:lnTo>
                  <a:pt x="1458" y="690"/>
                </a:lnTo>
                <a:lnTo>
                  <a:pt x="1478" y="684"/>
                </a:lnTo>
                <a:lnTo>
                  <a:pt x="1495" y="674"/>
                </a:lnTo>
                <a:lnTo>
                  <a:pt x="1509" y="661"/>
                </a:lnTo>
                <a:lnTo>
                  <a:pt x="1524" y="645"/>
                </a:lnTo>
                <a:lnTo>
                  <a:pt x="1536" y="628"/>
                </a:lnTo>
                <a:lnTo>
                  <a:pt x="1548" y="610"/>
                </a:lnTo>
                <a:lnTo>
                  <a:pt x="1560" y="594"/>
                </a:lnTo>
                <a:lnTo>
                  <a:pt x="1573" y="577"/>
                </a:lnTo>
                <a:lnTo>
                  <a:pt x="1588" y="563"/>
                </a:lnTo>
                <a:lnTo>
                  <a:pt x="1604" y="552"/>
                </a:lnTo>
                <a:lnTo>
                  <a:pt x="1622" y="544"/>
                </a:lnTo>
                <a:lnTo>
                  <a:pt x="1643" y="541"/>
                </a:lnTo>
                <a:lnTo>
                  <a:pt x="1658" y="543"/>
                </a:lnTo>
                <a:lnTo>
                  <a:pt x="1672" y="550"/>
                </a:lnTo>
                <a:lnTo>
                  <a:pt x="1685" y="559"/>
                </a:lnTo>
                <a:lnTo>
                  <a:pt x="1697" y="572"/>
                </a:lnTo>
                <a:lnTo>
                  <a:pt x="1708" y="586"/>
                </a:lnTo>
                <a:lnTo>
                  <a:pt x="1719" y="602"/>
                </a:lnTo>
                <a:lnTo>
                  <a:pt x="1731" y="619"/>
                </a:lnTo>
                <a:lnTo>
                  <a:pt x="1743" y="636"/>
                </a:lnTo>
                <a:lnTo>
                  <a:pt x="1755" y="654"/>
                </a:lnTo>
                <a:lnTo>
                  <a:pt x="1770" y="671"/>
                </a:lnTo>
                <a:lnTo>
                  <a:pt x="1785" y="685"/>
                </a:lnTo>
                <a:lnTo>
                  <a:pt x="1803" y="698"/>
                </a:lnTo>
                <a:lnTo>
                  <a:pt x="1823" y="708"/>
                </a:lnTo>
                <a:lnTo>
                  <a:pt x="1845" y="716"/>
                </a:lnTo>
                <a:lnTo>
                  <a:pt x="1870" y="718"/>
                </a:lnTo>
                <a:lnTo>
                  <a:pt x="1900" y="717"/>
                </a:lnTo>
                <a:lnTo>
                  <a:pt x="1927" y="711"/>
                </a:lnTo>
                <a:lnTo>
                  <a:pt x="1953" y="702"/>
                </a:lnTo>
                <a:lnTo>
                  <a:pt x="1977" y="689"/>
                </a:lnTo>
                <a:lnTo>
                  <a:pt x="2000" y="675"/>
                </a:lnTo>
                <a:lnTo>
                  <a:pt x="2020" y="657"/>
                </a:lnTo>
                <a:lnTo>
                  <a:pt x="2040" y="639"/>
                </a:lnTo>
                <a:lnTo>
                  <a:pt x="2069" y="577"/>
                </a:lnTo>
                <a:lnTo>
                  <a:pt x="2103" y="514"/>
                </a:lnTo>
                <a:lnTo>
                  <a:pt x="2141" y="451"/>
                </a:lnTo>
                <a:lnTo>
                  <a:pt x="2184" y="383"/>
                </a:lnTo>
                <a:lnTo>
                  <a:pt x="2233" y="315"/>
                </a:lnTo>
                <a:lnTo>
                  <a:pt x="2238" y="308"/>
                </a:lnTo>
                <a:lnTo>
                  <a:pt x="2226" y="310"/>
                </a:lnTo>
                <a:lnTo>
                  <a:pt x="2212" y="313"/>
                </a:lnTo>
                <a:lnTo>
                  <a:pt x="2194" y="317"/>
                </a:lnTo>
                <a:lnTo>
                  <a:pt x="2183" y="325"/>
                </a:lnTo>
                <a:lnTo>
                  <a:pt x="2171" y="334"/>
                </a:lnTo>
                <a:lnTo>
                  <a:pt x="2150" y="349"/>
                </a:lnTo>
                <a:lnTo>
                  <a:pt x="2127" y="365"/>
                </a:lnTo>
                <a:lnTo>
                  <a:pt x="2101" y="381"/>
                </a:lnTo>
                <a:lnTo>
                  <a:pt x="2071" y="396"/>
                </a:lnTo>
                <a:lnTo>
                  <a:pt x="2040" y="407"/>
                </a:lnTo>
                <a:lnTo>
                  <a:pt x="2006" y="414"/>
                </a:lnTo>
                <a:lnTo>
                  <a:pt x="1969" y="418"/>
                </a:lnTo>
                <a:lnTo>
                  <a:pt x="1956" y="418"/>
                </a:lnTo>
                <a:lnTo>
                  <a:pt x="1939" y="415"/>
                </a:lnTo>
                <a:lnTo>
                  <a:pt x="1921" y="412"/>
                </a:lnTo>
                <a:lnTo>
                  <a:pt x="1901" y="407"/>
                </a:lnTo>
                <a:lnTo>
                  <a:pt x="1879" y="398"/>
                </a:lnTo>
                <a:lnTo>
                  <a:pt x="1857" y="386"/>
                </a:lnTo>
                <a:lnTo>
                  <a:pt x="1834" y="370"/>
                </a:lnTo>
                <a:lnTo>
                  <a:pt x="1811" y="350"/>
                </a:lnTo>
                <a:lnTo>
                  <a:pt x="1791" y="325"/>
                </a:lnTo>
                <a:lnTo>
                  <a:pt x="1771" y="295"/>
                </a:lnTo>
                <a:lnTo>
                  <a:pt x="1752" y="259"/>
                </a:lnTo>
                <a:lnTo>
                  <a:pt x="1742" y="237"/>
                </a:lnTo>
                <a:lnTo>
                  <a:pt x="1730" y="215"/>
                </a:lnTo>
                <a:lnTo>
                  <a:pt x="1715" y="194"/>
                </a:lnTo>
                <a:lnTo>
                  <a:pt x="1700" y="176"/>
                </a:lnTo>
                <a:lnTo>
                  <a:pt x="1684" y="161"/>
                </a:lnTo>
                <a:lnTo>
                  <a:pt x="1665" y="151"/>
                </a:lnTo>
                <a:lnTo>
                  <a:pt x="1645" y="148"/>
                </a:lnTo>
                <a:lnTo>
                  <a:pt x="1645" y="49"/>
                </a:lnTo>
                <a:close/>
                <a:moveTo>
                  <a:pt x="1643" y="0"/>
                </a:moveTo>
                <a:lnTo>
                  <a:pt x="1645" y="0"/>
                </a:lnTo>
                <a:lnTo>
                  <a:pt x="1645" y="0"/>
                </a:lnTo>
                <a:lnTo>
                  <a:pt x="1669" y="1"/>
                </a:lnTo>
                <a:lnTo>
                  <a:pt x="1695" y="5"/>
                </a:lnTo>
                <a:lnTo>
                  <a:pt x="1720" y="13"/>
                </a:lnTo>
                <a:lnTo>
                  <a:pt x="1745" y="24"/>
                </a:lnTo>
                <a:lnTo>
                  <a:pt x="1771" y="40"/>
                </a:lnTo>
                <a:lnTo>
                  <a:pt x="1796" y="61"/>
                </a:lnTo>
                <a:lnTo>
                  <a:pt x="1821" y="86"/>
                </a:lnTo>
                <a:lnTo>
                  <a:pt x="1845" y="118"/>
                </a:lnTo>
                <a:lnTo>
                  <a:pt x="1868" y="156"/>
                </a:lnTo>
                <a:lnTo>
                  <a:pt x="1889" y="200"/>
                </a:lnTo>
                <a:lnTo>
                  <a:pt x="1901" y="223"/>
                </a:lnTo>
                <a:lnTo>
                  <a:pt x="1913" y="240"/>
                </a:lnTo>
                <a:lnTo>
                  <a:pt x="1926" y="254"/>
                </a:lnTo>
                <a:lnTo>
                  <a:pt x="1941" y="262"/>
                </a:lnTo>
                <a:lnTo>
                  <a:pt x="1955" y="267"/>
                </a:lnTo>
                <a:lnTo>
                  <a:pt x="1969" y="269"/>
                </a:lnTo>
                <a:lnTo>
                  <a:pt x="1992" y="266"/>
                </a:lnTo>
                <a:lnTo>
                  <a:pt x="2016" y="257"/>
                </a:lnTo>
                <a:lnTo>
                  <a:pt x="2040" y="244"/>
                </a:lnTo>
                <a:lnTo>
                  <a:pt x="2062" y="228"/>
                </a:lnTo>
                <a:lnTo>
                  <a:pt x="2084" y="213"/>
                </a:lnTo>
                <a:lnTo>
                  <a:pt x="2105" y="199"/>
                </a:lnTo>
                <a:lnTo>
                  <a:pt x="2124" y="187"/>
                </a:lnTo>
                <a:lnTo>
                  <a:pt x="2140" y="179"/>
                </a:lnTo>
                <a:lnTo>
                  <a:pt x="2170" y="170"/>
                </a:lnTo>
                <a:lnTo>
                  <a:pt x="2199" y="163"/>
                </a:lnTo>
                <a:lnTo>
                  <a:pt x="2225" y="160"/>
                </a:lnTo>
                <a:lnTo>
                  <a:pt x="2248" y="159"/>
                </a:lnTo>
                <a:lnTo>
                  <a:pt x="2278" y="160"/>
                </a:lnTo>
                <a:lnTo>
                  <a:pt x="2304" y="167"/>
                </a:lnTo>
                <a:lnTo>
                  <a:pt x="2326" y="176"/>
                </a:lnTo>
                <a:lnTo>
                  <a:pt x="2344" y="188"/>
                </a:lnTo>
                <a:lnTo>
                  <a:pt x="2359" y="203"/>
                </a:lnTo>
                <a:lnTo>
                  <a:pt x="2371" y="220"/>
                </a:lnTo>
                <a:lnTo>
                  <a:pt x="2380" y="238"/>
                </a:lnTo>
                <a:lnTo>
                  <a:pt x="2386" y="258"/>
                </a:lnTo>
                <a:lnTo>
                  <a:pt x="2390" y="278"/>
                </a:lnTo>
                <a:lnTo>
                  <a:pt x="2390" y="299"/>
                </a:lnTo>
                <a:lnTo>
                  <a:pt x="2388" y="320"/>
                </a:lnTo>
                <a:lnTo>
                  <a:pt x="2384" y="339"/>
                </a:lnTo>
                <a:lnTo>
                  <a:pt x="2379" y="358"/>
                </a:lnTo>
                <a:lnTo>
                  <a:pt x="2371" y="376"/>
                </a:lnTo>
                <a:lnTo>
                  <a:pt x="2361" y="391"/>
                </a:lnTo>
                <a:lnTo>
                  <a:pt x="2361" y="392"/>
                </a:lnTo>
                <a:lnTo>
                  <a:pt x="2362" y="391"/>
                </a:lnTo>
                <a:lnTo>
                  <a:pt x="2354" y="401"/>
                </a:lnTo>
                <a:lnTo>
                  <a:pt x="2344" y="415"/>
                </a:lnTo>
                <a:lnTo>
                  <a:pt x="2331" y="433"/>
                </a:lnTo>
                <a:lnTo>
                  <a:pt x="2316" y="455"/>
                </a:lnTo>
                <a:lnTo>
                  <a:pt x="2299" y="480"/>
                </a:lnTo>
                <a:lnTo>
                  <a:pt x="2280" y="508"/>
                </a:lnTo>
                <a:lnTo>
                  <a:pt x="2261" y="539"/>
                </a:lnTo>
                <a:lnTo>
                  <a:pt x="2241" y="573"/>
                </a:lnTo>
                <a:lnTo>
                  <a:pt x="2221" y="608"/>
                </a:lnTo>
                <a:lnTo>
                  <a:pt x="2201" y="645"/>
                </a:lnTo>
                <a:lnTo>
                  <a:pt x="2182" y="684"/>
                </a:lnTo>
                <a:lnTo>
                  <a:pt x="2166" y="723"/>
                </a:lnTo>
                <a:lnTo>
                  <a:pt x="2150" y="764"/>
                </a:lnTo>
                <a:lnTo>
                  <a:pt x="2137" y="805"/>
                </a:lnTo>
                <a:lnTo>
                  <a:pt x="2127" y="845"/>
                </a:lnTo>
                <a:lnTo>
                  <a:pt x="2120" y="885"/>
                </a:lnTo>
                <a:lnTo>
                  <a:pt x="2118" y="925"/>
                </a:lnTo>
                <a:lnTo>
                  <a:pt x="2119" y="964"/>
                </a:lnTo>
                <a:lnTo>
                  <a:pt x="2118" y="988"/>
                </a:lnTo>
                <a:lnTo>
                  <a:pt x="2110" y="1010"/>
                </a:lnTo>
                <a:lnTo>
                  <a:pt x="2097" y="1031"/>
                </a:lnTo>
                <a:lnTo>
                  <a:pt x="2078" y="1050"/>
                </a:lnTo>
                <a:lnTo>
                  <a:pt x="2055" y="1068"/>
                </a:lnTo>
                <a:lnTo>
                  <a:pt x="2029" y="1084"/>
                </a:lnTo>
                <a:lnTo>
                  <a:pt x="1998" y="1098"/>
                </a:lnTo>
                <a:lnTo>
                  <a:pt x="1965" y="1112"/>
                </a:lnTo>
                <a:lnTo>
                  <a:pt x="1931" y="1123"/>
                </a:lnTo>
                <a:lnTo>
                  <a:pt x="1894" y="1133"/>
                </a:lnTo>
                <a:lnTo>
                  <a:pt x="1858" y="1140"/>
                </a:lnTo>
                <a:lnTo>
                  <a:pt x="1820" y="1147"/>
                </a:lnTo>
                <a:lnTo>
                  <a:pt x="1785" y="1152"/>
                </a:lnTo>
                <a:lnTo>
                  <a:pt x="1750" y="1156"/>
                </a:lnTo>
                <a:lnTo>
                  <a:pt x="1717" y="1158"/>
                </a:lnTo>
                <a:lnTo>
                  <a:pt x="1715" y="1158"/>
                </a:lnTo>
                <a:lnTo>
                  <a:pt x="1689" y="1158"/>
                </a:lnTo>
                <a:lnTo>
                  <a:pt x="1687" y="1158"/>
                </a:lnTo>
                <a:lnTo>
                  <a:pt x="1678" y="1158"/>
                </a:lnTo>
                <a:lnTo>
                  <a:pt x="1655" y="1158"/>
                </a:lnTo>
                <a:lnTo>
                  <a:pt x="1645" y="1157"/>
                </a:lnTo>
                <a:lnTo>
                  <a:pt x="1623" y="1156"/>
                </a:lnTo>
                <a:lnTo>
                  <a:pt x="1611" y="1155"/>
                </a:lnTo>
                <a:lnTo>
                  <a:pt x="1589" y="1153"/>
                </a:lnTo>
                <a:lnTo>
                  <a:pt x="1576" y="1152"/>
                </a:lnTo>
                <a:lnTo>
                  <a:pt x="1554" y="1149"/>
                </a:lnTo>
                <a:lnTo>
                  <a:pt x="1541" y="1148"/>
                </a:lnTo>
                <a:lnTo>
                  <a:pt x="1520" y="1145"/>
                </a:lnTo>
                <a:lnTo>
                  <a:pt x="1507" y="1142"/>
                </a:lnTo>
                <a:lnTo>
                  <a:pt x="1486" y="1139"/>
                </a:lnTo>
                <a:lnTo>
                  <a:pt x="1479" y="1138"/>
                </a:lnTo>
                <a:lnTo>
                  <a:pt x="1473" y="1137"/>
                </a:lnTo>
                <a:lnTo>
                  <a:pt x="1453" y="1133"/>
                </a:lnTo>
                <a:lnTo>
                  <a:pt x="1440" y="1130"/>
                </a:lnTo>
                <a:lnTo>
                  <a:pt x="1421" y="1126"/>
                </a:lnTo>
                <a:lnTo>
                  <a:pt x="1408" y="1123"/>
                </a:lnTo>
                <a:lnTo>
                  <a:pt x="1390" y="1117"/>
                </a:lnTo>
                <a:lnTo>
                  <a:pt x="1378" y="1113"/>
                </a:lnTo>
                <a:lnTo>
                  <a:pt x="1361" y="1107"/>
                </a:lnTo>
                <a:lnTo>
                  <a:pt x="1349" y="1104"/>
                </a:lnTo>
                <a:lnTo>
                  <a:pt x="1335" y="1097"/>
                </a:lnTo>
                <a:lnTo>
                  <a:pt x="1324" y="1093"/>
                </a:lnTo>
                <a:lnTo>
                  <a:pt x="1317" y="1090"/>
                </a:lnTo>
                <a:lnTo>
                  <a:pt x="1311" y="1086"/>
                </a:lnTo>
                <a:lnTo>
                  <a:pt x="1302" y="1081"/>
                </a:lnTo>
                <a:lnTo>
                  <a:pt x="1290" y="1073"/>
                </a:lnTo>
                <a:lnTo>
                  <a:pt x="1286" y="1071"/>
                </a:lnTo>
                <a:lnTo>
                  <a:pt x="1283" y="1069"/>
                </a:lnTo>
                <a:lnTo>
                  <a:pt x="1277" y="1064"/>
                </a:lnTo>
                <a:lnTo>
                  <a:pt x="1272" y="1060"/>
                </a:lnTo>
                <a:lnTo>
                  <a:pt x="1270" y="1058"/>
                </a:lnTo>
                <a:lnTo>
                  <a:pt x="1268" y="1054"/>
                </a:lnTo>
                <a:lnTo>
                  <a:pt x="1261" y="1048"/>
                </a:lnTo>
                <a:lnTo>
                  <a:pt x="1255" y="1040"/>
                </a:lnTo>
                <a:lnTo>
                  <a:pt x="1247" y="1026"/>
                </a:lnTo>
                <a:lnTo>
                  <a:pt x="1236" y="1007"/>
                </a:lnTo>
                <a:lnTo>
                  <a:pt x="1221" y="984"/>
                </a:lnTo>
                <a:lnTo>
                  <a:pt x="1205" y="958"/>
                </a:lnTo>
                <a:lnTo>
                  <a:pt x="1188" y="928"/>
                </a:lnTo>
                <a:lnTo>
                  <a:pt x="1169" y="897"/>
                </a:lnTo>
                <a:lnTo>
                  <a:pt x="1150" y="864"/>
                </a:lnTo>
                <a:lnTo>
                  <a:pt x="1130" y="830"/>
                </a:lnTo>
                <a:lnTo>
                  <a:pt x="1109" y="795"/>
                </a:lnTo>
                <a:lnTo>
                  <a:pt x="1088" y="761"/>
                </a:lnTo>
                <a:lnTo>
                  <a:pt x="1067" y="726"/>
                </a:lnTo>
                <a:lnTo>
                  <a:pt x="1047" y="691"/>
                </a:lnTo>
                <a:lnTo>
                  <a:pt x="1027" y="660"/>
                </a:lnTo>
                <a:lnTo>
                  <a:pt x="1008" y="629"/>
                </a:lnTo>
                <a:lnTo>
                  <a:pt x="991" y="599"/>
                </a:lnTo>
                <a:lnTo>
                  <a:pt x="975" y="574"/>
                </a:lnTo>
                <a:lnTo>
                  <a:pt x="961" y="551"/>
                </a:lnTo>
                <a:lnTo>
                  <a:pt x="949" y="531"/>
                </a:lnTo>
                <a:lnTo>
                  <a:pt x="940" y="517"/>
                </a:lnTo>
                <a:lnTo>
                  <a:pt x="932" y="506"/>
                </a:lnTo>
                <a:lnTo>
                  <a:pt x="932" y="506"/>
                </a:lnTo>
                <a:lnTo>
                  <a:pt x="919" y="482"/>
                </a:lnTo>
                <a:lnTo>
                  <a:pt x="908" y="459"/>
                </a:lnTo>
                <a:lnTo>
                  <a:pt x="902" y="436"/>
                </a:lnTo>
                <a:lnTo>
                  <a:pt x="899" y="414"/>
                </a:lnTo>
                <a:lnTo>
                  <a:pt x="900" y="393"/>
                </a:lnTo>
                <a:lnTo>
                  <a:pt x="906" y="374"/>
                </a:lnTo>
                <a:lnTo>
                  <a:pt x="915" y="355"/>
                </a:lnTo>
                <a:lnTo>
                  <a:pt x="927" y="338"/>
                </a:lnTo>
                <a:lnTo>
                  <a:pt x="943" y="324"/>
                </a:lnTo>
                <a:lnTo>
                  <a:pt x="963" y="313"/>
                </a:lnTo>
                <a:lnTo>
                  <a:pt x="986" y="304"/>
                </a:lnTo>
                <a:lnTo>
                  <a:pt x="1014" y="299"/>
                </a:lnTo>
                <a:lnTo>
                  <a:pt x="1046" y="297"/>
                </a:lnTo>
                <a:lnTo>
                  <a:pt x="1119" y="298"/>
                </a:lnTo>
                <a:lnTo>
                  <a:pt x="1153" y="297"/>
                </a:lnTo>
                <a:lnTo>
                  <a:pt x="1186" y="297"/>
                </a:lnTo>
                <a:lnTo>
                  <a:pt x="1218" y="294"/>
                </a:lnTo>
                <a:lnTo>
                  <a:pt x="1249" y="291"/>
                </a:lnTo>
                <a:lnTo>
                  <a:pt x="1277" y="287"/>
                </a:lnTo>
                <a:lnTo>
                  <a:pt x="1305" y="279"/>
                </a:lnTo>
                <a:lnTo>
                  <a:pt x="1329" y="270"/>
                </a:lnTo>
                <a:lnTo>
                  <a:pt x="1353" y="259"/>
                </a:lnTo>
                <a:lnTo>
                  <a:pt x="1372" y="244"/>
                </a:lnTo>
                <a:lnTo>
                  <a:pt x="1390" y="226"/>
                </a:lnTo>
                <a:lnTo>
                  <a:pt x="1404" y="205"/>
                </a:lnTo>
                <a:lnTo>
                  <a:pt x="1415" y="180"/>
                </a:lnTo>
                <a:lnTo>
                  <a:pt x="1432" y="139"/>
                </a:lnTo>
                <a:lnTo>
                  <a:pt x="1451" y="106"/>
                </a:lnTo>
                <a:lnTo>
                  <a:pt x="1471" y="78"/>
                </a:lnTo>
                <a:lnTo>
                  <a:pt x="1493" y="55"/>
                </a:lnTo>
                <a:lnTo>
                  <a:pt x="1515" y="36"/>
                </a:lnTo>
                <a:lnTo>
                  <a:pt x="1539" y="22"/>
                </a:lnTo>
                <a:lnTo>
                  <a:pt x="1564" y="12"/>
                </a:lnTo>
                <a:lnTo>
                  <a:pt x="1590" y="4"/>
                </a:lnTo>
                <a:lnTo>
                  <a:pt x="1616" y="1"/>
                </a:lnTo>
                <a:lnTo>
                  <a:pt x="164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noProof="1"/>
          </a:p>
        </p:txBody>
      </p:sp>
      <p:sp>
        <p:nvSpPr>
          <p:cNvPr id="27" name="Freeform 69">
            <a:extLst>
              <a:ext uri="{FF2B5EF4-FFF2-40B4-BE49-F238E27FC236}">
                <a16:creationId xmlns:a16="http://schemas.microsoft.com/office/drawing/2014/main" id="{C6384A01-47B3-4639-AC28-A6925ACB1D9E}"/>
              </a:ext>
            </a:extLst>
          </p:cNvPr>
          <p:cNvSpPr>
            <a:spLocks/>
          </p:cNvSpPr>
          <p:nvPr/>
        </p:nvSpPr>
        <p:spPr bwMode="auto">
          <a:xfrm>
            <a:off x="4246148" y="3291624"/>
            <a:ext cx="593970" cy="719457"/>
          </a:xfrm>
          <a:custGeom>
            <a:avLst/>
            <a:gdLst>
              <a:gd name="connsiteX0" fmla="*/ 265113 w 563563"/>
              <a:gd name="connsiteY0" fmla="*/ 258763 h 682625"/>
              <a:gd name="connsiteX1" fmla="*/ 395288 w 563563"/>
              <a:gd name="connsiteY1" fmla="*/ 258763 h 682625"/>
              <a:gd name="connsiteX2" fmla="*/ 395288 w 563563"/>
              <a:gd name="connsiteY2" fmla="*/ 331788 h 682625"/>
              <a:gd name="connsiteX3" fmla="*/ 265113 w 563563"/>
              <a:gd name="connsiteY3" fmla="*/ 331788 h 682625"/>
              <a:gd name="connsiteX4" fmla="*/ 79674 w 563563"/>
              <a:gd name="connsiteY4" fmla="*/ 234950 h 682625"/>
              <a:gd name="connsiteX5" fmla="*/ 79873 w 563563"/>
              <a:gd name="connsiteY5" fmla="*/ 234950 h 682625"/>
              <a:gd name="connsiteX6" fmla="*/ 80668 w 563563"/>
              <a:gd name="connsiteY6" fmla="*/ 234950 h 682625"/>
              <a:gd name="connsiteX7" fmla="*/ 82059 w 563563"/>
              <a:gd name="connsiteY7" fmla="*/ 234950 h 682625"/>
              <a:gd name="connsiteX8" fmla="*/ 84642 w 563563"/>
              <a:gd name="connsiteY8" fmla="*/ 235149 h 682625"/>
              <a:gd name="connsiteX9" fmla="*/ 87225 w 563563"/>
              <a:gd name="connsiteY9" fmla="*/ 235348 h 682625"/>
              <a:gd name="connsiteX10" fmla="*/ 90404 w 563563"/>
              <a:gd name="connsiteY10" fmla="*/ 235547 h 682625"/>
              <a:gd name="connsiteX11" fmla="*/ 93781 w 563563"/>
              <a:gd name="connsiteY11" fmla="*/ 236143 h 682625"/>
              <a:gd name="connsiteX12" fmla="*/ 96960 w 563563"/>
              <a:gd name="connsiteY12" fmla="*/ 236740 h 682625"/>
              <a:gd name="connsiteX13" fmla="*/ 99941 w 563563"/>
              <a:gd name="connsiteY13" fmla="*/ 237933 h 682625"/>
              <a:gd name="connsiteX14" fmla="*/ 102325 w 563563"/>
              <a:gd name="connsiteY14" fmla="*/ 238928 h 682625"/>
              <a:gd name="connsiteX15" fmla="*/ 104511 w 563563"/>
              <a:gd name="connsiteY15" fmla="*/ 239723 h 682625"/>
              <a:gd name="connsiteX16" fmla="*/ 105703 w 563563"/>
              <a:gd name="connsiteY16" fmla="*/ 240320 h 682625"/>
              <a:gd name="connsiteX17" fmla="*/ 106299 w 563563"/>
              <a:gd name="connsiteY17" fmla="*/ 240519 h 682625"/>
              <a:gd name="connsiteX18" fmla="*/ 111862 w 563563"/>
              <a:gd name="connsiteY18" fmla="*/ 243701 h 682625"/>
              <a:gd name="connsiteX19" fmla="*/ 117624 w 563563"/>
              <a:gd name="connsiteY19" fmla="*/ 247479 h 682625"/>
              <a:gd name="connsiteX20" fmla="*/ 122591 w 563563"/>
              <a:gd name="connsiteY20" fmla="*/ 252054 h 682625"/>
              <a:gd name="connsiteX21" fmla="*/ 127161 w 563563"/>
              <a:gd name="connsiteY21" fmla="*/ 257224 h 682625"/>
              <a:gd name="connsiteX22" fmla="*/ 131334 w 563563"/>
              <a:gd name="connsiteY22" fmla="*/ 262594 h 682625"/>
              <a:gd name="connsiteX23" fmla="*/ 134513 w 563563"/>
              <a:gd name="connsiteY23" fmla="*/ 268759 h 682625"/>
              <a:gd name="connsiteX24" fmla="*/ 136897 w 563563"/>
              <a:gd name="connsiteY24" fmla="*/ 275322 h 682625"/>
              <a:gd name="connsiteX25" fmla="*/ 138288 w 563563"/>
              <a:gd name="connsiteY25" fmla="*/ 281885 h 682625"/>
              <a:gd name="connsiteX26" fmla="*/ 138685 w 563563"/>
              <a:gd name="connsiteY26" fmla="*/ 283476 h 682625"/>
              <a:gd name="connsiteX27" fmla="*/ 138884 w 563563"/>
              <a:gd name="connsiteY27" fmla="*/ 285067 h 682625"/>
              <a:gd name="connsiteX28" fmla="*/ 140672 w 563563"/>
              <a:gd name="connsiteY28" fmla="*/ 296006 h 682625"/>
              <a:gd name="connsiteX29" fmla="*/ 142063 w 563563"/>
              <a:gd name="connsiteY29" fmla="*/ 305950 h 682625"/>
              <a:gd name="connsiteX30" fmla="*/ 143851 w 563563"/>
              <a:gd name="connsiteY30" fmla="*/ 314700 h 682625"/>
              <a:gd name="connsiteX31" fmla="*/ 145441 w 563563"/>
              <a:gd name="connsiteY31" fmla="*/ 322854 h 682625"/>
              <a:gd name="connsiteX32" fmla="*/ 147626 w 563563"/>
              <a:gd name="connsiteY32" fmla="*/ 329616 h 682625"/>
              <a:gd name="connsiteX33" fmla="*/ 149613 w 563563"/>
              <a:gd name="connsiteY33" fmla="*/ 335781 h 682625"/>
              <a:gd name="connsiteX34" fmla="*/ 152395 w 563563"/>
              <a:gd name="connsiteY34" fmla="*/ 340753 h 682625"/>
              <a:gd name="connsiteX35" fmla="*/ 155574 w 563563"/>
              <a:gd name="connsiteY35" fmla="*/ 345328 h 682625"/>
              <a:gd name="connsiteX36" fmla="*/ 158951 w 563563"/>
              <a:gd name="connsiteY36" fmla="*/ 348708 h 682625"/>
              <a:gd name="connsiteX37" fmla="*/ 163124 w 563563"/>
              <a:gd name="connsiteY37" fmla="*/ 351692 h 682625"/>
              <a:gd name="connsiteX38" fmla="*/ 168290 w 563563"/>
              <a:gd name="connsiteY38" fmla="*/ 354476 h 682625"/>
              <a:gd name="connsiteX39" fmla="*/ 174449 w 563563"/>
              <a:gd name="connsiteY39" fmla="*/ 357061 h 682625"/>
              <a:gd name="connsiteX40" fmla="*/ 181602 w 563563"/>
              <a:gd name="connsiteY40" fmla="*/ 359647 h 682625"/>
              <a:gd name="connsiteX41" fmla="*/ 189550 w 563563"/>
              <a:gd name="connsiteY41" fmla="*/ 361636 h 682625"/>
              <a:gd name="connsiteX42" fmla="*/ 198888 w 563563"/>
              <a:gd name="connsiteY42" fmla="*/ 363823 h 682625"/>
              <a:gd name="connsiteX43" fmla="*/ 209220 w 563563"/>
              <a:gd name="connsiteY43" fmla="*/ 365613 h 682625"/>
              <a:gd name="connsiteX44" fmla="*/ 220942 w 563563"/>
              <a:gd name="connsiteY44" fmla="*/ 367403 h 682625"/>
              <a:gd name="connsiteX45" fmla="*/ 225711 w 563563"/>
              <a:gd name="connsiteY45" fmla="*/ 368596 h 682625"/>
              <a:gd name="connsiteX46" fmla="*/ 229883 w 563563"/>
              <a:gd name="connsiteY46" fmla="*/ 370386 h 682625"/>
              <a:gd name="connsiteX47" fmla="*/ 233460 w 563563"/>
              <a:gd name="connsiteY47" fmla="*/ 373170 h 682625"/>
              <a:gd name="connsiteX48" fmla="*/ 236639 w 563563"/>
              <a:gd name="connsiteY48" fmla="*/ 376353 h 682625"/>
              <a:gd name="connsiteX49" fmla="*/ 238824 w 563563"/>
              <a:gd name="connsiteY49" fmla="*/ 380330 h 682625"/>
              <a:gd name="connsiteX50" fmla="*/ 240613 w 563563"/>
              <a:gd name="connsiteY50" fmla="*/ 384507 h 682625"/>
              <a:gd name="connsiteX51" fmla="*/ 241209 w 563563"/>
              <a:gd name="connsiteY51" fmla="*/ 389280 h 682625"/>
              <a:gd name="connsiteX52" fmla="*/ 241010 w 563563"/>
              <a:gd name="connsiteY52" fmla="*/ 393854 h 682625"/>
              <a:gd name="connsiteX53" fmla="*/ 240414 w 563563"/>
              <a:gd name="connsiteY53" fmla="*/ 397235 h 682625"/>
              <a:gd name="connsiteX54" fmla="*/ 239023 w 563563"/>
              <a:gd name="connsiteY54" fmla="*/ 400417 h 682625"/>
              <a:gd name="connsiteX55" fmla="*/ 237632 w 563563"/>
              <a:gd name="connsiteY55" fmla="*/ 403201 h 682625"/>
              <a:gd name="connsiteX56" fmla="*/ 263661 w 563563"/>
              <a:gd name="connsiteY56" fmla="*/ 549973 h 682625"/>
              <a:gd name="connsiteX57" fmla="*/ 418241 w 563563"/>
              <a:gd name="connsiteY57" fmla="*/ 549973 h 682625"/>
              <a:gd name="connsiteX58" fmla="*/ 426586 w 563563"/>
              <a:gd name="connsiteY58" fmla="*/ 516562 h 682625"/>
              <a:gd name="connsiteX59" fmla="*/ 374728 w 563563"/>
              <a:gd name="connsiteY59" fmla="*/ 516562 h 682625"/>
              <a:gd name="connsiteX60" fmla="*/ 374728 w 563563"/>
              <a:gd name="connsiteY60" fmla="*/ 541422 h 682625"/>
              <a:gd name="connsiteX61" fmla="*/ 287702 w 563563"/>
              <a:gd name="connsiteY61" fmla="*/ 541422 h 682625"/>
              <a:gd name="connsiteX62" fmla="*/ 287702 w 563563"/>
              <a:gd name="connsiteY62" fmla="*/ 512982 h 682625"/>
              <a:gd name="connsiteX63" fmla="*/ 285914 w 563563"/>
              <a:gd name="connsiteY63" fmla="*/ 510396 h 682625"/>
              <a:gd name="connsiteX64" fmla="*/ 284324 w 563563"/>
              <a:gd name="connsiteY64" fmla="*/ 507413 h 682625"/>
              <a:gd name="connsiteX65" fmla="*/ 284126 w 563563"/>
              <a:gd name="connsiteY65" fmla="*/ 504032 h 682625"/>
              <a:gd name="connsiteX66" fmla="*/ 284324 w 563563"/>
              <a:gd name="connsiteY66" fmla="*/ 500651 h 682625"/>
              <a:gd name="connsiteX67" fmla="*/ 285914 w 563563"/>
              <a:gd name="connsiteY67" fmla="*/ 497668 h 682625"/>
              <a:gd name="connsiteX68" fmla="*/ 287702 w 563563"/>
              <a:gd name="connsiteY68" fmla="*/ 494884 h 682625"/>
              <a:gd name="connsiteX69" fmla="*/ 287702 w 563563"/>
              <a:gd name="connsiteY69" fmla="*/ 491702 h 682625"/>
              <a:gd name="connsiteX70" fmla="*/ 293861 w 563563"/>
              <a:gd name="connsiteY70" fmla="*/ 491702 h 682625"/>
              <a:gd name="connsiteX71" fmla="*/ 295252 w 563563"/>
              <a:gd name="connsiteY71" fmla="*/ 491304 h 682625"/>
              <a:gd name="connsiteX72" fmla="*/ 296842 w 563563"/>
              <a:gd name="connsiteY72" fmla="*/ 491304 h 682625"/>
              <a:gd name="connsiteX73" fmla="*/ 432745 w 563563"/>
              <a:gd name="connsiteY73" fmla="*/ 491304 h 682625"/>
              <a:gd name="connsiteX74" fmla="*/ 441090 w 563563"/>
              <a:gd name="connsiteY74" fmla="*/ 457893 h 682625"/>
              <a:gd name="connsiteX75" fmla="*/ 428374 w 563563"/>
              <a:gd name="connsiteY75" fmla="*/ 457893 h 682625"/>
              <a:gd name="connsiteX76" fmla="*/ 428374 w 563563"/>
              <a:gd name="connsiteY76" fmla="*/ 478377 h 682625"/>
              <a:gd name="connsiteX77" fmla="*/ 354263 w 563563"/>
              <a:gd name="connsiteY77" fmla="*/ 478377 h 682625"/>
              <a:gd name="connsiteX78" fmla="*/ 354263 w 563563"/>
              <a:gd name="connsiteY78" fmla="*/ 457893 h 682625"/>
              <a:gd name="connsiteX79" fmla="*/ 342938 w 563563"/>
              <a:gd name="connsiteY79" fmla="*/ 457893 h 682625"/>
              <a:gd name="connsiteX80" fmla="*/ 342938 w 563563"/>
              <a:gd name="connsiteY80" fmla="*/ 478377 h 682625"/>
              <a:gd name="connsiteX81" fmla="*/ 268827 w 563563"/>
              <a:gd name="connsiteY81" fmla="*/ 478377 h 682625"/>
              <a:gd name="connsiteX82" fmla="*/ 268827 w 563563"/>
              <a:gd name="connsiteY82" fmla="*/ 348112 h 682625"/>
              <a:gd name="connsiteX83" fmla="*/ 342938 w 563563"/>
              <a:gd name="connsiteY83" fmla="*/ 348112 h 682625"/>
              <a:gd name="connsiteX84" fmla="*/ 342938 w 563563"/>
              <a:gd name="connsiteY84" fmla="*/ 432436 h 682625"/>
              <a:gd name="connsiteX85" fmla="*/ 354263 w 563563"/>
              <a:gd name="connsiteY85" fmla="*/ 432436 h 682625"/>
              <a:gd name="connsiteX86" fmla="*/ 354263 w 563563"/>
              <a:gd name="connsiteY86" fmla="*/ 348112 h 682625"/>
              <a:gd name="connsiteX87" fmla="*/ 428374 w 563563"/>
              <a:gd name="connsiteY87" fmla="*/ 348112 h 682625"/>
              <a:gd name="connsiteX88" fmla="*/ 428374 w 563563"/>
              <a:gd name="connsiteY88" fmla="*/ 432436 h 682625"/>
              <a:gd name="connsiteX89" fmla="*/ 457383 w 563563"/>
              <a:gd name="connsiteY89" fmla="*/ 432436 h 682625"/>
              <a:gd name="connsiteX90" fmla="*/ 460164 w 563563"/>
              <a:gd name="connsiteY90" fmla="*/ 432834 h 682625"/>
              <a:gd name="connsiteX91" fmla="*/ 462747 w 563563"/>
              <a:gd name="connsiteY91" fmla="*/ 433828 h 682625"/>
              <a:gd name="connsiteX92" fmla="*/ 465131 w 563563"/>
              <a:gd name="connsiteY92" fmla="*/ 435419 h 682625"/>
              <a:gd name="connsiteX93" fmla="*/ 467317 w 563563"/>
              <a:gd name="connsiteY93" fmla="*/ 437408 h 682625"/>
              <a:gd name="connsiteX94" fmla="*/ 469105 w 563563"/>
              <a:gd name="connsiteY94" fmla="*/ 440590 h 682625"/>
              <a:gd name="connsiteX95" fmla="*/ 469900 w 563563"/>
              <a:gd name="connsiteY95" fmla="*/ 444568 h 682625"/>
              <a:gd name="connsiteX96" fmla="*/ 469503 w 563563"/>
              <a:gd name="connsiteY96" fmla="*/ 448346 h 682625"/>
              <a:gd name="connsiteX97" fmla="*/ 440494 w 563563"/>
              <a:gd name="connsiteY97" fmla="*/ 565685 h 682625"/>
              <a:gd name="connsiteX98" fmla="*/ 439302 w 563563"/>
              <a:gd name="connsiteY98" fmla="*/ 568867 h 682625"/>
              <a:gd name="connsiteX99" fmla="*/ 437315 w 563563"/>
              <a:gd name="connsiteY99" fmla="*/ 571651 h 682625"/>
              <a:gd name="connsiteX100" fmla="*/ 434732 w 563563"/>
              <a:gd name="connsiteY100" fmla="*/ 573441 h 682625"/>
              <a:gd name="connsiteX101" fmla="*/ 431553 w 563563"/>
              <a:gd name="connsiteY101" fmla="*/ 575032 h 682625"/>
              <a:gd name="connsiteX102" fmla="*/ 428175 w 563563"/>
              <a:gd name="connsiteY102" fmla="*/ 575430 h 682625"/>
              <a:gd name="connsiteX103" fmla="*/ 267833 w 563563"/>
              <a:gd name="connsiteY103" fmla="*/ 575430 h 682625"/>
              <a:gd name="connsiteX104" fmla="*/ 274191 w 563563"/>
              <a:gd name="connsiteY104" fmla="*/ 613614 h 682625"/>
              <a:gd name="connsiteX105" fmla="*/ 416453 w 563563"/>
              <a:gd name="connsiteY105" fmla="*/ 613614 h 682625"/>
              <a:gd name="connsiteX106" fmla="*/ 420426 w 563563"/>
              <a:gd name="connsiteY106" fmla="*/ 614410 h 682625"/>
              <a:gd name="connsiteX107" fmla="*/ 424003 w 563563"/>
              <a:gd name="connsiteY107" fmla="*/ 616001 h 682625"/>
              <a:gd name="connsiteX108" fmla="*/ 426784 w 563563"/>
              <a:gd name="connsiteY108" fmla="*/ 618785 h 682625"/>
              <a:gd name="connsiteX109" fmla="*/ 428374 w 563563"/>
              <a:gd name="connsiteY109" fmla="*/ 622365 h 682625"/>
              <a:gd name="connsiteX110" fmla="*/ 429169 w 563563"/>
              <a:gd name="connsiteY110" fmla="*/ 626343 h 682625"/>
              <a:gd name="connsiteX111" fmla="*/ 428771 w 563563"/>
              <a:gd name="connsiteY111" fmla="*/ 629326 h 682625"/>
              <a:gd name="connsiteX112" fmla="*/ 427778 w 563563"/>
              <a:gd name="connsiteY112" fmla="*/ 631911 h 682625"/>
              <a:gd name="connsiteX113" fmla="*/ 426387 w 563563"/>
              <a:gd name="connsiteY113" fmla="*/ 634298 h 682625"/>
              <a:gd name="connsiteX114" fmla="*/ 424201 w 563563"/>
              <a:gd name="connsiteY114" fmla="*/ 636485 h 682625"/>
              <a:gd name="connsiteX115" fmla="*/ 428374 w 563563"/>
              <a:gd name="connsiteY115" fmla="*/ 639270 h 682625"/>
              <a:gd name="connsiteX116" fmla="*/ 432149 w 563563"/>
              <a:gd name="connsiteY116" fmla="*/ 643048 h 682625"/>
              <a:gd name="connsiteX117" fmla="*/ 434931 w 563563"/>
              <a:gd name="connsiteY117" fmla="*/ 647623 h 682625"/>
              <a:gd name="connsiteX118" fmla="*/ 436520 w 563563"/>
              <a:gd name="connsiteY118" fmla="*/ 652594 h 682625"/>
              <a:gd name="connsiteX119" fmla="*/ 437315 w 563563"/>
              <a:gd name="connsiteY119" fmla="*/ 657964 h 682625"/>
              <a:gd name="connsiteX120" fmla="*/ 436520 w 563563"/>
              <a:gd name="connsiteY120" fmla="*/ 663732 h 682625"/>
              <a:gd name="connsiteX121" fmla="*/ 434732 w 563563"/>
              <a:gd name="connsiteY121" fmla="*/ 668902 h 682625"/>
              <a:gd name="connsiteX122" fmla="*/ 431752 w 563563"/>
              <a:gd name="connsiteY122" fmla="*/ 673477 h 682625"/>
              <a:gd name="connsiteX123" fmla="*/ 427977 w 563563"/>
              <a:gd name="connsiteY123" fmla="*/ 677454 h 682625"/>
              <a:gd name="connsiteX124" fmla="*/ 423407 w 563563"/>
              <a:gd name="connsiteY124" fmla="*/ 680040 h 682625"/>
              <a:gd name="connsiteX125" fmla="*/ 418241 w 563563"/>
              <a:gd name="connsiteY125" fmla="*/ 682028 h 682625"/>
              <a:gd name="connsiteX126" fmla="*/ 412677 w 563563"/>
              <a:gd name="connsiteY126" fmla="*/ 682625 h 682625"/>
              <a:gd name="connsiteX127" fmla="*/ 406916 w 563563"/>
              <a:gd name="connsiteY127" fmla="*/ 682028 h 682625"/>
              <a:gd name="connsiteX128" fmla="*/ 401750 w 563563"/>
              <a:gd name="connsiteY128" fmla="*/ 680040 h 682625"/>
              <a:gd name="connsiteX129" fmla="*/ 397378 w 563563"/>
              <a:gd name="connsiteY129" fmla="*/ 677454 h 682625"/>
              <a:gd name="connsiteX130" fmla="*/ 393603 w 563563"/>
              <a:gd name="connsiteY130" fmla="*/ 673477 h 682625"/>
              <a:gd name="connsiteX131" fmla="*/ 390623 w 563563"/>
              <a:gd name="connsiteY131" fmla="*/ 668902 h 682625"/>
              <a:gd name="connsiteX132" fmla="*/ 388636 w 563563"/>
              <a:gd name="connsiteY132" fmla="*/ 663732 h 682625"/>
              <a:gd name="connsiteX133" fmla="*/ 388040 w 563563"/>
              <a:gd name="connsiteY133" fmla="*/ 657964 h 682625"/>
              <a:gd name="connsiteX134" fmla="*/ 388636 w 563563"/>
              <a:gd name="connsiteY134" fmla="*/ 652396 h 682625"/>
              <a:gd name="connsiteX135" fmla="*/ 390623 w 563563"/>
              <a:gd name="connsiteY135" fmla="*/ 647225 h 682625"/>
              <a:gd name="connsiteX136" fmla="*/ 393405 w 563563"/>
              <a:gd name="connsiteY136" fmla="*/ 642651 h 682625"/>
              <a:gd name="connsiteX137" fmla="*/ 397180 w 563563"/>
              <a:gd name="connsiteY137" fmla="*/ 638872 h 682625"/>
              <a:gd name="connsiteX138" fmla="*/ 280549 w 563563"/>
              <a:gd name="connsiteY138" fmla="*/ 638872 h 682625"/>
              <a:gd name="connsiteX139" fmla="*/ 284324 w 563563"/>
              <a:gd name="connsiteY139" fmla="*/ 642651 h 682625"/>
              <a:gd name="connsiteX140" fmla="*/ 287305 w 563563"/>
              <a:gd name="connsiteY140" fmla="*/ 647225 h 682625"/>
              <a:gd name="connsiteX141" fmla="*/ 289291 w 563563"/>
              <a:gd name="connsiteY141" fmla="*/ 652396 h 682625"/>
              <a:gd name="connsiteX142" fmla="*/ 289888 w 563563"/>
              <a:gd name="connsiteY142" fmla="*/ 657964 h 682625"/>
              <a:gd name="connsiteX143" fmla="*/ 289291 w 563563"/>
              <a:gd name="connsiteY143" fmla="*/ 663732 h 682625"/>
              <a:gd name="connsiteX144" fmla="*/ 287305 w 563563"/>
              <a:gd name="connsiteY144" fmla="*/ 668902 h 682625"/>
              <a:gd name="connsiteX145" fmla="*/ 284324 w 563563"/>
              <a:gd name="connsiteY145" fmla="*/ 673477 h 682625"/>
              <a:gd name="connsiteX146" fmla="*/ 280549 w 563563"/>
              <a:gd name="connsiteY146" fmla="*/ 677454 h 682625"/>
              <a:gd name="connsiteX147" fmla="*/ 275979 w 563563"/>
              <a:gd name="connsiteY147" fmla="*/ 680040 h 682625"/>
              <a:gd name="connsiteX148" fmla="*/ 270813 w 563563"/>
              <a:gd name="connsiteY148" fmla="*/ 682028 h 682625"/>
              <a:gd name="connsiteX149" fmla="*/ 265250 w 563563"/>
              <a:gd name="connsiteY149" fmla="*/ 682625 h 682625"/>
              <a:gd name="connsiteX150" fmla="*/ 259687 w 563563"/>
              <a:gd name="connsiteY150" fmla="*/ 682028 h 682625"/>
              <a:gd name="connsiteX151" fmla="*/ 254322 w 563563"/>
              <a:gd name="connsiteY151" fmla="*/ 680040 h 682625"/>
              <a:gd name="connsiteX152" fmla="*/ 249752 w 563563"/>
              <a:gd name="connsiteY152" fmla="*/ 677454 h 682625"/>
              <a:gd name="connsiteX153" fmla="*/ 245977 w 563563"/>
              <a:gd name="connsiteY153" fmla="*/ 673477 h 682625"/>
              <a:gd name="connsiteX154" fmla="*/ 242997 w 563563"/>
              <a:gd name="connsiteY154" fmla="*/ 668902 h 682625"/>
              <a:gd name="connsiteX155" fmla="*/ 241407 w 563563"/>
              <a:gd name="connsiteY155" fmla="*/ 663732 h 682625"/>
              <a:gd name="connsiteX156" fmla="*/ 240613 w 563563"/>
              <a:gd name="connsiteY156" fmla="*/ 657964 h 682625"/>
              <a:gd name="connsiteX157" fmla="*/ 241209 w 563563"/>
              <a:gd name="connsiteY157" fmla="*/ 653191 h 682625"/>
              <a:gd name="connsiteX158" fmla="*/ 242401 w 563563"/>
              <a:gd name="connsiteY158" fmla="*/ 648816 h 682625"/>
              <a:gd name="connsiteX159" fmla="*/ 244785 w 563563"/>
              <a:gd name="connsiteY159" fmla="*/ 644639 h 682625"/>
              <a:gd name="connsiteX160" fmla="*/ 247368 w 563563"/>
              <a:gd name="connsiteY160" fmla="*/ 641060 h 682625"/>
              <a:gd name="connsiteX161" fmla="*/ 250944 w 563563"/>
              <a:gd name="connsiteY161" fmla="*/ 638076 h 682625"/>
              <a:gd name="connsiteX162" fmla="*/ 255117 w 563563"/>
              <a:gd name="connsiteY162" fmla="*/ 635690 h 682625"/>
              <a:gd name="connsiteX163" fmla="*/ 253130 w 563563"/>
              <a:gd name="connsiteY163" fmla="*/ 633701 h 682625"/>
              <a:gd name="connsiteX164" fmla="*/ 251739 w 563563"/>
              <a:gd name="connsiteY164" fmla="*/ 631116 h 682625"/>
              <a:gd name="connsiteX165" fmla="*/ 250746 w 563563"/>
              <a:gd name="connsiteY165" fmla="*/ 628331 h 682625"/>
              <a:gd name="connsiteX166" fmla="*/ 240613 w 563563"/>
              <a:gd name="connsiteY166" fmla="*/ 564889 h 682625"/>
              <a:gd name="connsiteX167" fmla="*/ 213591 w 563563"/>
              <a:gd name="connsiteY167" fmla="*/ 413941 h 682625"/>
              <a:gd name="connsiteX168" fmla="*/ 199683 w 563563"/>
              <a:gd name="connsiteY168" fmla="*/ 411753 h 682625"/>
              <a:gd name="connsiteX169" fmla="*/ 186768 w 563563"/>
              <a:gd name="connsiteY169" fmla="*/ 409167 h 682625"/>
              <a:gd name="connsiteX170" fmla="*/ 175045 w 563563"/>
              <a:gd name="connsiteY170" fmla="*/ 406383 h 682625"/>
              <a:gd name="connsiteX171" fmla="*/ 164316 w 563563"/>
              <a:gd name="connsiteY171" fmla="*/ 403201 h 682625"/>
              <a:gd name="connsiteX172" fmla="*/ 154978 w 563563"/>
              <a:gd name="connsiteY172" fmla="*/ 399820 h 682625"/>
              <a:gd name="connsiteX173" fmla="*/ 146235 w 563563"/>
              <a:gd name="connsiteY173" fmla="*/ 395843 h 682625"/>
              <a:gd name="connsiteX174" fmla="*/ 138486 w 563563"/>
              <a:gd name="connsiteY174" fmla="*/ 391666 h 682625"/>
              <a:gd name="connsiteX175" fmla="*/ 131532 w 563563"/>
              <a:gd name="connsiteY175" fmla="*/ 387092 h 682625"/>
              <a:gd name="connsiteX176" fmla="*/ 125572 w 563563"/>
              <a:gd name="connsiteY176" fmla="*/ 381921 h 682625"/>
              <a:gd name="connsiteX177" fmla="*/ 120207 w 563563"/>
              <a:gd name="connsiteY177" fmla="*/ 376154 h 682625"/>
              <a:gd name="connsiteX178" fmla="*/ 109478 w 563563"/>
              <a:gd name="connsiteY178" fmla="*/ 425674 h 682625"/>
              <a:gd name="connsiteX179" fmla="*/ 107690 w 563563"/>
              <a:gd name="connsiteY179" fmla="*/ 432237 h 682625"/>
              <a:gd name="connsiteX180" fmla="*/ 104908 w 563563"/>
              <a:gd name="connsiteY180" fmla="*/ 438005 h 682625"/>
              <a:gd name="connsiteX181" fmla="*/ 101331 w 563563"/>
              <a:gd name="connsiteY181" fmla="*/ 443176 h 682625"/>
              <a:gd name="connsiteX182" fmla="*/ 97159 w 563563"/>
              <a:gd name="connsiteY182" fmla="*/ 447551 h 682625"/>
              <a:gd name="connsiteX183" fmla="*/ 92589 w 563563"/>
              <a:gd name="connsiteY183" fmla="*/ 451330 h 682625"/>
              <a:gd name="connsiteX184" fmla="*/ 87225 w 563563"/>
              <a:gd name="connsiteY184" fmla="*/ 454512 h 682625"/>
              <a:gd name="connsiteX185" fmla="*/ 81661 w 563563"/>
              <a:gd name="connsiteY185" fmla="*/ 457296 h 682625"/>
              <a:gd name="connsiteX186" fmla="*/ 81661 w 563563"/>
              <a:gd name="connsiteY186" fmla="*/ 648418 h 682625"/>
              <a:gd name="connsiteX187" fmla="*/ 81065 w 563563"/>
              <a:gd name="connsiteY187" fmla="*/ 654981 h 682625"/>
              <a:gd name="connsiteX188" fmla="*/ 79078 w 563563"/>
              <a:gd name="connsiteY188" fmla="*/ 660748 h 682625"/>
              <a:gd name="connsiteX189" fmla="*/ 76098 w 563563"/>
              <a:gd name="connsiteY189" fmla="*/ 666317 h 682625"/>
              <a:gd name="connsiteX190" fmla="*/ 72124 w 563563"/>
              <a:gd name="connsiteY190" fmla="*/ 671090 h 682625"/>
              <a:gd name="connsiteX191" fmla="*/ 67554 w 563563"/>
              <a:gd name="connsiteY191" fmla="*/ 674869 h 682625"/>
              <a:gd name="connsiteX192" fmla="*/ 62190 w 563563"/>
              <a:gd name="connsiteY192" fmla="*/ 677852 h 682625"/>
              <a:gd name="connsiteX193" fmla="*/ 56030 w 563563"/>
              <a:gd name="connsiteY193" fmla="*/ 679642 h 682625"/>
              <a:gd name="connsiteX194" fmla="*/ 49474 w 563563"/>
              <a:gd name="connsiteY194" fmla="*/ 680239 h 682625"/>
              <a:gd name="connsiteX195" fmla="*/ 43116 w 563563"/>
              <a:gd name="connsiteY195" fmla="*/ 679642 h 682625"/>
              <a:gd name="connsiteX196" fmla="*/ 37155 w 563563"/>
              <a:gd name="connsiteY196" fmla="*/ 677852 h 682625"/>
              <a:gd name="connsiteX197" fmla="*/ 31592 w 563563"/>
              <a:gd name="connsiteY197" fmla="*/ 674869 h 682625"/>
              <a:gd name="connsiteX198" fmla="*/ 26823 w 563563"/>
              <a:gd name="connsiteY198" fmla="*/ 671090 h 682625"/>
              <a:gd name="connsiteX199" fmla="*/ 23048 w 563563"/>
              <a:gd name="connsiteY199" fmla="*/ 666317 h 682625"/>
              <a:gd name="connsiteX200" fmla="*/ 19869 w 563563"/>
              <a:gd name="connsiteY200" fmla="*/ 660748 h 682625"/>
              <a:gd name="connsiteX201" fmla="*/ 18279 w 563563"/>
              <a:gd name="connsiteY201" fmla="*/ 654583 h 682625"/>
              <a:gd name="connsiteX202" fmla="*/ 17683 w 563563"/>
              <a:gd name="connsiteY202" fmla="*/ 648418 h 682625"/>
              <a:gd name="connsiteX203" fmla="*/ 17683 w 563563"/>
              <a:gd name="connsiteY203" fmla="*/ 446358 h 682625"/>
              <a:gd name="connsiteX204" fmla="*/ 12517 w 563563"/>
              <a:gd name="connsiteY204" fmla="*/ 441386 h 682625"/>
              <a:gd name="connsiteX205" fmla="*/ 8146 w 563563"/>
              <a:gd name="connsiteY205" fmla="*/ 435817 h 682625"/>
              <a:gd name="connsiteX206" fmla="*/ 4570 w 563563"/>
              <a:gd name="connsiteY206" fmla="*/ 430050 h 682625"/>
              <a:gd name="connsiteX207" fmla="*/ 1788 w 563563"/>
              <a:gd name="connsiteY207" fmla="*/ 423686 h 682625"/>
              <a:gd name="connsiteX208" fmla="*/ 397 w 563563"/>
              <a:gd name="connsiteY208" fmla="*/ 416924 h 682625"/>
              <a:gd name="connsiteX209" fmla="*/ 0 w 563563"/>
              <a:gd name="connsiteY209" fmla="*/ 409764 h 682625"/>
              <a:gd name="connsiteX210" fmla="*/ 993 w 563563"/>
              <a:gd name="connsiteY210" fmla="*/ 402406 h 682625"/>
              <a:gd name="connsiteX211" fmla="*/ 29009 w 563563"/>
              <a:gd name="connsiteY211" fmla="*/ 271544 h 682625"/>
              <a:gd name="connsiteX212" fmla="*/ 30797 w 563563"/>
              <a:gd name="connsiteY212" fmla="*/ 265180 h 682625"/>
              <a:gd name="connsiteX213" fmla="*/ 33578 w 563563"/>
              <a:gd name="connsiteY213" fmla="*/ 259412 h 682625"/>
              <a:gd name="connsiteX214" fmla="*/ 37155 w 563563"/>
              <a:gd name="connsiteY214" fmla="*/ 254440 h 682625"/>
              <a:gd name="connsiteX215" fmla="*/ 41327 w 563563"/>
              <a:gd name="connsiteY215" fmla="*/ 249866 h 682625"/>
              <a:gd name="connsiteX216" fmla="*/ 45897 w 563563"/>
              <a:gd name="connsiteY216" fmla="*/ 246087 h 682625"/>
              <a:gd name="connsiteX217" fmla="*/ 51063 w 563563"/>
              <a:gd name="connsiteY217" fmla="*/ 242706 h 682625"/>
              <a:gd name="connsiteX218" fmla="*/ 56626 w 563563"/>
              <a:gd name="connsiteY218" fmla="*/ 239922 h 682625"/>
              <a:gd name="connsiteX219" fmla="*/ 62388 w 563563"/>
              <a:gd name="connsiteY219" fmla="*/ 237933 h 682625"/>
              <a:gd name="connsiteX220" fmla="*/ 68150 w 563563"/>
              <a:gd name="connsiteY220" fmla="*/ 236342 h 682625"/>
              <a:gd name="connsiteX221" fmla="*/ 74111 w 563563"/>
              <a:gd name="connsiteY221" fmla="*/ 235348 h 682625"/>
              <a:gd name="connsiteX222" fmla="*/ 407988 w 563563"/>
              <a:gd name="connsiteY222" fmla="*/ 203200 h 682625"/>
              <a:gd name="connsiteX223" fmla="*/ 482601 w 563563"/>
              <a:gd name="connsiteY223" fmla="*/ 203200 h 682625"/>
              <a:gd name="connsiteX224" fmla="*/ 482601 w 563563"/>
              <a:gd name="connsiteY224" fmla="*/ 331788 h 682625"/>
              <a:gd name="connsiteX225" fmla="*/ 407988 w 563563"/>
              <a:gd name="connsiteY225" fmla="*/ 331788 h 682625"/>
              <a:gd name="connsiteX226" fmla="*/ 277019 w 563563"/>
              <a:gd name="connsiteY226" fmla="*/ 123825 h 682625"/>
              <a:gd name="connsiteX227" fmla="*/ 389930 w 563563"/>
              <a:gd name="connsiteY227" fmla="*/ 123825 h 682625"/>
              <a:gd name="connsiteX228" fmla="*/ 392708 w 563563"/>
              <a:gd name="connsiteY228" fmla="*/ 124225 h 682625"/>
              <a:gd name="connsiteX229" fmla="*/ 394891 w 563563"/>
              <a:gd name="connsiteY229" fmla="*/ 125423 h 682625"/>
              <a:gd name="connsiteX230" fmla="*/ 396875 w 563563"/>
              <a:gd name="connsiteY230" fmla="*/ 127421 h 682625"/>
              <a:gd name="connsiteX231" fmla="*/ 398066 w 563563"/>
              <a:gd name="connsiteY231" fmla="*/ 129618 h 682625"/>
              <a:gd name="connsiteX232" fmla="*/ 398463 w 563563"/>
              <a:gd name="connsiteY232" fmla="*/ 132415 h 682625"/>
              <a:gd name="connsiteX233" fmla="*/ 398463 w 563563"/>
              <a:gd name="connsiteY233" fmla="*/ 234098 h 682625"/>
              <a:gd name="connsiteX234" fmla="*/ 398066 w 563563"/>
              <a:gd name="connsiteY234" fmla="*/ 236895 h 682625"/>
              <a:gd name="connsiteX235" fmla="*/ 396875 w 563563"/>
              <a:gd name="connsiteY235" fmla="*/ 239292 h 682625"/>
              <a:gd name="connsiteX236" fmla="*/ 394891 w 563563"/>
              <a:gd name="connsiteY236" fmla="*/ 241090 h 682625"/>
              <a:gd name="connsiteX237" fmla="*/ 392708 w 563563"/>
              <a:gd name="connsiteY237" fmla="*/ 242489 h 682625"/>
              <a:gd name="connsiteX238" fmla="*/ 389930 w 563563"/>
              <a:gd name="connsiteY238" fmla="*/ 242888 h 682625"/>
              <a:gd name="connsiteX239" fmla="*/ 277019 w 563563"/>
              <a:gd name="connsiteY239" fmla="*/ 242888 h 682625"/>
              <a:gd name="connsiteX240" fmla="*/ 274241 w 563563"/>
              <a:gd name="connsiteY240" fmla="*/ 242489 h 682625"/>
              <a:gd name="connsiteX241" fmla="*/ 271860 w 563563"/>
              <a:gd name="connsiteY241" fmla="*/ 241090 h 682625"/>
              <a:gd name="connsiteX242" fmla="*/ 270074 w 563563"/>
              <a:gd name="connsiteY242" fmla="*/ 239292 h 682625"/>
              <a:gd name="connsiteX243" fmla="*/ 268685 w 563563"/>
              <a:gd name="connsiteY243" fmla="*/ 236895 h 682625"/>
              <a:gd name="connsiteX244" fmla="*/ 268288 w 563563"/>
              <a:gd name="connsiteY244" fmla="*/ 234098 h 682625"/>
              <a:gd name="connsiteX245" fmla="*/ 268288 w 563563"/>
              <a:gd name="connsiteY245" fmla="*/ 132415 h 682625"/>
              <a:gd name="connsiteX246" fmla="*/ 268685 w 563563"/>
              <a:gd name="connsiteY246" fmla="*/ 129618 h 682625"/>
              <a:gd name="connsiteX247" fmla="*/ 270074 w 563563"/>
              <a:gd name="connsiteY247" fmla="*/ 127421 h 682625"/>
              <a:gd name="connsiteX248" fmla="*/ 271860 w 563563"/>
              <a:gd name="connsiteY248" fmla="*/ 125423 h 682625"/>
              <a:gd name="connsiteX249" fmla="*/ 274241 w 563563"/>
              <a:gd name="connsiteY249" fmla="*/ 124225 h 682625"/>
              <a:gd name="connsiteX250" fmla="*/ 118964 w 563563"/>
              <a:gd name="connsiteY250" fmla="*/ 117475 h 682625"/>
              <a:gd name="connsiteX251" fmla="*/ 128077 w 563563"/>
              <a:gd name="connsiteY251" fmla="*/ 118068 h 682625"/>
              <a:gd name="connsiteX252" fmla="*/ 136596 w 563563"/>
              <a:gd name="connsiteY252" fmla="*/ 119849 h 682625"/>
              <a:gd name="connsiteX253" fmla="*/ 144520 w 563563"/>
              <a:gd name="connsiteY253" fmla="*/ 123013 h 682625"/>
              <a:gd name="connsiteX254" fmla="*/ 152049 w 563563"/>
              <a:gd name="connsiteY254" fmla="*/ 127167 h 682625"/>
              <a:gd name="connsiteX255" fmla="*/ 158784 w 563563"/>
              <a:gd name="connsiteY255" fmla="*/ 132309 h 682625"/>
              <a:gd name="connsiteX256" fmla="*/ 164530 w 563563"/>
              <a:gd name="connsiteY256" fmla="*/ 138045 h 682625"/>
              <a:gd name="connsiteX257" fmla="*/ 169879 w 563563"/>
              <a:gd name="connsiteY257" fmla="*/ 144967 h 682625"/>
              <a:gd name="connsiteX258" fmla="*/ 173841 w 563563"/>
              <a:gd name="connsiteY258" fmla="*/ 152286 h 682625"/>
              <a:gd name="connsiteX259" fmla="*/ 177011 w 563563"/>
              <a:gd name="connsiteY259" fmla="*/ 160197 h 682625"/>
              <a:gd name="connsiteX260" fmla="*/ 178794 w 563563"/>
              <a:gd name="connsiteY260" fmla="*/ 168900 h 682625"/>
              <a:gd name="connsiteX261" fmla="*/ 179388 w 563563"/>
              <a:gd name="connsiteY261" fmla="*/ 177800 h 682625"/>
              <a:gd name="connsiteX262" fmla="*/ 178794 w 563563"/>
              <a:gd name="connsiteY262" fmla="*/ 186700 h 682625"/>
              <a:gd name="connsiteX263" fmla="*/ 177011 w 563563"/>
              <a:gd name="connsiteY263" fmla="*/ 195205 h 682625"/>
              <a:gd name="connsiteX264" fmla="*/ 173841 w 563563"/>
              <a:gd name="connsiteY264" fmla="*/ 203117 h 682625"/>
              <a:gd name="connsiteX265" fmla="*/ 169879 w 563563"/>
              <a:gd name="connsiteY265" fmla="*/ 210633 h 682625"/>
              <a:gd name="connsiteX266" fmla="*/ 164530 w 563563"/>
              <a:gd name="connsiteY266" fmla="*/ 217357 h 682625"/>
              <a:gd name="connsiteX267" fmla="*/ 158784 w 563563"/>
              <a:gd name="connsiteY267" fmla="*/ 223291 h 682625"/>
              <a:gd name="connsiteX268" fmla="*/ 152049 w 563563"/>
              <a:gd name="connsiteY268" fmla="*/ 228434 h 682625"/>
              <a:gd name="connsiteX269" fmla="*/ 144520 w 563563"/>
              <a:gd name="connsiteY269" fmla="*/ 232389 h 682625"/>
              <a:gd name="connsiteX270" fmla="*/ 136596 w 563563"/>
              <a:gd name="connsiteY270" fmla="*/ 235554 h 682625"/>
              <a:gd name="connsiteX271" fmla="*/ 128077 w 563563"/>
              <a:gd name="connsiteY271" fmla="*/ 237334 h 682625"/>
              <a:gd name="connsiteX272" fmla="*/ 118964 w 563563"/>
              <a:gd name="connsiteY272" fmla="*/ 238125 h 682625"/>
              <a:gd name="connsiteX273" fmla="*/ 110247 w 563563"/>
              <a:gd name="connsiteY273" fmla="*/ 237334 h 682625"/>
              <a:gd name="connsiteX274" fmla="*/ 101530 w 563563"/>
              <a:gd name="connsiteY274" fmla="*/ 235554 h 682625"/>
              <a:gd name="connsiteX275" fmla="*/ 93606 w 563563"/>
              <a:gd name="connsiteY275" fmla="*/ 232389 h 682625"/>
              <a:gd name="connsiteX276" fmla="*/ 86077 w 563563"/>
              <a:gd name="connsiteY276" fmla="*/ 228434 h 682625"/>
              <a:gd name="connsiteX277" fmla="*/ 79342 w 563563"/>
              <a:gd name="connsiteY277" fmla="*/ 223291 h 682625"/>
              <a:gd name="connsiteX278" fmla="*/ 73596 w 563563"/>
              <a:gd name="connsiteY278" fmla="*/ 217357 h 682625"/>
              <a:gd name="connsiteX279" fmla="*/ 68247 w 563563"/>
              <a:gd name="connsiteY279" fmla="*/ 210633 h 682625"/>
              <a:gd name="connsiteX280" fmla="*/ 64285 w 563563"/>
              <a:gd name="connsiteY280" fmla="*/ 203117 h 682625"/>
              <a:gd name="connsiteX281" fmla="*/ 61313 w 563563"/>
              <a:gd name="connsiteY281" fmla="*/ 195205 h 682625"/>
              <a:gd name="connsiteX282" fmla="*/ 59332 w 563563"/>
              <a:gd name="connsiteY282" fmla="*/ 186700 h 682625"/>
              <a:gd name="connsiteX283" fmla="*/ 58738 w 563563"/>
              <a:gd name="connsiteY283" fmla="*/ 177800 h 682625"/>
              <a:gd name="connsiteX284" fmla="*/ 59332 w 563563"/>
              <a:gd name="connsiteY284" fmla="*/ 168900 h 682625"/>
              <a:gd name="connsiteX285" fmla="*/ 61313 w 563563"/>
              <a:gd name="connsiteY285" fmla="*/ 160197 h 682625"/>
              <a:gd name="connsiteX286" fmla="*/ 64285 w 563563"/>
              <a:gd name="connsiteY286" fmla="*/ 152286 h 682625"/>
              <a:gd name="connsiteX287" fmla="*/ 68247 w 563563"/>
              <a:gd name="connsiteY287" fmla="*/ 144967 h 682625"/>
              <a:gd name="connsiteX288" fmla="*/ 73596 w 563563"/>
              <a:gd name="connsiteY288" fmla="*/ 138045 h 682625"/>
              <a:gd name="connsiteX289" fmla="*/ 79342 w 563563"/>
              <a:gd name="connsiteY289" fmla="*/ 132309 h 682625"/>
              <a:gd name="connsiteX290" fmla="*/ 86077 w 563563"/>
              <a:gd name="connsiteY290" fmla="*/ 127167 h 682625"/>
              <a:gd name="connsiteX291" fmla="*/ 93606 w 563563"/>
              <a:gd name="connsiteY291" fmla="*/ 123013 h 682625"/>
              <a:gd name="connsiteX292" fmla="*/ 101530 w 563563"/>
              <a:gd name="connsiteY292" fmla="*/ 119849 h 682625"/>
              <a:gd name="connsiteX293" fmla="*/ 110247 w 563563"/>
              <a:gd name="connsiteY293" fmla="*/ 118068 h 682625"/>
              <a:gd name="connsiteX294" fmla="*/ 446794 w 563563"/>
              <a:gd name="connsiteY294" fmla="*/ 49213 h 682625"/>
              <a:gd name="connsiteX295" fmla="*/ 449579 w 563563"/>
              <a:gd name="connsiteY295" fmla="*/ 49607 h 682625"/>
              <a:gd name="connsiteX296" fmla="*/ 558192 w 563563"/>
              <a:gd name="connsiteY296" fmla="*/ 91740 h 682625"/>
              <a:gd name="connsiteX297" fmla="*/ 560579 w 563563"/>
              <a:gd name="connsiteY297" fmla="*/ 93118 h 682625"/>
              <a:gd name="connsiteX298" fmla="*/ 562171 w 563563"/>
              <a:gd name="connsiteY298" fmla="*/ 95087 h 682625"/>
              <a:gd name="connsiteX299" fmla="*/ 563165 w 563563"/>
              <a:gd name="connsiteY299" fmla="*/ 97450 h 682625"/>
              <a:gd name="connsiteX300" fmla="*/ 563563 w 563563"/>
              <a:gd name="connsiteY300" fmla="*/ 100009 h 682625"/>
              <a:gd name="connsiteX301" fmla="*/ 562966 w 563563"/>
              <a:gd name="connsiteY301" fmla="*/ 102765 h 682625"/>
              <a:gd name="connsiteX302" fmla="*/ 526762 w 563563"/>
              <a:gd name="connsiteY302" fmla="*/ 194710 h 682625"/>
              <a:gd name="connsiteX303" fmla="*/ 525170 w 563563"/>
              <a:gd name="connsiteY303" fmla="*/ 197073 h 682625"/>
              <a:gd name="connsiteX304" fmla="*/ 523380 w 563563"/>
              <a:gd name="connsiteY304" fmla="*/ 198845 h 682625"/>
              <a:gd name="connsiteX305" fmla="*/ 520794 w 563563"/>
              <a:gd name="connsiteY305" fmla="*/ 199829 h 682625"/>
              <a:gd name="connsiteX306" fmla="*/ 518208 w 563563"/>
              <a:gd name="connsiteY306" fmla="*/ 200026 h 682625"/>
              <a:gd name="connsiteX307" fmla="*/ 515622 w 563563"/>
              <a:gd name="connsiteY307" fmla="*/ 199435 h 682625"/>
              <a:gd name="connsiteX308" fmla="*/ 406810 w 563563"/>
              <a:gd name="connsiteY308" fmla="*/ 157696 h 682625"/>
              <a:gd name="connsiteX309" fmla="*/ 404622 w 563563"/>
              <a:gd name="connsiteY309" fmla="*/ 156121 h 682625"/>
              <a:gd name="connsiteX310" fmla="*/ 402832 w 563563"/>
              <a:gd name="connsiteY310" fmla="*/ 154152 h 682625"/>
              <a:gd name="connsiteX311" fmla="*/ 401837 w 563563"/>
              <a:gd name="connsiteY311" fmla="*/ 151790 h 682625"/>
              <a:gd name="connsiteX312" fmla="*/ 401638 w 563563"/>
              <a:gd name="connsiteY312" fmla="*/ 149230 h 682625"/>
              <a:gd name="connsiteX313" fmla="*/ 402036 w 563563"/>
              <a:gd name="connsiteY313" fmla="*/ 146671 h 682625"/>
              <a:gd name="connsiteX314" fmla="*/ 438439 w 563563"/>
              <a:gd name="connsiteY314" fmla="*/ 54332 h 682625"/>
              <a:gd name="connsiteX315" fmla="*/ 439832 w 563563"/>
              <a:gd name="connsiteY315" fmla="*/ 52166 h 682625"/>
              <a:gd name="connsiteX316" fmla="*/ 441821 w 563563"/>
              <a:gd name="connsiteY316" fmla="*/ 50394 h 682625"/>
              <a:gd name="connsiteX317" fmla="*/ 444407 w 563563"/>
              <a:gd name="connsiteY317" fmla="*/ 49410 h 682625"/>
              <a:gd name="connsiteX318" fmla="*/ 399974 w 563563"/>
              <a:gd name="connsiteY318" fmla="*/ 0 h 682625"/>
              <a:gd name="connsiteX319" fmla="*/ 402361 w 563563"/>
              <a:gd name="connsiteY319" fmla="*/ 0 h 682625"/>
              <a:gd name="connsiteX320" fmla="*/ 404550 w 563563"/>
              <a:gd name="connsiteY320" fmla="*/ 797 h 682625"/>
              <a:gd name="connsiteX321" fmla="*/ 406142 w 563563"/>
              <a:gd name="connsiteY321" fmla="*/ 1792 h 682625"/>
              <a:gd name="connsiteX322" fmla="*/ 407137 w 563563"/>
              <a:gd name="connsiteY322" fmla="*/ 3783 h 682625"/>
              <a:gd name="connsiteX323" fmla="*/ 428625 w 563563"/>
              <a:gd name="connsiteY323" fmla="*/ 72281 h 682625"/>
              <a:gd name="connsiteX324" fmla="*/ 428625 w 563563"/>
              <a:gd name="connsiteY324" fmla="*/ 74670 h 682625"/>
              <a:gd name="connsiteX325" fmla="*/ 427630 w 563563"/>
              <a:gd name="connsiteY325" fmla="*/ 77060 h 682625"/>
              <a:gd name="connsiteX326" fmla="*/ 425243 w 563563"/>
              <a:gd name="connsiteY326" fmla="*/ 79051 h 682625"/>
              <a:gd name="connsiteX327" fmla="*/ 422457 w 563563"/>
              <a:gd name="connsiteY327" fmla="*/ 80644 h 682625"/>
              <a:gd name="connsiteX328" fmla="*/ 311036 w 563563"/>
              <a:gd name="connsiteY328" fmla="*/ 115490 h 682625"/>
              <a:gd name="connsiteX329" fmla="*/ 308449 w 563563"/>
              <a:gd name="connsiteY329" fmla="*/ 115888 h 682625"/>
              <a:gd name="connsiteX330" fmla="*/ 305863 w 563563"/>
              <a:gd name="connsiteY330" fmla="*/ 115888 h 682625"/>
              <a:gd name="connsiteX331" fmla="*/ 303674 w 563563"/>
              <a:gd name="connsiteY331" fmla="*/ 115092 h 682625"/>
              <a:gd name="connsiteX332" fmla="*/ 302082 w 563563"/>
              <a:gd name="connsiteY332" fmla="*/ 114096 h 682625"/>
              <a:gd name="connsiteX333" fmla="*/ 301087 w 563563"/>
              <a:gd name="connsiteY333" fmla="*/ 112105 h 682625"/>
              <a:gd name="connsiteX334" fmla="*/ 279599 w 563563"/>
              <a:gd name="connsiteY334" fmla="*/ 43807 h 682625"/>
              <a:gd name="connsiteX335" fmla="*/ 279400 w 563563"/>
              <a:gd name="connsiteY335" fmla="*/ 41218 h 682625"/>
              <a:gd name="connsiteX336" fmla="*/ 280793 w 563563"/>
              <a:gd name="connsiteY336" fmla="*/ 39028 h 682625"/>
              <a:gd name="connsiteX337" fmla="*/ 282782 w 563563"/>
              <a:gd name="connsiteY337" fmla="*/ 36837 h 682625"/>
              <a:gd name="connsiteX338" fmla="*/ 285966 w 563563"/>
              <a:gd name="connsiteY338" fmla="*/ 35443 h 682625"/>
              <a:gd name="connsiteX339" fmla="*/ 397188 w 563563"/>
              <a:gd name="connsiteY339" fmla="*/ 398 h 682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</a:cxnLst>
            <a:rect l="l" t="t" r="r" b="b"/>
            <a:pathLst>
              <a:path w="563563" h="682625">
                <a:moveTo>
                  <a:pt x="265113" y="258763"/>
                </a:moveTo>
                <a:lnTo>
                  <a:pt x="395288" y="258763"/>
                </a:lnTo>
                <a:lnTo>
                  <a:pt x="395288" y="331788"/>
                </a:lnTo>
                <a:lnTo>
                  <a:pt x="265113" y="331788"/>
                </a:lnTo>
                <a:close/>
                <a:moveTo>
                  <a:pt x="79674" y="234950"/>
                </a:moveTo>
                <a:lnTo>
                  <a:pt x="79873" y="234950"/>
                </a:lnTo>
                <a:lnTo>
                  <a:pt x="80668" y="234950"/>
                </a:lnTo>
                <a:lnTo>
                  <a:pt x="82059" y="234950"/>
                </a:lnTo>
                <a:lnTo>
                  <a:pt x="84642" y="235149"/>
                </a:lnTo>
                <a:lnTo>
                  <a:pt x="87225" y="235348"/>
                </a:lnTo>
                <a:lnTo>
                  <a:pt x="90404" y="235547"/>
                </a:lnTo>
                <a:lnTo>
                  <a:pt x="93781" y="236143"/>
                </a:lnTo>
                <a:lnTo>
                  <a:pt x="96960" y="236740"/>
                </a:lnTo>
                <a:lnTo>
                  <a:pt x="99941" y="237933"/>
                </a:lnTo>
                <a:lnTo>
                  <a:pt x="102325" y="238928"/>
                </a:lnTo>
                <a:lnTo>
                  <a:pt x="104511" y="239723"/>
                </a:lnTo>
                <a:lnTo>
                  <a:pt x="105703" y="240320"/>
                </a:lnTo>
                <a:lnTo>
                  <a:pt x="106299" y="240519"/>
                </a:lnTo>
                <a:lnTo>
                  <a:pt x="111862" y="243701"/>
                </a:lnTo>
                <a:lnTo>
                  <a:pt x="117624" y="247479"/>
                </a:lnTo>
                <a:lnTo>
                  <a:pt x="122591" y="252054"/>
                </a:lnTo>
                <a:lnTo>
                  <a:pt x="127161" y="257224"/>
                </a:lnTo>
                <a:lnTo>
                  <a:pt x="131334" y="262594"/>
                </a:lnTo>
                <a:lnTo>
                  <a:pt x="134513" y="268759"/>
                </a:lnTo>
                <a:lnTo>
                  <a:pt x="136897" y="275322"/>
                </a:lnTo>
                <a:lnTo>
                  <a:pt x="138288" y="281885"/>
                </a:lnTo>
                <a:lnTo>
                  <a:pt x="138685" y="283476"/>
                </a:lnTo>
                <a:lnTo>
                  <a:pt x="138884" y="285067"/>
                </a:lnTo>
                <a:lnTo>
                  <a:pt x="140672" y="296006"/>
                </a:lnTo>
                <a:lnTo>
                  <a:pt x="142063" y="305950"/>
                </a:lnTo>
                <a:lnTo>
                  <a:pt x="143851" y="314700"/>
                </a:lnTo>
                <a:lnTo>
                  <a:pt x="145441" y="322854"/>
                </a:lnTo>
                <a:lnTo>
                  <a:pt x="147626" y="329616"/>
                </a:lnTo>
                <a:lnTo>
                  <a:pt x="149613" y="335781"/>
                </a:lnTo>
                <a:lnTo>
                  <a:pt x="152395" y="340753"/>
                </a:lnTo>
                <a:lnTo>
                  <a:pt x="155574" y="345328"/>
                </a:lnTo>
                <a:lnTo>
                  <a:pt x="158951" y="348708"/>
                </a:lnTo>
                <a:lnTo>
                  <a:pt x="163124" y="351692"/>
                </a:lnTo>
                <a:lnTo>
                  <a:pt x="168290" y="354476"/>
                </a:lnTo>
                <a:lnTo>
                  <a:pt x="174449" y="357061"/>
                </a:lnTo>
                <a:lnTo>
                  <a:pt x="181602" y="359647"/>
                </a:lnTo>
                <a:lnTo>
                  <a:pt x="189550" y="361636"/>
                </a:lnTo>
                <a:lnTo>
                  <a:pt x="198888" y="363823"/>
                </a:lnTo>
                <a:lnTo>
                  <a:pt x="209220" y="365613"/>
                </a:lnTo>
                <a:lnTo>
                  <a:pt x="220942" y="367403"/>
                </a:lnTo>
                <a:lnTo>
                  <a:pt x="225711" y="368596"/>
                </a:lnTo>
                <a:lnTo>
                  <a:pt x="229883" y="370386"/>
                </a:lnTo>
                <a:lnTo>
                  <a:pt x="233460" y="373170"/>
                </a:lnTo>
                <a:lnTo>
                  <a:pt x="236639" y="376353"/>
                </a:lnTo>
                <a:lnTo>
                  <a:pt x="238824" y="380330"/>
                </a:lnTo>
                <a:lnTo>
                  <a:pt x="240613" y="384507"/>
                </a:lnTo>
                <a:lnTo>
                  <a:pt x="241209" y="389280"/>
                </a:lnTo>
                <a:lnTo>
                  <a:pt x="241010" y="393854"/>
                </a:lnTo>
                <a:lnTo>
                  <a:pt x="240414" y="397235"/>
                </a:lnTo>
                <a:lnTo>
                  <a:pt x="239023" y="400417"/>
                </a:lnTo>
                <a:lnTo>
                  <a:pt x="237632" y="403201"/>
                </a:lnTo>
                <a:lnTo>
                  <a:pt x="263661" y="549973"/>
                </a:lnTo>
                <a:lnTo>
                  <a:pt x="418241" y="549973"/>
                </a:lnTo>
                <a:lnTo>
                  <a:pt x="426586" y="516562"/>
                </a:lnTo>
                <a:lnTo>
                  <a:pt x="374728" y="516562"/>
                </a:lnTo>
                <a:lnTo>
                  <a:pt x="374728" y="541422"/>
                </a:lnTo>
                <a:lnTo>
                  <a:pt x="287702" y="541422"/>
                </a:lnTo>
                <a:lnTo>
                  <a:pt x="287702" y="512982"/>
                </a:lnTo>
                <a:lnTo>
                  <a:pt x="285914" y="510396"/>
                </a:lnTo>
                <a:lnTo>
                  <a:pt x="284324" y="507413"/>
                </a:lnTo>
                <a:lnTo>
                  <a:pt x="284126" y="504032"/>
                </a:lnTo>
                <a:lnTo>
                  <a:pt x="284324" y="500651"/>
                </a:lnTo>
                <a:lnTo>
                  <a:pt x="285914" y="497668"/>
                </a:lnTo>
                <a:lnTo>
                  <a:pt x="287702" y="494884"/>
                </a:lnTo>
                <a:lnTo>
                  <a:pt x="287702" y="491702"/>
                </a:lnTo>
                <a:lnTo>
                  <a:pt x="293861" y="491702"/>
                </a:lnTo>
                <a:lnTo>
                  <a:pt x="295252" y="491304"/>
                </a:lnTo>
                <a:lnTo>
                  <a:pt x="296842" y="491304"/>
                </a:lnTo>
                <a:lnTo>
                  <a:pt x="432745" y="491304"/>
                </a:lnTo>
                <a:lnTo>
                  <a:pt x="441090" y="457893"/>
                </a:lnTo>
                <a:lnTo>
                  <a:pt x="428374" y="457893"/>
                </a:lnTo>
                <a:lnTo>
                  <a:pt x="428374" y="478377"/>
                </a:lnTo>
                <a:lnTo>
                  <a:pt x="354263" y="478377"/>
                </a:lnTo>
                <a:lnTo>
                  <a:pt x="354263" y="457893"/>
                </a:lnTo>
                <a:lnTo>
                  <a:pt x="342938" y="457893"/>
                </a:lnTo>
                <a:lnTo>
                  <a:pt x="342938" y="478377"/>
                </a:lnTo>
                <a:lnTo>
                  <a:pt x="268827" y="478377"/>
                </a:lnTo>
                <a:lnTo>
                  <a:pt x="268827" y="348112"/>
                </a:lnTo>
                <a:lnTo>
                  <a:pt x="342938" y="348112"/>
                </a:lnTo>
                <a:lnTo>
                  <a:pt x="342938" y="432436"/>
                </a:lnTo>
                <a:lnTo>
                  <a:pt x="354263" y="432436"/>
                </a:lnTo>
                <a:lnTo>
                  <a:pt x="354263" y="348112"/>
                </a:lnTo>
                <a:lnTo>
                  <a:pt x="428374" y="348112"/>
                </a:lnTo>
                <a:lnTo>
                  <a:pt x="428374" y="432436"/>
                </a:lnTo>
                <a:lnTo>
                  <a:pt x="457383" y="432436"/>
                </a:lnTo>
                <a:lnTo>
                  <a:pt x="460164" y="432834"/>
                </a:lnTo>
                <a:lnTo>
                  <a:pt x="462747" y="433828"/>
                </a:lnTo>
                <a:lnTo>
                  <a:pt x="465131" y="435419"/>
                </a:lnTo>
                <a:lnTo>
                  <a:pt x="467317" y="437408"/>
                </a:lnTo>
                <a:lnTo>
                  <a:pt x="469105" y="440590"/>
                </a:lnTo>
                <a:lnTo>
                  <a:pt x="469900" y="444568"/>
                </a:lnTo>
                <a:lnTo>
                  <a:pt x="469503" y="448346"/>
                </a:lnTo>
                <a:lnTo>
                  <a:pt x="440494" y="565685"/>
                </a:lnTo>
                <a:lnTo>
                  <a:pt x="439302" y="568867"/>
                </a:lnTo>
                <a:lnTo>
                  <a:pt x="437315" y="571651"/>
                </a:lnTo>
                <a:lnTo>
                  <a:pt x="434732" y="573441"/>
                </a:lnTo>
                <a:lnTo>
                  <a:pt x="431553" y="575032"/>
                </a:lnTo>
                <a:lnTo>
                  <a:pt x="428175" y="575430"/>
                </a:lnTo>
                <a:lnTo>
                  <a:pt x="267833" y="575430"/>
                </a:lnTo>
                <a:lnTo>
                  <a:pt x="274191" y="613614"/>
                </a:lnTo>
                <a:lnTo>
                  <a:pt x="416453" y="613614"/>
                </a:lnTo>
                <a:lnTo>
                  <a:pt x="420426" y="614410"/>
                </a:lnTo>
                <a:lnTo>
                  <a:pt x="424003" y="616001"/>
                </a:lnTo>
                <a:lnTo>
                  <a:pt x="426784" y="618785"/>
                </a:lnTo>
                <a:lnTo>
                  <a:pt x="428374" y="622365"/>
                </a:lnTo>
                <a:lnTo>
                  <a:pt x="429169" y="626343"/>
                </a:lnTo>
                <a:lnTo>
                  <a:pt x="428771" y="629326"/>
                </a:lnTo>
                <a:lnTo>
                  <a:pt x="427778" y="631911"/>
                </a:lnTo>
                <a:lnTo>
                  <a:pt x="426387" y="634298"/>
                </a:lnTo>
                <a:lnTo>
                  <a:pt x="424201" y="636485"/>
                </a:lnTo>
                <a:lnTo>
                  <a:pt x="428374" y="639270"/>
                </a:lnTo>
                <a:lnTo>
                  <a:pt x="432149" y="643048"/>
                </a:lnTo>
                <a:lnTo>
                  <a:pt x="434931" y="647623"/>
                </a:lnTo>
                <a:lnTo>
                  <a:pt x="436520" y="652594"/>
                </a:lnTo>
                <a:lnTo>
                  <a:pt x="437315" y="657964"/>
                </a:lnTo>
                <a:lnTo>
                  <a:pt x="436520" y="663732"/>
                </a:lnTo>
                <a:lnTo>
                  <a:pt x="434732" y="668902"/>
                </a:lnTo>
                <a:lnTo>
                  <a:pt x="431752" y="673477"/>
                </a:lnTo>
                <a:lnTo>
                  <a:pt x="427977" y="677454"/>
                </a:lnTo>
                <a:lnTo>
                  <a:pt x="423407" y="680040"/>
                </a:lnTo>
                <a:lnTo>
                  <a:pt x="418241" y="682028"/>
                </a:lnTo>
                <a:lnTo>
                  <a:pt x="412677" y="682625"/>
                </a:lnTo>
                <a:lnTo>
                  <a:pt x="406916" y="682028"/>
                </a:lnTo>
                <a:lnTo>
                  <a:pt x="401750" y="680040"/>
                </a:lnTo>
                <a:lnTo>
                  <a:pt x="397378" y="677454"/>
                </a:lnTo>
                <a:lnTo>
                  <a:pt x="393603" y="673477"/>
                </a:lnTo>
                <a:lnTo>
                  <a:pt x="390623" y="668902"/>
                </a:lnTo>
                <a:lnTo>
                  <a:pt x="388636" y="663732"/>
                </a:lnTo>
                <a:lnTo>
                  <a:pt x="388040" y="657964"/>
                </a:lnTo>
                <a:lnTo>
                  <a:pt x="388636" y="652396"/>
                </a:lnTo>
                <a:lnTo>
                  <a:pt x="390623" y="647225"/>
                </a:lnTo>
                <a:lnTo>
                  <a:pt x="393405" y="642651"/>
                </a:lnTo>
                <a:lnTo>
                  <a:pt x="397180" y="638872"/>
                </a:lnTo>
                <a:lnTo>
                  <a:pt x="280549" y="638872"/>
                </a:lnTo>
                <a:lnTo>
                  <a:pt x="284324" y="642651"/>
                </a:lnTo>
                <a:lnTo>
                  <a:pt x="287305" y="647225"/>
                </a:lnTo>
                <a:lnTo>
                  <a:pt x="289291" y="652396"/>
                </a:lnTo>
                <a:lnTo>
                  <a:pt x="289888" y="657964"/>
                </a:lnTo>
                <a:lnTo>
                  <a:pt x="289291" y="663732"/>
                </a:lnTo>
                <a:lnTo>
                  <a:pt x="287305" y="668902"/>
                </a:lnTo>
                <a:lnTo>
                  <a:pt x="284324" y="673477"/>
                </a:lnTo>
                <a:lnTo>
                  <a:pt x="280549" y="677454"/>
                </a:lnTo>
                <a:lnTo>
                  <a:pt x="275979" y="680040"/>
                </a:lnTo>
                <a:lnTo>
                  <a:pt x="270813" y="682028"/>
                </a:lnTo>
                <a:lnTo>
                  <a:pt x="265250" y="682625"/>
                </a:lnTo>
                <a:lnTo>
                  <a:pt x="259687" y="682028"/>
                </a:lnTo>
                <a:lnTo>
                  <a:pt x="254322" y="680040"/>
                </a:lnTo>
                <a:lnTo>
                  <a:pt x="249752" y="677454"/>
                </a:lnTo>
                <a:lnTo>
                  <a:pt x="245977" y="673477"/>
                </a:lnTo>
                <a:lnTo>
                  <a:pt x="242997" y="668902"/>
                </a:lnTo>
                <a:lnTo>
                  <a:pt x="241407" y="663732"/>
                </a:lnTo>
                <a:lnTo>
                  <a:pt x="240613" y="657964"/>
                </a:lnTo>
                <a:lnTo>
                  <a:pt x="241209" y="653191"/>
                </a:lnTo>
                <a:lnTo>
                  <a:pt x="242401" y="648816"/>
                </a:lnTo>
                <a:lnTo>
                  <a:pt x="244785" y="644639"/>
                </a:lnTo>
                <a:lnTo>
                  <a:pt x="247368" y="641060"/>
                </a:lnTo>
                <a:lnTo>
                  <a:pt x="250944" y="638076"/>
                </a:lnTo>
                <a:lnTo>
                  <a:pt x="255117" y="635690"/>
                </a:lnTo>
                <a:lnTo>
                  <a:pt x="253130" y="633701"/>
                </a:lnTo>
                <a:lnTo>
                  <a:pt x="251739" y="631116"/>
                </a:lnTo>
                <a:lnTo>
                  <a:pt x="250746" y="628331"/>
                </a:lnTo>
                <a:lnTo>
                  <a:pt x="240613" y="564889"/>
                </a:lnTo>
                <a:lnTo>
                  <a:pt x="213591" y="413941"/>
                </a:lnTo>
                <a:lnTo>
                  <a:pt x="199683" y="411753"/>
                </a:lnTo>
                <a:lnTo>
                  <a:pt x="186768" y="409167"/>
                </a:lnTo>
                <a:lnTo>
                  <a:pt x="175045" y="406383"/>
                </a:lnTo>
                <a:lnTo>
                  <a:pt x="164316" y="403201"/>
                </a:lnTo>
                <a:lnTo>
                  <a:pt x="154978" y="399820"/>
                </a:lnTo>
                <a:lnTo>
                  <a:pt x="146235" y="395843"/>
                </a:lnTo>
                <a:lnTo>
                  <a:pt x="138486" y="391666"/>
                </a:lnTo>
                <a:lnTo>
                  <a:pt x="131532" y="387092"/>
                </a:lnTo>
                <a:lnTo>
                  <a:pt x="125572" y="381921"/>
                </a:lnTo>
                <a:lnTo>
                  <a:pt x="120207" y="376154"/>
                </a:lnTo>
                <a:lnTo>
                  <a:pt x="109478" y="425674"/>
                </a:lnTo>
                <a:lnTo>
                  <a:pt x="107690" y="432237"/>
                </a:lnTo>
                <a:lnTo>
                  <a:pt x="104908" y="438005"/>
                </a:lnTo>
                <a:lnTo>
                  <a:pt x="101331" y="443176"/>
                </a:lnTo>
                <a:lnTo>
                  <a:pt x="97159" y="447551"/>
                </a:lnTo>
                <a:lnTo>
                  <a:pt x="92589" y="451330"/>
                </a:lnTo>
                <a:lnTo>
                  <a:pt x="87225" y="454512"/>
                </a:lnTo>
                <a:lnTo>
                  <a:pt x="81661" y="457296"/>
                </a:lnTo>
                <a:lnTo>
                  <a:pt x="81661" y="648418"/>
                </a:lnTo>
                <a:lnTo>
                  <a:pt x="81065" y="654981"/>
                </a:lnTo>
                <a:lnTo>
                  <a:pt x="79078" y="660748"/>
                </a:lnTo>
                <a:lnTo>
                  <a:pt x="76098" y="666317"/>
                </a:lnTo>
                <a:lnTo>
                  <a:pt x="72124" y="671090"/>
                </a:lnTo>
                <a:lnTo>
                  <a:pt x="67554" y="674869"/>
                </a:lnTo>
                <a:lnTo>
                  <a:pt x="62190" y="677852"/>
                </a:lnTo>
                <a:lnTo>
                  <a:pt x="56030" y="679642"/>
                </a:lnTo>
                <a:lnTo>
                  <a:pt x="49474" y="680239"/>
                </a:lnTo>
                <a:lnTo>
                  <a:pt x="43116" y="679642"/>
                </a:lnTo>
                <a:lnTo>
                  <a:pt x="37155" y="677852"/>
                </a:lnTo>
                <a:lnTo>
                  <a:pt x="31592" y="674869"/>
                </a:lnTo>
                <a:lnTo>
                  <a:pt x="26823" y="671090"/>
                </a:lnTo>
                <a:lnTo>
                  <a:pt x="23048" y="666317"/>
                </a:lnTo>
                <a:lnTo>
                  <a:pt x="19869" y="660748"/>
                </a:lnTo>
                <a:lnTo>
                  <a:pt x="18279" y="654583"/>
                </a:lnTo>
                <a:lnTo>
                  <a:pt x="17683" y="648418"/>
                </a:lnTo>
                <a:lnTo>
                  <a:pt x="17683" y="446358"/>
                </a:lnTo>
                <a:lnTo>
                  <a:pt x="12517" y="441386"/>
                </a:lnTo>
                <a:lnTo>
                  <a:pt x="8146" y="435817"/>
                </a:lnTo>
                <a:lnTo>
                  <a:pt x="4570" y="430050"/>
                </a:lnTo>
                <a:lnTo>
                  <a:pt x="1788" y="423686"/>
                </a:lnTo>
                <a:lnTo>
                  <a:pt x="397" y="416924"/>
                </a:lnTo>
                <a:lnTo>
                  <a:pt x="0" y="409764"/>
                </a:lnTo>
                <a:lnTo>
                  <a:pt x="993" y="402406"/>
                </a:lnTo>
                <a:lnTo>
                  <a:pt x="29009" y="271544"/>
                </a:lnTo>
                <a:lnTo>
                  <a:pt x="30797" y="265180"/>
                </a:lnTo>
                <a:lnTo>
                  <a:pt x="33578" y="259412"/>
                </a:lnTo>
                <a:lnTo>
                  <a:pt x="37155" y="254440"/>
                </a:lnTo>
                <a:lnTo>
                  <a:pt x="41327" y="249866"/>
                </a:lnTo>
                <a:lnTo>
                  <a:pt x="45897" y="246087"/>
                </a:lnTo>
                <a:lnTo>
                  <a:pt x="51063" y="242706"/>
                </a:lnTo>
                <a:lnTo>
                  <a:pt x="56626" y="239922"/>
                </a:lnTo>
                <a:lnTo>
                  <a:pt x="62388" y="237933"/>
                </a:lnTo>
                <a:lnTo>
                  <a:pt x="68150" y="236342"/>
                </a:lnTo>
                <a:lnTo>
                  <a:pt x="74111" y="235348"/>
                </a:lnTo>
                <a:close/>
                <a:moveTo>
                  <a:pt x="407988" y="203200"/>
                </a:moveTo>
                <a:lnTo>
                  <a:pt x="482601" y="203200"/>
                </a:lnTo>
                <a:lnTo>
                  <a:pt x="482601" y="331788"/>
                </a:lnTo>
                <a:lnTo>
                  <a:pt x="407988" y="331788"/>
                </a:lnTo>
                <a:close/>
                <a:moveTo>
                  <a:pt x="277019" y="123825"/>
                </a:moveTo>
                <a:lnTo>
                  <a:pt x="389930" y="123825"/>
                </a:lnTo>
                <a:lnTo>
                  <a:pt x="392708" y="124225"/>
                </a:lnTo>
                <a:lnTo>
                  <a:pt x="394891" y="125423"/>
                </a:lnTo>
                <a:lnTo>
                  <a:pt x="396875" y="127421"/>
                </a:lnTo>
                <a:lnTo>
                  <a:pt x="398066" y="129618"/>
                </a:lnTo>
                <a:lnTo>
                  <a:pt x="398463" y="132415"/>
                </a:lnTo>
                <a:lnTo>
                  <a:pt x="398463" y="234098"/>
                </a:lnTo>
                <a:lnTo>
                  <a:pt x="398066" y="236895"/>
                </a:lnTo>
                <a:lnTo>
                  <a:pt x="396875" y="239292"/>
                </a:lnTo>
                <a:lnTo>
                  <a:pt x="394891" y="241090"/>
                </a:lnTo>
                <a:lnTo>
                  <a:pt x="392708" y="242489"/>
                </a:lnTo>
                <a:lnTo>
                  <a:pt x="389930" y="242888"/>
                </a:lnTo>
                <a:lnTo>
                  <a:pt x="277019" y="242888"/>
                </a:lnTo>
                <a:lnTo>
                  <a:pt x="274241" y="242489"/>
                </a:lnTo>
                <a:lnTo>
                  <a:pt x="271860" y="241090"/>
                </a:lnTo>
                <a:lnTo>
                  <a:pt x="270074" y="239292"/>
                </a:lnTo>
                <a:lnTo>
                  <a:pt x="268685" y="236895"/>
                </a:lnTo>
                <a:lnTo>
                  <a:pt x="268288" y="234098"/>
                </a:lnTo>
                <a:lnTo>
                  <a:pt x="268288" y="132415"/>
                </a:lnTo>
                <a:lnTo>
                  <a:pt x="268685" y="129618"/>
                </a:lnTo>
                <a:lnTo>
                  <a:pt x="270074" y="127421"/>
                </a:lnTo>
                <a:lnTo>
                  <a:pt x="271860" y="125423"/>
                </a:lnTo>
                <a:lnTo>
                  <a:pt x="274241" y="124225"/>
                </a:lnTo>
                <a:close/>
                <a:moveTo>
                  <a:pt x="118964" y="117475"/>
                </a:moveTo>
                <a:lnTo>
                  <a:pt x="128077" y="118068"/>
                </a:lnTo>
                <a:lnTo>
                  <a:pt x="136596" y="119849"/>
                </a:lnTo>
                <a:lnTo>
                  <a:pt x="144520" y="123013"/>
                </a:lnTo>
                <a:lnTo>
                  <a:pt x="152049" y="127167"/>
                </a:lnTo>
                <a:lnTo>
                  <a:pt x="158784" y="132309"/>
                </a:lnTo>
                <a:lnTo>
                  <a:pt x="164530" y="138045"/>
                </a:lnTo>
                <a:lnTo>
                  <a:pt x="169879" y="144967"/>
                </a:lnTo>
                <a:lnTo>
                  <a:pt x="173841" y="152286"/>
                </a:lnTo>
                <a:lnTo>
                  <a:pt x="177011" y="160197"/>
                </a:lnTo>
                <a:lnTo>
                  <a:pt x="178794" y="168900"/>
                </a:lnTo>
                <a:lnTo>
                  <a:pt x="179388" y="177800"/>
                </a:lnTo>
                <a:lnTo>
                  <a:pt x="178794" y="186700"/>
                </a:lnTo>
                <a:lnTo>
                  <a:pt x="177011" y="195205"/>
                </a:lnTo>
                <a:lnTo>
                  <a:pt x="173841" y="203117"/>
                </a:lnTo>
                <a:lnTo>
                  <a:pt x="169879" y="210633"/>
                </a:lnTo>
                <a:lnTo>
                  <a:pt x="164530" y="217357"/>
                </a:lnTo>
                <a:lnTo>
                  <a:pt x="158784" y="223291"/>
                </a:lnTo>
                <a:lnTo>
                  <a:pt x="152049" y="228434"/>
                </a:lnTo>
                <a:lnTo>
                  <a:pt x="144520" y="232389"/>
                </a:lnTo>
                <a:lnTo>
                  <a:pt x="136596" y="235554"/>
                </a:lnTo>
                <a:lnTo>
                  <a:pt x="128077" y="237334"/>
                </a:lnTo>
                <a:lnTo>
                  <a:pt x="118964" y="238125"/>
                </a:lnTo>
                <a:lnTo>
                  <a:pt x="110247" y="237334"/>
                </a:lnTo>
                <a:lnTo>
                  <a:pt x="101530" y="235554"/>
                </a:lnTo>
                <a:lnTo>
                  <a:pt x="93606" y="232389"/>
                </a:lnTo>
                <a:lnTo>
                  <a:pt x="86077" y="228434"/>
                </a:lnTo>
                <a:lnTo>
                  <a:pt x="79342" y="223291"/>
                </a:lnTo>
                <a:lnTo>
                  <a:pt x="73596" y="217357"/>
                </a:lnTo>
                <a:lnTo>
                  <a:pt x="68247" y="210633"/>
                </a:lnTo>
                <a:lnTo>
                  <a:pt x="64285" y="203117"/>
                </a:lnTo>
                <a:lnTo>
                  <a:pt x="61313" y="195205"/>
                </a:lnTo>
                <a:lnTo>
                  <a:pt x="59332" y="186700"/>
                </a:lnTo>
                <a:lnTo>
                  <a:pt x="58738" y="177800"/>
                </a:lnTo>
                <a:lnTo>
                  <a:pt x="59332" y="168900"/>
                </a:lnTo>
                <a:lnTo>
                  <a:pt x="61313" y="160197"/>
                </a:lnTo>
                <a:lnTo>
                  <a:pt x="64285" y="152286"/>
                </a:lnTo>
                <a:lnTo>
                  <a:pt x="68247" y="144967"/>
                </a:lnTo>
                <a:lnTo>
                  <a:pt x="73596" y="138045"/>
                </a:lnTo>
                <a:lnTo>
                  <a:pt x="79342" y="132309"/>
                </a:lnTo>
                <a:lnTo>
                  <a:pt x="86077" y="127167"/>
                </a:lnTo>
                <a:lnTo>
                  <a:pt x="93606" y="123013"/>
                </a:lnTo>
                <a:lnTo>
                  <a:pt x="101530" y="119849"/>
                </a:lnTo>
                <a:lnTo>
                  <a:pt x="110247" y="118068"/>
                </a:lnTo>
                <a:close/>
                <a:moveTo>
                  <a:pt x="446794" y="49213"/>
                </a:moveTo>
                <a:lnTo>
                  <a:pt x="449579" y="49607"/>
                </a:lnTo>
                <a:lnTo>
                  <a:pt x="558192" y="91740"/>
                </a:lnTo>
                <a:lnTo>
                  <a:pt x="560579" y="93118"/>
                </a:lnTo>
                <a:lnTo>
                  <a:pt x="562171" y="95087"/>
                </a:lnTo>
                <a:lnTo>
                  <a:pt x="563165" y="97450"/>
                </a:lnTo>
                <a:lnTo>
                  <a:pt x="563563" y="100009"/>
                </a:lnTo>
                <a:lnTo>
                  <a:pt x="562966" y="102765"/>
                </a:lnTo>
                <a:lnTo>
                  <a:pt x="526762" y="194710"/>
                </a:lnTo>
                <a:lnTo>
                  <a:pt x="525170" y="197073"/>
                </a:lnTo>
                <a:lnTo>
                  <a:pt x="523380" y="198845"/>
                </a:lnTo>
                <a:lnTo>
                  <a:pt x="520794" y="199829"/>
                </a:lnTo>
                <a:lnTo>
                  <a:pt x="518208" y="200026"/>
                </a:lnTo>
                <a:lnTo>
                  <a:pt x="515622" y="199435"/>
                </a:lnTo>
                <a:lnTo>
                  <a:pt x="406810" y="157696"/>
                </a:lnTo>
                <a:lnTo>
                  <a:pt x="404622" y="156121"/>
                </a:lnTo>
                <a:lnTo>
                  <a:pt x="402832" y="154152"/>
                </a:lnTo>
                <a:lnTo>
                  <a:pt x="401837" y="151790"/>
                </a:lnTo>
                <a:lnTo>
                  <a:pt x="401638" y="149230"/>
                </a:lnTo>
                <a:lnTo>
                  <a:pt x="402036" y="146671"/>
                </a:lnTo>
                <a:lnTo>
                  <a:pt x="438439" y="54332"/>
                </a:lnTo>
                <a:lnTo>
                  <a:pt x="439832" y="52166"/>
                </a:lnTo>
                <a:lnTo>
                  <a:pt x="441821" y="50394"/>
                </a:lnTo>
                <a:lnTo>
                  <a:pt x="444407" y="49410"/>
                </a:lnTo>
                <a:close/>
                <a:moveTo>
                  <a:pt x="399974" y="0"/>
                </a:moveTo>
                <a:lnTo>
                  <a:pt x="402361" y="0"/>
                </a:lnTo>
                <a:lnTo>
                  <a:pt x="404550" y="797"/>
                </a:lnTo>
                <a:lnTo>
                  <a:pt x="406142" y="1792"/>
                </a:lnTo>
                <a:lnTo>
                  <a:pt x="407137" y="3783"/>
                </a:lnTo>
                <a:lnTo>
                  <a:pt x="428625" y="72281"/>
                </a:lnTo>
                <a:lnTo>
                  <a:pt x="428625" y="74670"/>
                </a:lnTo>
                <a:lnTo>
                  <a:pt x="427630" y="77060"/>
                </a:lnTo>
                <a:lnTo>
                  <a:pt x="425243" y="79051"/>
                </a:lnTo>
                <a:lnTo>
                  <a:pt x="422457" y="80644"/>
                </a:lnTo>
                <a:lnTo>
                  <a:pt x="311036" y="115490"/>
                </a:lnTo>
                <a:lnTo>
                  <a:pt x="308449" y="115888"/>
                </a:lnTo>
                <a:lnTo>
                  <a:pt x="305863" y="115888"/>
                </a:lnTo>
                <a:lnTo>
                  <a:pt x="303674" y="115092"/>
                </a:lnTo>
                <a:lnTo>
                  <a:pt x="302082" y="114096"/>
                </a:lnTo>
                <a:lnTo>
                  <a:pt x="301087" y="112105"/>
                </a:lnTo>
                <a:lnTo>
                  <a:pt x="279599" y="43807"/>
                </a:lnTo>
                <a:lnTo>
                  <a:pt x="279400" y="41218"/>
                </a:lnTo>
                <a:lnTo>
                  <a:pt x="280793" y="39028"/>
                </a:lnTo>
                <a:lnTo>
                  <a:pt x="282782" y="36837"/>
                </a:lnTo>
                <a:lnTo>
                  <a:pt x="285966" y="35443"/>
                </a:lnTo>
                <a:lnTo>
                  <a:pt x="397188" y="398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id-ID" noProof="1"/>
          </a:p>
        </p:txBody>
      </p:sp>
      <p:sp>
        <p:nvSpPr>
          <p:cNvPr id="28" name="Freeform 6">
            <a:extLst>
              <a:ext uri="{FF2B5EF4-FFF2-40B4-BE49-F238E27FC236}">
                <a16:creationId xmlns:a16="http://schemas.microsoft.com/office/drawing/2014/main" id="{FF141522-CD6E-4E2F-93C7-0CCC25AC612D}"/>
              </a:ext>
            </a:extLst>
          </p:cNvPr>
          <p:cNvSpPr>
            <a:spLocks noEditPoints="1"/>
          </p:cNvSpPr>
          <p:nvPr/>
        </p:nvSpPr>
        <p:spPr bwMode="auto">
          <a:xfrm>
            <a:off x="5053115" y="4854041"/>
            <a:ext cx="547711" cy="557590"/>
          </a:xfrm>
          <a:custGeom>
            <a:avLst/>
            <a:gdLst>
              <a:gd name="T0" fmla="*/ 1770 w 3662"/>
              <a:gd name="T1" fmla="*/ 3387 h 3726"/>
              <a:gd name="T2" fmla="*/ 1747 w 3662"/>
              <a:gd name="T3" fmla="*/ 3471 h 3726"/>
              <a:gd name="T4" fmla="*/ 1808 w 3662"/>
              <a:gd name="T5" fmla="*/ 3531 h 3726"/>
              <a:gd name="T6" fmla="*/ 1892 w 3662"/>
              <a:gd name="T7" fmla="*/ 3509 h 3726"/>
              <a:gd name="T8" fmla="*/ 1914 w 3662"/>
              <a:gd name="T9" fmla="*/ 3425 h 3726"/>
              <a:gd name="T10" fmla="*/ 1854 w 3662"/>
              <a:gd name="T11" fmla="*/ 3365 h 3726"/>
              <a:gd name="T12" fmla="*/ 2108 w 3662"/>
              <a:gd name="T13" fmla="*/ 1381 h 3726"/>
              <a:gd name="T14" fmla="*/ 3407 w 3662"/>
              <a:gd name="T15" fmla="*/ 3300 h 3726"/>
              <a:gd name="T16" fmla="*/ 3390 w 3662"/>
              <a:gd name="T17" fmla="*/ 3379 h 3726"/>
              <a:gd name="T18" fmla="*/ 3305 w 3662"/>
              <a:gd name="T19" fmla="*/ 3432 h 3726"/>
              <a:gd name="T20" fmla="*/ 3233 w 3662"/>
              <a:gd name="T21" fmla="*/ 3411 h 3726"/>
              <a:gd name="T22" fmla="*/ 1985 w 3662"/>
              <a:gd name="T23" fmla="*/ 1458 h 3726"/>
              <a:gd name="T24" fmla="*/ 2021 w 3662"/>
              <a:gd name="T25" fmla="*/ 1387 h 3726"/>
              <a:gd name="T26" fmla="*/ 2069 w 3662"/>
              <a:gd name="T27" fmla="*/ 1372 h 3726"/>
              <a:gd name="T28" fmla="*/ 772 w 3662"/>
              <a:gd name="T29" fmla="*/ 927 h 3726"/>
              <a:gd name="T30" fmla="*/ 748 w 3662"/>
              <a:gd name="T31" fmla="*/ 1021 h 3726"/>
              <a:gd name="T32" fmla="*/ 814 w 3662"/>
              <a:gd name="T33" fmla="*/ 1088 h 3726"/>
              <a:gd name="T34" fmla="*/ 2835 w 3662"/>
              <a:gd name="T35" fmla="*/ 1079 h 3726"/>
              <a:gd name="T36" fmla="*/ 2883 w 3662"/>
              <a:gd name="T37" fmla="*/ 996 h 3726"/>
              <a:gd name="T38" fmla="*/ 2835 w 3662"/>
              <a:gd name="T39" fmla="*/ 912 h 3726"/>
              <a:gd name="T40" fmla="*/ 192 w 3662"/>
              <a:gd name="T41" fmla="*/ 193 h 3726"/>
              <a:gd name="T42" fmla="*/ 192 w 3662"/>
              <a:gd name="T43" fmla="*/ 193 h 3726"/>
              <a:gd name="T44" fmla="*/ 3615 w 3662"/>
              <a:gd name="T45" fmla="*/ 14 h 3726"/>
              <a:gd name="T46" fmla="*/ 3662 w 3662"/>
              <a:gd name="T47" fmla="*/ 97 h 3726"/>
              <a:gd name="T48" fmla="*/ 3634 w 3662"/>
              <a:gd name="T49" fmla="*/ 446 h 3726"/>
              <a:gd name="T50" fmla="*/ 3470 w 3662"/>
              <a:gd name="T51" fmla="*/ 474 h 3726"/>
              <a:gd name="T52" fmla="*/ 3447 w 3662"/>
              <a:gd name="T53" fmla="*/ 2934 h 3726"/>
              <a:gd name="T54" fmla="*/ 2787 w 3662"/>
              <a:gd name="T55" fmla="*/ 1871 h 3726"/>
              <a:gd name="T56" fmla="*/ 2869 w 3662"/>
              <a:gd name="T57" fmla="*/ 1824 h 3726"/>
              <a:gd name="T58" fmla="*/ 2869 w 3662"/>
              <a:gd name="T59" fmla="*/ 1728 h 3726"/>
              <a:gd name="T60" fmla="*/ 2787 w 3662"/>
              <a:gd name="T61" fmla="*/ 1680 h 3726"/>
              <a:gd name="T62" fmla="*/ 2245 w 3662"/>
              <a:gd name="T63" fmla="*/ 1243 h 3726"/>
              <a:gd name="T64" fmla="*/ 2108 w 3662"/>
              <a:gd name="T65" fmla="*/ 1183 h 3726"/>
              <a:gd name="T66" fmla="*/ 1954 w 3662"/>
              <a:gd name="T67" fmla="*/ 1205 h 3726"/>
              <a:gd name="T68" fmla="*/ 1857 w 3662"/>
              <a:gd name="T69" fmla="*/ 1279 h 3726"/>
              <a:gd name="T70" fmla="*/ 1795 w 3662"/>
              <a:gd name="T71" fmla="*/ 1417 h 3726"/>
              <a:gd name="T72" fmla="*/ 1817 w 3662"/>
              <a:gd name="T73" fmla="*/ 1568 h 3726"/>
              <a:gd name="T74" fmla="*/ 814 w 3662"/>
              <a:gd name="T75" fmla="*/ 1683 h 3726"/>
              <a:gd name="T76" fmla="*/ 748 w 3662"/>
              <a:gd name="T77" fmla="*/ 1750 h 3726"/>
              <a:gd name="T78" fmla="*/ 772 w 3662"/>
              <a:gd name="T79" fmla="*/ 1844 h 3726"/>
              <a:gd name="T80" fmla="*/ 2009 w 3662"/>
              <a:gd name="T81" fmla="*/ 1871 h 3726"/>
              <a:gd name="T82" fmla="*/ 1965 w 3662"/>
              <a:gd name="T83" fmla="*/ 3205 h 3726"/>
              <a:gd name="T84" fmla="*/ 2080 w 3662"/>
              <a:gd name="T85" fmla="*/ 3324 h 3726"/>
              <a:gd name="T86" fmla="*/ 2106 w 3662"/>
              <a:gd name="T87" fmla="*/ 3489 h 3726"/>
              <a:gd name="T88" fmla="*/ 2041 w 3662"/>
              <a:gd name="T89" fmla="*/ 3630 h 3726"/>
              <a:gd name="T90" fmla="*/ 1911 w 3662"/>
              <a:gd name="T91" fmla="*/ 3715 h 3726"/>
              <a:gd name="T92" fmla="*/ 1751 w 3662"/>
              <a:gd name="T93" fmla="*/ 3715 h 3726"/>
              <a:gd name="T94" fmla="*/ 1621 w 3662"/>
              <a:gd name="T95" fmla="*/ 3630 h 3726"/>
              <a:gd name="T96" fmla="*/ 1555 w 3662"/>
              <a:gd name="T97" fmla="*/ 3489 h 3726"/>
              <a:gd name="T98" fmla="*/ 1582 w 3662"/>
              <a:gd name="T99" fmla="*/ 3324 h 3726"/>
              <a:gd name="T100" fmla="*/ 1696 w 3662"/>
              <a:gd name="T101" fmla="*/ 3205 h 3726"/>
              <a:gd name="T102" fmla="*/ 263 w 3662"/>
              <a:gd name="T103" fmla="*/ 2966 h 3726"/>
              <a:gd name="T104" fmla="*/ 195 w 3662"/>
              <a:gd name="T105" fmla="*/ 2898 h 3726"/>
              <a:gd name="T106" fmla="*/ 71 w 3662"/>
              <a:gd name="T107" fmla="*/ 470 h 3726"/>
              <a:gd name="T108" fmla="*/ 3 w 3662"/>
              <a:gd name="T109" fmla="*/ 404 h 3726"/>
              <a:gd name="T110" fmla="*/ 14 w 3662"/>
              <a:gd name="T111" fmla="*/ 48 h 3726"/>
              <a:gd name="T112" fmla="*/ 96 w 3662"/>
              <a:gd name="T113" fmla="*/ 0 h 3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662" h="3726">
                <a:moveTo>
                  <a:pt x="1831" y="3361"/>
                </a:moveTo>
                <a:lnTo>
                  <a:pt x="1808" y="3365"/>
                </a:lnTo>
                <a:lnTo>
                  <a:pt x="1787" y="3374"/>
                </a:lnTo>
                <a:lnTo>
                  <a:pt x="1770" y="3387"/>
                </a:lnTo>
                <a:lnTo>
                  <a:pt x="1756" y="3404"/>
                </a:lnTo>
                <a:lnTo>
                  <a:pt x="1747" y="3425"/>
                </a:lnTo>
                <a:lnTo>
                  <a:pt x="1744" y="3448"/>
                </a:lnTo>
                <a:lnTo>
                  <a:pt x="1747" y="3471"/>
                </a:lnTo>
                <a:lnTo>
                  <a:pt x="1756" y="3491"/>
                </a:lnTo>
                <a:lnTo>
                  <a:pt x="1770" y="3509"/>
                </a:lnTo>
                <a:lnTo>
                  <a:pt x="1787" y="3522"/>
                </a:lnTo>
                <a:lnTo>
                  <a:pt x="1808" y="3531"/>
                </a:lnTo>
                <a:lnTo>
                  <a:pt x="1831" y="3534"/>
                </a:lnTo>
                <a:lnTo>
                  <a:pt x="1854" y="3531"/>
                </a:lnTo>
                <a:lnTo>
                  <a:pt x="1874" y="3522"/>
                </a:lnTo>
                <a:lnTo>
                  <a:pt x="1892" y="3509"/>
                </a:lnTo>
                <a:lnTo>
                  <a:pt x="1905" y="3491"/>
                </a:lnTo>
                <a:lnTo>
                  <a:pt x="1914" y="3471"/>
                </a:lnTo>
                <a:lnTo>
                  <a:pt x="1918" y="3448"/>
                </a:lnTo>
                <a:lnTo>
                  <a:pt x="1914" y="3425"/>
                </a:lnTo>
                <a:lnTo>
                  <a:pt x="1905" y="3404"/>
                </a:lnTo>
                <a:lnTo>
                  <a:pt x="1892" y="3387"/>
                </a:lnTo>
                <a:lnTo>
                  <a:pt x="1874" y="3374"/>
                </a:lnTo>
                <a:lnTo>
                  <a:pt x="1854" y="3365"/>
                </a:lnTo>
                <a:lnTo>
                  <a:pt x="1831" y="3361"/>
                </a:lnTo>
                <a:close/>
                <a:moveTo>
                  <a:pt x="2069" y="1372"/>
                </a:moveTo>
                <a:lnTo>
                  <a:pt x="2089" y="1374"/>
                </a:lnTo>
                <a:lnTo>
                  <a:pt x="2108" y="1381"/>
                </a:lnTo>
                <a:lnTo>
                  <a:pt x="2124" y="1392"/>
                </a:lnTo>
                <a:lnTo>
                  <a:pt x="2137" y="1407"/>
                </a:lnTo>
                <a:lnTo>
                  <a:pt x="3397" y="3280"/>
                </a:lnTo>
                <a:lnTo>
                  <a:pt x="3407" y="3300"/>
                </a:lnTo>
                <a:lnTo>
                  <a:pt x="3410" y="3320"/>
                </a:lnTo>
                <a:lnTo>
                  <a:pt x="3409" y="3342"/>
                </a:lnTo>
                <a:lnTo>
                  <a:pt x="3402" y="3362"/>
                </a:lnTo>
                <a:lnTo>
                  <a:pt x="3390" y="3379"/>
                </a:lnTo>
                <a:lnTo>
                  <a:pt x="3374" y="3394"/>
                </a:lnTo>
                <a:lnTo>
                  <a:pt x="3334" y="3419"/>
                </a:lnTo>
                <a:lnTo>
                  <a:pt x="3320" y="3427"/>
                </a:lnTo>
                <a:lnTo>
                  <a:pt x="3305" y="3432"/>
                </a:lnTo>
                <a:lnTo>
                  <a:pt x="3289" y="3433"/>
                </a:lnTo>
                <a:lnTo>
                  <a:pt x="3269" y="3431"/>
                </a:lnTo>
                <a:lnTo>
                  <a:pt x="3250" y="3423"/>
                </a:lnTo>
                <a:lnTo>
                  <a:pt x="3233" y="3411"/>
                </a:lnTo>
                <a:lnTo>
                  <a:pt x="3221" y="3395"/>
                </a:lnTo>
                <a:lnTo>
                  <a:pt x="1997" y="1500"/>
                </a:lnTo>
                <a:lnTo>
                  <a:pt x="1988" y="1479"/>
                </a:lnTo>
                <a:lnTo>
                  <a:pt x="1985" y="1458"/>
                </a:lnTo>
                <a:lnTo>
                  <a:pt x="1986" y="1438"/>
                </a:lnTo>
                <a:lnTo>
                  <a:pt x="1993" y="1419"/>
                </a:lnTo>
                <a:lnTo>
                  <a:pt x="2005" y="1400"/>
                </a:lnTo>
                <a:lnTo>
                  <a:pt x="2021" y="1387"/>
                </a:lnTo>
                <a:lnTo>
                  <a:pt x="2025" y="1384"/>
                </a:lnTo>
                <a:lnTo>
                  <a:pt x="2039" y="1378"/>
                </a:lnTo>
                <a:lnTo>
                  <a:pt x="2053" y="1373"/>
                </a:lnTo>
                <a:lnTo>
                  <a:pt x="2069" y="1372"/>
                </a:lnTo>
                <a:close/>
                <a:moveTo>
                  <a:pt x="840" y="900"/>
                </a:moveTo>
                <a:lnTo>
                  <a:pt x="814" y="903"/>
                </a:lnTo>
                <a:lnTo>
                  <a:pt x="791" y="912"/>
                </a:lnTo>
                <a:lnTo>
                  <a:pt x="772" y="927"/>
                </a:lnTo>
                <a:lnTo>
                  <a:pt x="757" y="947"/>
                </a:lnTo>
                <a:lnTo>
                  <a:pt x="748" y="971"/>
                </a:lnTo>
                <a:lnTo>
                  <a:pt x="745" y="996"/>
                </a:lnTo>
                <a:lnTo>
                  <a:pt x="748" y="1021"/>
                </a:lnTo>
                <a:lnTo>
                  <a:pt x="757" y="1044"/>
                </a:lnTo>
                <a:lnTo>
                  <a:pt x="772" y="1063"/>
                </a:lnTo>
                <a:lnTo>
                  <a:pt x="791" y="1079"/>
                </a:lnTo>
                <a:lnTo>
                  <a:pt x="814" y="1088"/>
                </a:lnTo>
                <a:lnTo>
                  <a:pt x="840" y="1091"/>
                </a:lnTo>
                <a:lnTo>
                  <a:pt x="2787" y="1091"/>
                </a:lnTo>
                <a:lnTo>
                  <a:pt x="2812" y="1088"/>
                </a:lnTo>
                <a:lnTo>
                  <a:pt x="2835" y="1079"/>
                </a:lnTo>
                <a:lnTo>
                  <a:pt x="2854" y="1063"/>
                </a:lnTo>
                <a:lnTo>
                  <a:pt x="2869" y="1044"/>
                </a:lnTo>
                <a:lnTo>
                  <a:pt x="2879" y="1021"/>
                </a:lnTo>
                <a:lnTo>
                  <a:pt x="2883" y="996"/>
                </a:lnTo>
                <a:lnTo>
                  <a:pt x="2879" y="971"/>
                </a:lnTo>
                <a:lnTo>
                  <a:pt x="2869" y="947"/>
                </a:lnTo>
                <a:lnTo>
                  <a:pt x="2854" y="927"/>
                </a:lnTo>
                <a:lnTo>
                  <a:pt x="2835" y="912"/>
                </a:lnTo>
                <a:lnTo>
                  <a:pt x="2812" y="903"/>
                </a:lnTo>
                <a:lnTo>
                  <a:pt x="2787" y="900"/>
                </a:lnTo>
                <a:lnTo>
                  <a:pt x="840" y="900"/>
                </a:lnTo>
                <a:close/>
                <a:moveTo>
                  <a:pt x="192" y="193"/>
                </a:moveTo>
                <a:lnTo>
                  <a:pt x="192" y="282"/>
                </a:lnTo>
                <a:lnTo>
                  <a:pt x="3470" y="282"/>
                </a:lnTo>
                <a:lnTo>
                  <a:pt x="3470" y="193"/>
                </a:lnTo>
                <a:lnTo>
                  <a:pt x="192" y="193"/>
                </a:lnTo>
                <a:close/>
                <a:moveTo>
                  <a:pt x="96" y="0"/>
                </a:moveTo>
                <a:lnTo>
                  <a:pt x="3566" y="0"/>
                </a:lnTo>
                <a:lnTo>
                  <a:pt x="3591" y="4"/>
                </a:lnTo>
                <a:lnTo>
                  <a:pt x="3615" y="14"/>
                </a:lnTo>
                <a:lnTo>
                  <a:pt x="3634" y="29"/>
                </a:lnTo>
                <a:lnTo>
                  <a:pt x="3649" y="48"/>
                </a:lnTo>
                <a:lnTo>
                  <a:pt x="3658" y="71"/>
                </a:lnTo>
                <a:lnTo>
                  <a:pt x="3662" y="97"/>
                </a:lnTo>
                <a:lnTo>
                  <a:pt x="3662" y="378"/>
                </a:lnTo>
                <a:lnTo>
                  <a:pt x="3658" y="404"/>
                </a:lnTo>
                <a:lnTo>
                  <a:pt x="3649" y="427"/>
                </a:lnTo>
                <a:lnTo>
                  <a:pt x="3634" y="446"/>
                </a:lnTo>
                <a:lnTo>
                  <a:pt x="3615" y="461"/>
                </a:lnTo>
                <a:lnTo>
                  <a:pt x="3591" y="470"/>
                </a:lnTo>
                <a:lnTo>
                  <a:pt x="3566" y="474"/>
                </a:lnTo>
                <a:lnTo>
                  <a:pt x="3470" y="474"/>
                </a:lnTo>
                <a:lnTo>
                  <a:pt x="3470" y="2873"/>
                </a:lnTo>
                <a:lnTo>
                  <a:pt x="3467" y="2895"/>
                </a:lnTo>
                <a:lnTo>
                  <a:pt x="3459" y="2917"/>
                </a:lnTo>
                <a:lnTo>
                  <a:pt x="3447" y="2934"/>
                </a:lnTo>
                <a:lnTo>
                  <a:pt x="3432" y="2948"/>
                </a:lnTo>
                <a:lnTo>
                  <a:pt x="3413" y="2960"/>
                </a:lnTo>
                <a:lnTo>
                  <a:pt x="2680" y="1871"/>
                </a:lnTo>
                <a:lnTo>
                  <a:pt x="2787" y="1871"/>
                </a:lnTo>
                <a:lnTo>
                  <a:pt x="2812" y="1868"/>
                </a:lnTo>
                <a:lnTo>
                  <a:pt x="2835" y="1859"/>
                </a:lnTo>
                <a:lnTo>
                  <a:pt x="2854" y="1844"/>
                </a:lnTo>
                <a:lnTo>
                  <a:pt x="2869" y="1824"/>
                </a:lnTo>
                <a:lnTo>
                  <a:pt x="2879" y="1802"/>
                </a:lnTo>
                <a:lnTo>
                  <a:pt x="2883" y="1775"/>
                </a:lnTo>
                <a:lnTo>
                  <a:pt x="2879" y="1750"/>
                </a:lnTo>
                <a:lnTo>
                  <a:pt x="2869" y="1728"/>
                </a:lnTo>
                <a:lnTo>
                  <a:pt x="2854" y="1708"/>
                </a:lnTo>
                <a:lnTo>
                  <a:pt x="2835" y="1693"/>
                </a:lnTo>
                <a:lnTo>
                  <a:pt x="2812" y="1683"/>
                </a:lnTo>
                <a:lnTo>
                  <a:pt x="2787" y="1680"/>
                </a:lnTo>
                <a:lnTo>
                  <a:pt x="2551" y="1680"/>
                </a:lnTo>
                <a:lnTo>
                  <a:pt x="2297" y="1301"/>
                </a:lnTo>
                <a:lnTo>
                  <a:pt x="2273" y="1270"/>
                </a:lnTo>
                <a:lnTo>
                  <a:pt x="2245" y="1243"/>
                </a:lnTo>
                <a:lnTo>
                  <a:pt x="2214" y="1221"/>
                </a:lnTo>
                <a:lnTo>
                  <a:pt x="2181" y="1203"/>
                </a:lnTo>
                <a:lnTo>
                  <a:pt x="2146" y="1191"/>
                </a:lnTo>
                <a:lnTo>
                  <a:pt x="2108" y="1183"/>
                </a:lnTo>
                <a:lnTo>
                  <a:pt x="2069" y="1179"/>
                </a:lnTo>
                <a:lnTo>
                  <a:pt x="2029" y="1183"/>
                </a:lnTo>
                <a:lnTo>
                  <a:pt x="1991" y="1191"/>
                </a:lnTo>
                <a:lnTo>
                  <a:pt x="1954" y="1205"/>
                </a:lnTo>
                <a:lnTo>
                  <a:pt x="1919" y="1225"/>
                </a:lnTo>
                <a:lnTo>
                  <a:pt x="1916" y="1226"/>
                </a:lnTo>
                <a:lnTo>
                  <a:pt x="1884" y="1251"/>
                </a:lnTo>
                <a:lnTo>
                  <a:pt x="1857" y="1279"/>
                </a:lnTo>
                <a:lnTo>
                  <a:pt x="1834" y="1310"/>
                </a:lnTo>
                <a:lnTo>
                  <a:pt x="1816" y="1344"/>
                </a:lnTo>
                <a:lnTo>
                  <a:pt x="1803" y="1380"/>
                </a:lnTo>
                <a:lnTo>
                  <a:pt x="1795" y="1417"/>
                </a:lnTo>
                <a:lnTo>
                  <a:pt x="1793" y="1455"/>
                </a:lnTo>
                <a:lnTo>
                  <a:pt x="1795" y="1493"/>
                </a:lnTo>
                <a:lnTo>
                  <a:pt x="1803" y="1531"/>
                </a:lnTo>
                <a:lnTo>
                  <a:pt x="1817" y="1568"/>
                </a:lnTo>
                <a:lnTo>
                  <a:pt x="1835" y="1603"/>
                </a:lnTo>
                <a:lnTo>
                  <a:pt x="1886" y="1680"/>
                </a:lnTo>
                <a:lnTo>
                  <a:pt x="840" y="1680"/>
                </a:lnTo>
                <a:lnTo>
                  <a:pt x="814" y="1683"/>
                </a:lnTo>
                <a:lnTo>
                  <a:pt x="791" y="1693"/>
                </a:lnTo>
                <a:lnTo>
                  <a:pt x="772" y="1708"/>
                </a:lnTo>
                <a:lnTo>
                  <a:pt x="757" y="1728"/>
                </a:lnTo>
                <a:lnTo>
                  <a:pt x="748" y="1750"/>
                </a:lnTo>
                <a:lnTo>
                  <a:pt x="745" y="1775"/>
                </a:lnTo>
                <a:lnTo>
                  <a:pt x="748" y="1802"/>
                </a:lnTo>
                <a:lnTo>
                  <a:pt x="757" y="1824"/>
                </a:lnTo>
                <a:lnTo>
                  <a:pt x="772" y="1844"/>
                </a:lnTo>
                <a:lnTo>
                  <a:pt x="791" y="1859"/>
                </a:lnTo>
                <a:lnTo>
                  <a:pt x="814" y="1868"/>
                </a:lnTo>
                <a:lnTo>
                  <a:pt x="840" y="1871"/>
                </a:lnTo>
                <a:lnTo>
                  <a:pt x="2009" y="1871"/>
                </a:lnTo>
                <a:lnTo>
                  <a:pt x="2717" y="2969"/>
                </a:lnTo>
                <a:lnTo>
                  <a:pt x="1927" y="2969"/>
                </a:lnTo>
                <a:lnTo>
                  <a:pt x="1927" y="3188"/>
                </a:lnTo>
                <a:lnTo>
                  <a:pt x="1965" y="3205"/>
                </a:lnTo>
                <a:lnTo>
                  <a:pt x="2000" y="3228"/>
                </a:lnTo>
                <a:lnTo>
                  <a:pt x="2032" y="3255"/>
                </a:lnTo>
                <a:lnTo>
                  <a:pt x="2058" y="3287"/>
                </a:lnTo>
                <a:lnTo>
                  <a:pt x="2080" y="3324"/>
                </a:lnTo>
                <a:lnTo>
                  <a:pt x="2096" y="3362"/>
                </a:lnTo>
                <a:lnTo>
                  <a:pt x="2106" y="3404"/>
                </a:lnTo>
                <a:lnTo>
                  <a:pt x="2109" y="3448"/>
                </a:lnTo>
                <a:lnTo>
                  <a:pt x="2106" y="3489"/>
                </a:lnTo>
                <a:lnTo>
                  <a:pt x="2098" y="3529"/>
                </a:lnTo>
                <a:lnTo>
                  <a:pt x="2083" y="3565"/>
                </a:lnTo>
                <a:lnTo>
                  <a:pt x="2065" y="3599"/>
                </a:lnTo>
                <a:lnTo>
                  <a:pt x="2041" y="3630"/>
                </a:lnTo>
                <a:lnTo>
                  <a:pt x="2013" y="3658"/>
                </a:lnTo>
                <a:lnTo>
                  <a:pt x="1983" y="3681"/>
                </a:lnTo>
                <a:lnTo>
                  <a:pt x="1948" y="3700"/>
                </a:lnTo>
                <a:lnTo>
                  <a:pt x="1911" y="3715"/>
                </a:lnTo>
                <a:lnTo>
                  <a:pt x="1872" y="3723"/>
                </a:lnTo>
                <a:lnTo>
                  <a:pt x="1831" y="3726"/>
                </a:lnTo>
                <a:lnTo>
                  <a:pt x="1790" y="3723"/>
                </a:lnTo>
                <a:lnTo>
                  <a:pt x="1751" y="3715"/>
                </a:lnTo>
                <a:lnTo>
                  <a:pt x="1713" y="3700"/>
                </a:lnTo>
                <a:lnTo>
                  <a:pt x="1679" y="3681"/>
                </a:lnTo>
                <a:lnTo>
                  <a:pt x="1648" y="3658"/>
                </a:lnTo>
                <a:lnTo>
                  <a:pt x="1621" y="3630"/>
                </a:lnTo>
                <a:lnTo>
                  <a:pt x="1598" y="3599"/>
                </a:lnTo>
                <a:lnTo>
                  <a:pt x="1578" y="3565"/>
                </a:lnTo>
                <a:lnTo>
                  <a:pt x="1565" y="3529"/>
                </a:lnTo>
                <a:lnTo>
                  <a:pt x="1555" y="3489"/>
                </a:lnTo>
                <a:lnTo>
                  <a:pt x="1552" y="3448"/>
                </a:lnTo>
                <a:lnTo>
                  <a:pt x="1555" y="3404"/>
                </a:lnTo>
                <a:lnTo>
                  <a:pt x="1566" y="3362"/>
                </a:lnTo>
                <a:lnTo>
                  <a:pt x="1582" y="3324"/>
                </a:lnTo>
                <a:lnTo>
                  <a:pt x="1603" y="3287"/>
                </a:lnTo>
                <a:lnTo>
                  <a:pt x="1631" y="3255"/>
                </a:lnTo>
                <a:lnTo>
                  <a:pt x="1662" y="3228"/>
                </a:lnTo>
                <a:lnTo>
                  <a:pt x="1696" y="3205"/>
                </a:lnTo>
                <a:lnTo>
                  <a:pt x="1735" y="3188"/>
                </a:lnTo>
                <a:lnTo>
                  <a:pt x="1735" y="2969"/>
                </a:lnTo>
                <a:lnTo>
                  <a:pt x="288" y="2969"/>
                </a:lnTo>
                <a:lnTo>
                  <a:pt x="263" y="2966"/>
                </a:lnTo>
                <a:lnTo>
                  <a:pt x="240" y="2955"/>
                </a:lnTo>
                <a:lnTo>
                  <a:pt x="220" y="2940"/>
                </a:lnTo>
                <a:lnTo>
                  <a:pt x="205" y="2921"/>
                </a:lnTo>
                <a:lnTo>
                  <a:pt x="195" y="2898"/>
                </a:lnTo>
                <a:lnTo>
                  <a:pt x="192" y="2873"/>
                </a:lnTo>
                <a:lnTo>
                  <a:pt x="192" y="474"/>
                </a:lnTo>
                <a:lnTo>
                  <a:pt x="96" y="474"/>
                </a:lnTo>
                <a:lnTo>
                  <a:pt x="71" y="470"/>
                </a:lnTo>
                <a:lnTo>
                  <a:pt x="48" y="461"/>
                </a:lnTo>
                <a:lnTo>
                  <a:pt x="28" y="446"/>
                </a:lnTo>
                <a:lnTo>
                  <a:pt x="14" y="427"/>
                </a:lnTo>
                <a:lnTo>
                  <a:pt x="3" y="404"/>
                </a:lnTo>
                <a:lnTo>
                  <a:pt x="0" y="378"/>
                </a:lnTo>
                <a:lnTo>
                  <a:pt x="0" y="97"/>
                </a:lnTo>
                <a:lnTo>
                  <a:pt x="3" y="71"/>
                </a:lnTo>
                <a:lnTo>
                  <a:pt x="14" y="48"/>
                </a:lnTo>
                <a:lnTo>
                  <a:pt x="28" y="29"/>
                </a:lnTo>
                <a:lnTo>
                  <a:pt x="48" y="14"/>
                </a:lnTo>
                <a:lnTo>
                  <a:pt x="71" y="4"/>
                </a:lnTo>
                <a:lnTo>
                  <a:pt x="96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noProof="1"/>
          </a:p>
        </p:txBody>
      </p:sp>
      <p:sp>
        <p:nvSpPr>
          <p:cNvPr id="29" name="Freeform 65">
            <a:extLst>
              <a:ext uri="{FF2B5EF4-FFF2-40B4-BE49-F238E27FC236}">
                <a16:creationId xmlns:a16="http://schemas.microsoft.com/office/drawing/2014/main" id="{F722CE0F-8621-4368-BD08-344F48F637FF}"/>
              </a:ext>
            </a:extLst>
          </p:cNvPr>
          <p:cNvSpPr>
            <a:spLocks noEditPoints="1"/>
          </p:cNvSpPr>
          <p:nvPr/>
        </p:nvSpPr>
        <p:spPr bwMode="auto">
          <a:xfrm>
            <a:off x="5693609" y="3139224"/>
            <a:ext cx="861096" cy="616116"/>
          </a:xfrm>
          <a:custGeom>
            <a:avLst/>
            <a:gdLst>
              <a:gd name="T0" fmla="*/ 763 w 3584"/>
              <a:gd name="T1" fmla="*/ 1686 h 2687"/>
              <a:gd name="T2" fmla="*/ 996 w 3584"/>
              <a:gd name="T3" fmla="*/ 1876 h 2687"/>
              <a:gd name="T4" fmla="*/ 1212 w 3584"/>
              <a:gd name="T5" fmla="*/ 2067 h 2687"/>
              <a:gd name="T6" fmla="*/ 1400 w 3584"/>
              <a:gd name="T7" fmla="*/ 2264 h 2687"/>
              <a:gd name="T8" fmla="*/ 1382 w 3584"/>
              <a:gd name="T9" fmla="*/ 2616 h 2687"/>
              <a:gd name="T10" fmla="*/ 1055 w 3584"/>
              <a:gd name="T11" fmla="*/ 2635 h 2687"/>
              <a:gd name="T12" fmla="*/ 1046 w 3584"/>
              <a:gd name="T13" fmla="*/ 2390 h 2687"/>
              <a:gd name="T14" fmla="*/ 793 w 3584"/>
              <a:gd name="T15" fmla="*/ 2341 h 2687"/>
              <a:gd name="T16" fmla="*/ 760 w 3584"/>
              <a:gd name="T17" fmla="*/ 2154 h 2687"/>
              <a:gd name="T18" fmla="*/ 545 w 3584"/>
              <a:gd name="T19" fmla="*/ 2046 h 2687"/>
              <a:gd name="T20" fmla="*/ 502 w 3584"/>
              <a:gd name="T21" fmla="*/ 1911 h 2687"/>
              <a:gd name="T22" fmla="*/ 310 w 3584"/>
              <a:gd name="T23" fmla="*/ 1726 h 2687"/>
              <a:gd name="T24" fmla="*/ 567 w 3584"/>
              <a:gd name="T25" fmla="*/ 1457 h 2687"/>
              <a:gd name="T26" fmla="*/ 1656 w 3584"/>
              <a:gd name="T27" fmla="*/ 132 h 2687"/>
              <a:gd name="T28" fmla="*/ 1503 w 3584"/>
              <a:gd name="T29" fmla="*/ 242 h 2687"/>
              <a:gd name="T30" fmla="*/ 1129 w 3584"/>
              <a:gd name="T31" fmla="*/ 490 h 2687"/>
              <a:gd name="T32" fmla="*/ 1133 w 3584"/>
              <a:gd name="T33" fmla="*/ 1009 h 2687"/>
              <a:gd name="T34" fmla="*/ 1524 w 3584"/>
              <a:gd name="T35" fmla="*/ 1080 h 2687"/>
              <a:gd name="T36" fmla="*/ 2026 w 3584"/>
              <a:gd name="T37" fmla="*/ 879 h 2687"/>
              <a:gd name="T38" fmla="*/ 2224 w 3584"/>
              <a:gd name="T39" fmla="*/ 1016 h 2687"/>
              <a:gd name="T40" fmla="*/ 2359 w 3584"/>
              <a:gd name="T41" fmla="*/ 1156 h 2687"/>
              <a:gd name="T42" fmla="*/ 2492 w 3584"/>
              <a:gd name="T43" fmla="*/ 1295 h 2687"/>
              <a:gd name="T44" fmla="*/ 2841 w 3584"/>
              <a:gd name="T45" fmla="*/ 1656 h 2687"/>
              <a:gd name="T46" fmla="*/ 2770 w 3584"/>
              <a:gd name="T47" fmla="*/ 1928 h 2687"/>
              <a:gd name="T48" fmla="*/ 2488 w 3584"/>
              <a:gd name="T49" fmla="*/ 1753 h 2687"/>
              <a:gd name="T50" fmla="*/ 2349 w 3584"/>
              <a:gd name="T51" fmla="*/ 1626 h 2687"/>
              <a:gd name="T52" fmla="*/ 2340 w 3584"/>
              <a:gd name="T53" fmla="*/ 1664 h 2687"/>
              <a:gd name="T54" fmla="*/ 2578 w 3584"/>
              <a:gd name="T55" fmla="*/ 1930 h 2687"/>
              <a:gd name="T56" fmla="*/ 2552 w 3584"/>
              <a:gd name="T57" fmla="*/ 2176 h 2687"/>
              <a:gd name="T58" fmla="*/ 2266 w 3584"/>
              <a:gd name="T59" fmla="*/ 2070 h 2687"/>
              <a:gd name="T60" fmla="*/ 2025 w 3584"/>
              <a:gd name="T61" fmla="*/ 1855 h 2687"/>
              <a:gd name="T62" fmla="*/ 2147 w 3584"/>
              <a:gd name="T63" fmla="*/ 2024 h 2687"/>
              <a:gd name="T64" fmla="*/ 2312 w 3584"/>
              <a:gd name="T65" fmla="*/ 2280 h 2687"/>
              <a:gd name="T66" fmla="*/ 2066 w 3584"/>
              <a:gd name="T67" fmla="*/ 2400 h 2687"/>
              <a:gd name="T68" fmla="*/ 1827 w 3584"/>
              <a:gd name="T69" fmla="*/ 2151 h 2687"/>
              <a:gd name="T70" fmla="*/ 1737 w 3584"/>
              <a:gd name="T71" fmla="*/ 2100 h 2687"/>
              <a:gd name="T72" fmla="*/ 1848 w 3584"/>
              <a:gd name="T73" fmla="*/ 2248 h 2687"/>
              <a:gd name="T74" fmla="*/ 1987 w 3584"/>
              <a:gd name="T75" fmla="*/ 2508 h 2687"/>
              <a:gd name="T76" fmla="*/ 1724 w 3584"/>
              <a:gd name="T77" fmla="*/ 2582 h 2687"/>
              <a:gd name="T78" fmla="*/ 1644 w 3584"/>
              <a:gd name="T79" fmla="*/ 2446 h 2687"/>
              <a:gd name="T80" fmla="*/ 1392 w 3584"/>
              <a:gd name="T81" fmla="*/ 2069 h 2687"/>
              <a:gd name="T82" fmla="*/ 1097 w 3584"/>
              <a:gd name="T83" fmla="*/ 1681 h 2687"/>
              <a:gd name="T84" fmla="*/ 734 w 3584"/>
              <a:gd name="T85" fmla="*/ 1321 h 2687"/>
              <a:gd name="T86" fmla="*/ 267 w 3584"/>
              <a:gd name="T87" fmla="*/ 1429 h 2687"/>
              <a:gd name="T88" fmla="*/ 11 w 3584"/>
              <a:gd name="T89" fmla="*/ 1498 h 2687"/>
              <a:gd name="T90" fmla="*/ 619 w 3584"/>
              <a:gd name="T91" fmla="*/ 351 h 2687"/>
              <a:gd name="T92" fmla="*/ 772 w 3584"/>
              <a:gd name="T93" fmla="*/ 263 h 2687"/>
              <a:gd name="T94" fmla="*/ 1188 w 3584"/>
              <a:gd name="T95" fmla="*/ 50 h 2687"/>
              <a:gd name="T96" fmla="*/ 2446 w 3584"/>
              <a:gd name="T97" fmla="*/ 56 h 2687"/>
              <a:gd name="T98" fmla="*/ 2825 w 3584"/>
              <a:gd name="T99" fmla="*/ 385 h 2687"/>
              <a:gd name="T100" fmla="*/ 2962 w 3584"/>
              <a:gd name="T101" fmla="*/ 458 h 2687"/>
              <a:gd name="T102" fmla="*/ 3316 w 3584"/>
              <a:gd name="T103" fmla="*/ 398 h 2687"/>
              <a:gd name="T104" fmla="*/ 3584 w 3584"/>
              <a:gd name="T105" fmla="*/ 1458 h 2687"/>
              <a:gd name="T106" fmla="*/ 3335 w 3584"/>
              <a:gd name="T107" fmla="*/ 1506 h 2687"/>
              <a:gd name="T108" fmla="*/ 3055 w 3584"/>
              <a:gd name="T109" fmla="*/ 1502 h 2687"/>
              <a:gd name="T110" fmla="*/ 2714 w 3584"/>
              <a:gd name="T111" fmla="*/ 1171 h 2687"/>
              <a:gd name="T112" fmla="*/ 2325 w 3584"/>
              <a:gd name="T113" fmla="*/ 772 h 2687"/>
              <a:gd name="T114" fmla="*/ 2197 w 3584"/>
              <a:gd name="T115" fmla="*/ 653 h 2687"/>
              <a:gd name="T116" fmla="*/ 1845 w 3584"/>
              <a:gd name="T117" fmla="*/ 733 h 2687"/>
              <a:gd name="T118" fmla="*/ 1414 w 3584"/>
              <a:gd name="T119" fmla="*/ 952 h 2687"/>
              <a:gd name="T120" fmla="*/ 1186 w 3584"/>
              <a:gd name="T121" fmla="*/ 674 h 2687"/>
              <a:gd name="T122" fmla="*/ 1604 w 3584"/>
              <a:gd name="T123" fmla="*/ 363 h 2687"/>
              <a:gd name="T124" fmla="*/ 2186 w 3584"/>
              <a:gd name="T125" fmla="*/ 28 h 2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584" h="2687">
                <a:moveTo>
                  <a:pt x="567" y="1457"/>
                </a:moveTo>
                <a:lnTo>
                  <a:pt x="600" y="1458"/>
                </a:lnTo>
                <a:lnTo>
                  <a:pt x="632" y="1466"/>
                </a:lnTo>
                <a:lnTo>
                  <a:pt x="661" y="1478"/>
                </a:lnTo>
                <a:lnTo>
                  <a:pt x="689" y="1495"/>
                </a:lnTo>
                <a:lnTo>
                  <a:pt x="715" y="1517"/>
                </a:lnTo>
                <a:lnTo>
                  <a:pt x="733" y="1541"/>
                </a:lnTo>
                <a:lnTo>
                  <a:pt x="747" y="1567"/>
                </a:lnTo>
                <a:lnTo>
                  <a:pt x="757" y="1596"/>
                </a:lnTo>
                <a:lnTo>
                  <a:pt x="764" y="1625"/>
                </a:lnTo>
                <a:lnTo>
                  <a:pt x="765" y="1656"/>
                </a:lnTo>
                <a:lnTo>
                  <a:pt x="763" y="1686"/>
                </a:lnTo>
                <a:lnTo>
                  <a:pt x="756" y="1717"/>
                </a:lnTo>
                <a:lnTo>
                  <a:pt x="785" y="1712"/>
                </a:lnTo>
                <a:lnTo>
                  <a:pt x="815" y="1710"/>
                </a:lnTo>
                <a:lnTo>
                  <a:pt x="844" y="1714"/>
                </a:lnTo>
                <a:lnTo>
                  <a:pt x="873" y="1720"/>
                </a:lnTo>
                <a:lnTo>
                  <a:pt x="899" y="1731"/>
                </a:lnTo>
                <a:lnTo>
                  <a:pt x="924" y="1747"/>
                </a:lnTo>
                <a:lnTo>
                  <a:pt x="947" y="1767"/>
                </a:lnTo>
                <a:lnTo>
                  <a:pt x="965" y="1792"/>
                </a:lnTo>
                <a:lnTo>
                  <a:pt x="981" y="1818"/>
                </a:lnTo>
                <a:lnTo>
                  <a:pt x="991" y="1847"/>
                </a:lnTo>
                <a:lnTo>
                  <a:pt x="996" y="1876"/>
                </a:lnTo>
                <a:lnTo>
                  <a:pt x="997" y="1906"/>
                </a:lnTo>
                <a:lnTo>
                  <a:pt x="995" y="1937"/>
                </a:lnTo>
                <a:lnTo>
                  <a:pt x="988" y="1968"/>
                </a:lnTo>
                <a:lnTo>
                  <a:pt x="1018" y="1962"/>
                </a:lnTo>
                <a:lnTo>
                  <a:pt x="1047" y="1961"/>
                </a:lnTo>
                <a:lnTo>
                  <a:pt x="1077" y="1963"/>
                </a:lnTo>
                <a:lnTo>
                  <a:pt x="1105" y="1971"/>
                </a:lnTo>
                <a:lnTo>
                  <a:pt x="1132" y="1982"/>
                </a:lnTo>
                <a:lnTo>
                  <a:pt x="1156" y="1997"/>
                </a:lnTo>
                <a:lnTo>
                  <a:pt x="1179" y="2018"/>
                </a:lnTo>
                <a:lnTo>
                  <a:pt x="1198" y="2041"/>
                </a:lnTo>
                <a:lnTo>
                  <a:pt x="1212" y="2067"/>
                </a:lnTo>
                <a:lnTo>
                  <a:pt x="1223" y="2093"/>
                </a:lnTo>
                <a:lnTo>
                  <a:pt x="1229" y="2122"/>
                </a:lnTo>
                <a:lnTo>
                  <a:pt x="1232" y="2151"/>
                </a:lnTo>
                <a:lnTo>
                  <a:pt x="1229" y="2180"/>
                </a:lnTo>
                <a:lnTo>
                  <a:pt x="1225" y="2210"/>
                </a:lnTo>
                <a:lnTo>
                  <a:pt x="1215" y="2239"/>
                </a:lnTo>
                <a:lnTo>
                  <a:pt x="1248" y="2232"/>
                </a:lnTo>
                <a:lnTo>
                  <a:pt x="1280" y="2228"/>
                </a:lnTo>
                <a:lnTo>
                  <a:pt x="1311" y="2230"/>
                </a:lnTo>
                <a:lnTo>
                  <a:pt x="1343" y="2236"/>
                </a:lnTo>
                <a:lnTo>
                  <a:pt x="1372" y="2248"/>
                </a:lnTo>
                <a:lnTo>
                  <a:pt x="1400" y="2264"/>
                </a:lnTo>
                <a:lnTo>
                  <a:pt x="1424" y="2286"/>
                </a:lnTo>
                <a:lnTo>
                  <a:pt x="1444" y="2312"/>
                </a:lnTo>
                <a:lnTo>
                  <a:pt x="1461" y="2342"/>
                </a:lnTo>
                <a:lnTo>
                  <a:pt x="1471" y="2374"/>
                </a:lnTo>
                <a:lnTo>
                  <a:pt x="1476" y="2406"/>
                </a:lnTo>
                <a:lnTo>
                  <a:pt x="1477" y="2440"/>
                </a:lnTo>
                <a:lnTo>
                  <a:pt x="1472" y="2473"/>
                </a:lnTo>
                <a:lnTo>
                  <a:pt x="1463" y="2507"/>
                </a:lnTo>
                <a:lnTo>
                  <a:pt x="1448" y="2538"/>
                </a:lnTo>
                <a:lnTo>
                  <a:pt x="1429" y="2569"/>
                </a:lnTo>
                <a:lnTo>
                  <a:pt x="1404" y="2597"/>
                </a:lnTo>
                <a:lnTo>
                  <a:pt x="1382" y="2616"/>
                </a:lnTo>
                <a:lnTo>
                  <a:pt x="1357" y="2634"/>
                </a:lnTo>
                <a:lnTo>
                  <a:pt x="1330" y="2650"/>
                </a:lnTo>
                <a:lnTo>
                  <a:pt x="1301" y="2663"/>
                </a:lnTo>
                <a:lnTo>
                  <a:pt x="1272" y="2674"/>
                </a:lnTo>
                <a:lnTo>
                  <a:pt x="1241" y="2681"/>
                </a:lnTo>
                <a:lnTo>
                  <a:pt x="1211" y="2686"/>
                </a:lnTo>
                <a:lnTo>
                  <a:pt x="1180" y="2687"/>
                </a:lnTo>
                <a:lnTo>
                  <a:pt x="1151" y="2684"/>
                </a:lnTo>
                <a:lnTo>
                  <a:pt x="1124" y="2679"/>
                </a:lnTo>
                <a:lnTo>
                  <a:pt x="1097" y="2668"/>
                </a:lnTo>
                <a:lnTo>
                  <a:pt x="1075" y="2654"/>
                </a:lnTo>
                <a:lnTo>
                  <a:pt x="1055" y="2635"/>
                </a:lnTo>
                <a:lnTo>
                  <a:pt x="1036" y="2610"/>
                </a:lnTo>
                <a:lnTo>
                  <a:pt x="1024" y="2585"/>
                </a:lnTo>
                <a:lnTo>
                  <a:pt x="1018" y="2561"/>
                </a:lnTo>
                <a:lnTo>
                  <a:pt x="1016" y="2537"/>
                </a:lnTo>
                <a:lnTo>
                  <a:pt x="1018" y="2514"/>
                </a:lnTo>
                <a:lnTo>
                  <a:pt x="1023" y="2491"/>
                </a:lnTo>
                <a:lnTo>
                  <a:pt x="1030" y="2470"/>
                </a:lnTo>
                <a:lnTo>
                  <a:pt x="1039" y="2448"/>
                </a:lnTo>
                <a:lnTo>
                  <a:pt x="1048" y="2426"/>
                </a:lnTo>
                <a:lnTo>
                  <a:pt x="1057" y="2404"/>
                </a:lnTo>
                <a:lnTo>
                  <a:pt x="1066" y="2383"/>
                </a:lnTo>
                <a:lnTo>
                  <a:pt x="1046" y="2390"/>
                </a:lnTo>
                <a:lnTo>
                  <a:pt x="1025" y="2396"/>
                </a:lnTo>
                <a:lnTo>
                  <a:pt x="1005" y="2403"/>
                </a:lnTo>
                <a:lnTo>
                  <a:pt x="982" y="2408"/>
                </a:lnTo>
                <a:lnTo>
                  <a:pt x="959" y="2414"/>
                </a:lnTo>
                <a:lnTo>
                  <a:pt x="936" y="2416"/>
                </a:lnTo>
                <a:lnTo>
                  <a:pt x="913" y="2417"/>
                </a:lnTo>
                <a:lnTo>
                  <a:pt x="890" y="2415"/>
                </a:lnTo>
                <a:lnTo>
                  <a:pt x="868" y="2410"/>
                </a:lnTo>
                <a:lnTo>
                  <a:pt x="848" y="2400"/>
                </a:lnTo>
                <a:lnTo>
                  <a:pt x="828" y="2386"/>
                </a:lnTo>
                <a:lnTo>
                  <a:pt x="811" y="2367"/>
                </a:lnTo>
                <a:lnTo>
                  <a:pt x="793" y="2341"/>
                </a:lnTo>
                <a:lnTo>
                  <a:pt x="783" y="2317"/>
                </a:lnTo>
                <a:lnTo>
                  <a:pt x="778" y="2293"/>
                </a:lnTo>
                <a:lnTo>
                  <a:pt x="778" y="2269"/>
                </a:lnTo>
                <a:lnTo>
                  <a:pt x="781" y="2246"/>
                </a:lnTo>
                <a:lnTo>
                  <a:pt x="787" y="2224"/>
                </a:lnTo>
                <a:lnTo>
                  <a:pt x="794" y="2201"/>
                </a:lnTo>
                <a:lnTo>
                  <a:pt x="802" y="2179"/>
                </a:lnTo>
                <a:lnTo>
                  <a:pt x="809" y="2159"/>
                </a:lnTo>
                <a:lnTo>
                  <a:pt x="817" y="2137"/>
                </a:lnTo>
                <a:lnTo>
                  <a:pt x="799" y="2142"/>
                </a:lnTo>
                <a:lnTo>
                  <a:pt x="780" y="2148"/>
                </a:lnTo>
                <a:lnTo>
                  <a:pt x="760" y="2154"/>
                </a:lnTo>
                <a:lnTo>
                  <a:pt x="740" y="2160"/>
                </a:lnTo>
                <a:lnTo>
                  <a:pt x="719" y="2164"/>
                </a:lnTo>
                <a:lnTo>
                  <a:pt x="698" y="2168"/>
                </a:lnTo>
                <a:lnTo>
                  <a:pt x="677" y="2168"/>
                </a:lnTo>
                <a:lnTo>
                  <a:pt x="656" y="2167"/>
                </a:lnTo>
                <a:lnTo>
                  <a:pt x="636" y="2162"/>
                </a:lnTo>
                <a:lnTo>
                  <a:pt x="615" y="2152"/>
                </a:lnTo>
                <a:lnTo>
                  <a:pt x="597" y="2137"/>
                </a:lnTo>
                <a:lnTo>
                  <a:pt x="578" y="2117"/>
                </a:lnTo>
                <a:lnTo>
                  <a:pt x="562" y="2092"/>
                </a:lnTo>
                <a:lnTo>
                  <a:pt x="551" y="2068"/>
                </a:lnTo>
                <a:lnTo>
                  <a:pt x="545" y="2046"/>
                </a:lnTo>
                <a:lnTo>
                  <a:pt x="544" y="2024"/>
                </a:lnTo>
                <a:lnTo>
                  <a:pt x="545" y="2004"/>
                </a:lnTo>
                <a:lnTo>
                  <a:pt x="550" y="1983"/>
                </a:lnTo>
                <a:lnTo>
                  <a:pt x="556" y="1963"/>
                </a:lnTo>
                <a:lnTo>
                  <a:pt x="563" y="1945"/>
                </a:lnTo>
                <a:lnTo>
                  <a:pt x="571" y="1925"/>
                </a:lnTo>
                <a:lnTo>
                  <a:pt x="578" y="1906"/>
                </a:lnTo>
                <a:lnTo>
                  <a:pt x="585" y="1887"/>
                </a:lnTo>
                <a:lnTo>
                  <a:pt x="565" y="1892"/>
                </a:lnTo>
                <a:lnTo>
                  <a:pt x="544" y="1899"/>
                </a:lnTo>
                <a:lnTo>
                  <a:pt x="524" y="1906"/>
                </a:lnTo>
                <a:lnTo>
                  <a:pt x="502" y="1911"/>
                </a:lnTo>
                <a:lnTo>
                  <a:pt x="480" y="1916"/>
                </a:lnTo>
                <a:lnTo>
                  <a:pt x="457" y="1919"/>
                </a:lnTo>
                <a:lnTo>
                  <a:pt x="435" y="1918"/>
                </a:lnTo>
                <a:lnTo>
                  <a:pt x="412" y="1913"/>
                </a:lnTo>
                <a:lnTo>
                  <a:pt x="389" y="1903"/>
                </a:lnTo>
                <a:lnTo>
                  <a:pt x="368" y="1888"/>
                </a:lnTo>
                <a:lnTo>
                  <a:pt x="346" y="1866"/>
                </a:lnTo>
                <a:lnTo>
                  <a:pt x="328" y="1841"/>
                </a:lnTo>
                <a:lnTo>
                  <a:pt x="317" y="1815"/>
                </a:lnTo>
                <a:lnTo>
                  <a:pt x="311" y="1786"/>
                </a:lnTo>
                <a:lnTo>
                  <a:pt x="309" y="1756"/>
                </a:lnTo>
                <a:lnTo>
                  <a:pt x="310" y="1726"/>
                </a:lnTo>
                <a:lnTo>
                  <a:pt x="316" y="1694"/>
                </a:lnTo>
                <a:lnTo>
                  <a:pt x="325" y="1662"/>
                </a:lnTo>
                <a:lnTo>
                  <a:pt x="338" y="1632"/>
                </a:lnTo>
                <a:lnTo>
                  <a:pt x="353" y="1602"/>
                </a:lnTo>
                <a:lnTo>
                  <a:pt x="371" y="1575"/>
                </a:lnTo>
                <a:lnTo>
                  <a:pt x="391" y="1549"/>
                </a:lnTo>
                <a:lnTo>
                  <a:pt x="412" y="1526"/>
                </a:lnTo>
                <a:lnTo>
                  <a:pt x="440" y="1502"/>
                </a:lnTo>
                <a:lnTo>
                  <a:pt x="470" y="1483"/>
                </a:lnTo>
                <a:lnTo>
                  <a:pt x="502" y="1469"/>
                </a:lnTo>
                <a:lnTo>
                  <a:pt x="535" y="1460"/>
                </a:lnTo>
                <a:lnTo>
                  <a:pt x="567" y="1457"/>
                </a:lnTo>
                <a:close/>
                <a:moveTo>
                  <a:pt x="1351" y="15"/>
                </a:moveTo>
                <a:lnTo>
                  <a:pt x="1395" y="17"/>
                </a:lnTo>
                <a:lnTo>
                  <a:pt x="1437" y="23"/>
                </a:lnTo>
                <a:lnTo>
                  <a:pt x="1475" y="31"/>
                </a:lnTo>
                <a:lnTo>
                  <a:pt x="1510" y="41"/>
                </a:lnTo>
                <a:lnTo>
                  <a:pt x="1540" y="54"/>
                </a:lnTo>
                <a:lnTo>
                  <a:pt x="1568" y="67"/>
                </a:lnTo>
                <a:lnTo>
                  <a:pt x="1592" y="82"/>
                </a:lnTo>
                <a:lnTo>
                  <a:pt x="1612" y="96"/>
                </a:lnTo>
                <a:lnTo>
                  <a:pt x="1631" y="109"/>
                </a:lnTo>
                <a:lnTo>
                  <a:pt x="1645" y="121"/>
                </a:lnTo>
                <a:lnTo>
                  <a:pt x="1656" y="132"/>
                </a:lnTo>
                <a:lnTo>
                  <a:pt x="1664" y="139"/>
                </a:lnTo>
                <a:lnTo>
                  <a:pt x="1668" y="145"/>
                </a:lnTo>
                <a:lnTo>
                  <a:pt x="1669" y="147"/>
                </a:lnTo>
                <a:lnTo>
                  <a:pt x="1667" y="149"/>
                </a:lnTo>
                <a:lnTo>
                  <a:pt x="1659" y="152"/>
                </a:lnTo>
                <a:lnTo>
                  <a:pt x="1647" y="160"/>
                </a:lnTo>
                <a:lnTo>
                  <a:pt x="1631" y="169"/>
                </a:lnTo>
                <a:lnTo>
                  <a:pt x="1610" y="180"/>
                </a:lnTo>
                <a:lnTo>
                  <a:pt x="1587" y="193"/>
                </a:lnTo>
                <a:lnTo>
                  <a:pt x="1561" y="208"/>
                </a:lnTo>
                <a:lnTo>
                  <a:pt x="1533" y="224"/>
                </a:lnTo>
                <a:lnTo>
                  <a:pt x="1503" y="242"/>
                </a:lnTo>
                <a:lnTo>
                  <a:pt x="1472" y="260"/>
                </a:lnTo>
                <a:lnTo>
                  <a:pt x="1439" y="279"/>
                </a:lnTo>
                <a:lnTo>
                  <a:pt x="1406" y="299"/>
                </a:lnTo>
                <a:lnTo>
                  <a:pt x="1372" y="318"/>
                </a:lnTo>
                <a:lnTo>
                  <a:pt x="1340" y="339"/>
                </a:lnTo>
                <a:lnTo>
                  <a:pt x="1308" y="359"/>
                </a:lnTo>
                <a:lnTo>
                  <a:pt x="1277" y="378"/>
                </a:lnTo>
                <a:lnTo>
                  <a:pt x="1249" y="397"/>
                </a:lnTo>
                <a:lnTo>
                  <a:pt x="1222" y="414"/>
                </a:lnTo>
                <a:lnTo>
                  <a:pt x="1198" y="432"/>
                </a:lnTo>
                <a:lnTo>
                  <a:pt x="1162" y="458"/>
                </a:lnTo>
                <a:lnTo>
                  <a:pt x="1129" y="490"/>
                </a:lnTo>
                <a:lnTo>
                  <a:pt x="1100" y="524"/>
                </a:lnTo>
                <a:lnTo>
                  <a:pt x="1075" y="564"/>
                </a:lnTo>
                <a:lnTo>
                  <a:pt x="1055" y="605"/>
                </a:lnTo>
                <a:lnTo>
                  <a:pt x="1041" y="650"/>
                </a:lnTo>
                <a:lnTo>
                  <a:pt x="1031" y="697"/>
                </a:lnTo>
                <a:lnTo>
                  <a:pt x="1029" y="746"/>
                </a:lnTo>
                <a:lnTo>
                  <a:pt x="1032" y="796"/>
                </a:lnTo>
                <a:lnTo>
                  <a:pt x="1041" y="845"/>
                </a:lnTo>
                <a:lnTo>
                  <a:pt x="1056" y="891"/>
                </a:lnTo>
                <a:lnTo>
                  <a:pt x="1077" y="934"/>
                </a:lnTo>
                <a:lnTo>
                  <a:pt x="1103" y="973"/>
                </a:lnTo>
                <a:lnTo>
                  <a:pt x="1133" y="1009"/>
                </a:lnTo>
                <a:lnTo>
                  <a:pt x="1167" y="1040"/>
                </a:lnTo>
                <a:lnTo>
                  <a:pt x="1205" y="1067"/>
                </a:lnTo>
                <a:lnTo>
                  <a:pt x="1247" y="1088"/>
                </a:lnTo>
                <a:lnTo>
                  <a:pt x="1292" y="1104"/>
                </a:lnTo>
                <a:lnTo>
                  <a:pt x="1339" y="1114"/>
                </a:lnTo>
                <a:lnTo>
                  <a:pt x="1387" y="1118"/>
                </a:lnTo>
                <a:lnTo>
                  <a:pt x="1397" y="1117"/>
                </a:lnTo>
                <a:lnTo>
                  <a:pt x="1413" y="1114"/>
                </a:lnTo>
                <a:lnTo>
                  <a:pt x="1435" y="1109"/>
                </a:lnTo>
                <a:lnTo>
                  <a:pt x="1461" y="1102"/>
                </a:lnTo>
                <a:lnTo>
                  <a:pt x="1490" y="1092"/>
                </a:lnTo>
                <a:lnTo>
                  <a:pt x="1524" y="1080"/>
                </a:lnTo>
                <a:lnTo>
                  <a:pt x="1560" y="1063"/>
                </a:lnTo>
                <a:lnTo>
                  <a:pt x="1597" y="1045"/>
                </a:lnTo>
                <a:lnTo>
                  <a:pt x="1646" y="1021"/>
                </a:lnTo>
                <a:lnTo>
                  <a:pt x="1699" y="996"/>
                </a:lnTo>
                <a:lnTo>
                  <a:pt x="1753" y="970"/>
                </a:lnTo>
                <a:lnTo>
                  <a:pt x="1808" y="944"/>
                </a:lnTo>
                <a:lnTo>
                  <a:pt x="1861" y="919"/>
                </a:lnTo>
                <a:lnTo>
                  <a:pt x="1911" y="896"/>
                </a:lnTo>
                <a:lnTo>
                  <a:pt x="1942" y="884"/>
                </a:lnTo>
                <a:lnTo>
                  <a:pt x="1971" y="878"/>
                </a:lnTo>
                <a:lnTo>
                  <a:pt x="2000" y="877"/>
                </a:lnTo>
                <a:lnTo>
                  <a:pt x="2026" y="879"/>
                </a:lnTo>
                <a:lnTo>
                  <a:pt x="2050" y="883"/>
                </a:lnTo>
                <a:lnTo>
                  <a:pt x="2073" y="891"/>
                </a:lnTo>
                <a:lnTo>
                  <a:pt x="2092" y="900"/>
                </a:lnTo>
                <a:lnTo>
                  <a:pt x="2110" y="910"/>
                </a:lnTo>
                <a:lnTo>
                  <a:pt x="2124" y="918"/>
                </a:lnTo>
                <a:lnTo>
                  <a:pt x="2136" y="927"/>
                </a:lnTo>
                <a:lnTo>
                  <a:pt x="2145" y="935"/>
                </a:lnTo>
                <a:lnTo>
                  <a:pt x="2150" y="939"/>
                </a:lnTo>
                <a:lnTo>
                  <a:pt x="2152" y="941"/>
                </a:lnTo>
                <a:lnTo>
                  <a:pt x="2179" y="968"/>
                </a:lnTo>
                <a:lnTo>
                  <a:pt x="2203" y="994"/>
                </a:lnTo>
                <a:lnTo>
                  <a:pt x="2224" y="1016"/>
                </a:lnTo>
                <a:lnTo>
                  <a:pt x="2243" y="1036"/>
                </a:lnTo>
                <a:lnTo>
                  <a:pt x="2260" y="1054"/>
                </a:lnTo>
                <a:lnTo>
                  <a:pt x="2276" y="1070"/>
                </a:lnTo>
                <a:lnTo>
                  <a:pt x="2289" y="1084"/>
                </a:lnTo>
                <a:lnTo>
                  <a:pt x="2301" y="1096"/>
                </a:lnTo>
                <a:lnTo>
                  <a:pt x="2312" y="1108"/>
                </a:lnTo>
                <a:lnTo>
                  <a:pt x="2321" y="1118"/>
                </a:lnTo>
                <a:lnTo>
                  <a:pt x="2330" y="1127"/>
                </a:lnTo>
                <a:lnTo>
                  <a:pt x="2338" y="1134"/>
                </a:lnTo>
                <a:lnTo>
                  <a:pt x="2345" y="1142"/>
                </a:lnTo>
                <a:lnTo>
                  <a:pt x="2352" y="1150"/>
                </a:lnTo>
                <a:lnTo>
                  <a:pt x="2359" y="1156"/>
                </a:lnTo>
                <a:lnTo>
                  <a:pt x="2365" y="1164"/>
                </a:lnTo>
                <a:lnTo>
                  <a:pt x="2373" y="1170"/>
                </a:lnTo>
                <a:lnTo>
                  <a:pt x="2379" y="1178"/>
                </a:lnTo>
                <a:lnTo>
                  <a:pt x="2387" y="1186"/>
                </a:lnTo>
                <a:lnTo>
                  <a:pt x="2396" y="1195"/>
                </a:lnTo>
                <a:lnTo>
                  <a:pt x="2405" y="1205"/>
                </a:lnTo>
                <a:lnTo>
                  <a:pt x="2415" y="1216"/>
                </a:lnTo>
                <a:lnTo>
                  <a:pt x="2427" y="1228"/>
                </a:lnTo>
                <a:lnTo>
                  <a:pt x="2440" y="1242"/>
                </a:lnTo>
                <a:lnTo>
                  <a:pt x="2456" y="1258"/>
                </a:lnTo>
                <a:lnTo>
                  <a:pt x="2473" y="1275"/>
                </a:lnTo>
                <a:lnTo>
                  <a:pt x="2492" y="1295"/>
                </a:lnTo>
                <a:lnTo>
                  <a:pt x="2512" y="1316"/>
                </a:lnTo>
                <a:lnTo>
                  <a:pt x="2536" y="1340"/>
                </a:lnTo>
                <a:lnTo>
                  <a:pt x="2563" y="1368"/>
                </a:lnTo>
                <a:lnTo>
                  <a:pt x="2592" y="1398"/>
                </a:lnTo>
                <a:lnTo>
                  <a:pt x="2624" y="1431"/>
                </a:lnTo>
                <a:lnTo>
                  <a:pt x="2659" y="1468"/>
                </a:lnTo>
                <a:lnTo>
                  <a:pt x="2698" y="1508"/>
                </a:lnTo>
                <a:lnTo>
                  <a:pt x="2739" y="1552"/>
                </a:lnTo>
                <a:lnTo>
                  <a:pt x="2785" y="1599"/>
                </a:lnTo>
                <a:lnTo>
                  <a:pt x="2835" y="1651"/>
                </a:lnTo>
                <a:lnTo>
                  <a:pt x="2839" y="1654"/>
                </a:lnTo>
                <a:lnTo>
                  <a:pt x="2841" y="1656"/>
                </a:lnTo>
                <a:lnTo>
                  <a:pt x="2859" y="1679"/>
                </a:lnTo>
                <a:lnTo>
                  <a:pt x="2872" y="1703"/>
                </a:lnTo>
                <a:lnTo>
                  <a:pt x="2882" y="1730"/>
                </a:lnTo>
                <a:lnTo>
                  <a:pt x="2887" y="1757"/>
                </a:lnTo>
                <a:lnTo>
                  <a:pt x="2887" y="1786"/>
                </a:lnTo>
                <a:lnTo>
                  <a:pt x="2881" y="1813"/>
                </a:lnTo>
                <a:lnTo>
                  <a:pt x="2872" y="1839"/>
                </a:lnTo>
                <a:lnTo>
                  <a:pt x="2859" y="1864"/>
                </a:lnTo>
                <a:lnTo>
                  <a:pt x="2841" y="1887"/>
                </a:lnTo>
                <a:lnTo>
                  <a:pt x="2819" y="1906"/>
                </a:lnTo>
                <a:lnTo>
                  <a:pt x="2795" y="1920"/>
                </a:lnTo>
                <a:lnTo>
                  <a:pt x="2770" y="1928"/>
                </a:lnTo>
                <a:lnTo>
                  <a:pt x="2743" y="1934"/>
                </a:lnTo>
                <a:lnTo>
                  <a:pt x="2716" y="1934"/>
                </a:lnTo>
                <a:lnTo>
                  <a:pt x="2689" y="1930"/>
                </a:lnTo>
                <a:lnTo>
                  <a:pt x="2664" y="1920"/>
                </a:lnTo>
                <a:lnTo>
                  <a:pt x="2640" y="1906"/>
                </a:lnTo>
                <a:lnTo>
                  <a:pt x="2618" y="1887"/>
                </a:lnTo>
                <a:lnTo>
                  <a:pt x="2617" y="1885"/>
                </a:lnTo>
                <a:lnTo>
                  <a:pt x="2615" y="1883"/>
                </a:lnTo>
                <a:lnTo>
                  <a:pt x="2579" y="1844"/>
                </a:lnTo>
                <a:lnTo>
                  <a:pt x="2545" y="1811"/>
                </a:lnTo>
                <a:lnTo>
                  <a:pt x="2516" y="1780"/>
                </a:lnTo>
                <a:lnTo>
                  <a:pt x="2488" y="1753"/>
                </a:lnTo>
                <a:lnTo>
                  <a:pt x="2465" y="1729"/>
                </a:lnTo>
                <a:lnTo>
                  <a:pt x="2445" y="1707"/>
                </a:lnTo>
                <a:lnTo>
                  <a:pt x="2426" y="1690"/>
                </a:lnTo>
                <a:lnTo>
                  <a:pt x="2411" y="1674"/>
                </a:lnTo>
                <a:lnTo>
                  <a:pt x="2398" y="1661"/>
                </a:lnTo>
                <a:lnTo>
                  <a:pt x="2386" y="1650"/>
                </a:lnTo>
                <a:lnTo>
                  <a:pt x="2377" y="1643"/>
                </a:lnTo>
                <a:lnTo>
                  <a:pt x="2368" y="1636"/>
                </a:lnTo>
                <a:lnTo>
                  <a:pt x="2362" y="1632"/>
                </a:lnTo>
                <a:lnTo>
                  <a:pt x="2357" y="1628"/>
                </a:lnTo>
                <a:lnTo>
                  <a:pt x="2353" y="1626"/>
                </a:lnTo>
                <a:lnTo>
                  <a:pt x="2349" y="1626"/>
                </a:lnTo>
                <a:lnTo>
                  <a:pt x="2347" y="1627"/>
                </a:lnTo>
                <a:lnTo>
                  <a:pt x="2344" y="1628"/>
                </a:lnTo>
                <a:lnTo>
                  <a:pt x="2341" y="1631"/>
                </a:lnTo>
                <a:lnTo>
                  <a:pt x="2339" y="1633"/>
                </a:lnTo>
                <a:lnTo>
                  <a:pt x="2337" y="1635"/>
                </a:lnTo>
                <a:lnTo>
                  <a:pt x="2335" y="1637"/>
                </a:lnTo>
                <a:lnTo>
                  <a:pt x="2333" y="1640"/>
                </a:lnTo>
                <a:lnTo>
                  <a:pt x="2332" y="1644"/>
                </a:lnTo>
                <a:lnTo>
                  <a:pt x="2332" y="1647"/>
                </a:lnTo>
                <a:lnTo>
                  <a:pt x="2333" y="1651"/>
                </a:lnTo>
                <a:lnTo>
                  <a:pt x="2336" y="1658"/>
                </a:lnTo>
                <a:lnTo>
                  <a:pt x="2340" y="1664"/>
                </a:lnTo>
                <a:lnTo>
                  <a:pt x="2345" y="1673"/>
                </a:lnTo>
                <a:lnTo>
                  <a:pt x="2353" y="1684"/>
                </a:lnTo>
                <a:lnTo>
                  <a:pt x="2362" y="1696"/>
                </a:lnTo>
                <a:lnTo>
                  <a:pt x="2374" y="1710"/>
                </a:lnTo>
                <a:lnTo>
                  <a:pt x="2389" y="1728"/>
                </a:lnTo>
                <a:lnTo>
                  <a:pt x="2405" y="1746"/>
                </a:lnTo>
                <a:lnTo>
                  <a:pt x="2426" y="1769"/>
                </a:lnTo>
                <a:lnTo>
                  <a:pt x="2449" y="1794"/>
                </a:lnTo>
                <a:lnTo>
                  <a:pt x="2475" y="1823"/>
                </a:lnTo>
                <a:lnTo>
                  <a:pt x="2506" y="1854"/>
                </a:lnTo>
                <a:lnTo>
                  <a:pt x="2540" y="1890"/>
                </a:lnTo>
                <a:lnTo>
                  <a:pt x="2578" y="1930"/>
                </a:lnTo>
                <a:lnTo>
                  <a:pt x="2580" y="1933"/>
                </a:lnTo>
                <a:lnTo>
                  <a:pt x="2582" y="1936"/>
                </a:lnTo>
                <a:lnTo>
                  <a:pt x="2583" y="1940"/>
                </a:lnTo>
                <a:lnTo>
                  <a:pt x="2600" y="1966"/>
                </a:lnTo>
                <a:lnTo>
                  <a:pt x="2611" y="1993"/>
                </a:lnTo>
                <a:lnTo>
                  <a:pt x="2617" y="2021"/>
                </a:lnTo>
                <a:lnTo>
                  <a:pt x="2618" y="2051"/>
                </a:lnTo>
                <a:lnTo>
                  <a:pt x="2614" y="2080"/>
                </a:lnTo>
                <a:lnTo>
                  <a:pt x="2605" y="2108"/>
                </a:lnTo>
                <a:lnTo>
                  <a:pt x="2592" y="2135"/>
                </a:lnTo>
                <a:lnTo>
                  <a:pt x="2572" y="2159"/>
                </a:lnTo>
                <a:lnTo>
                  <a:pt x="2552" y="2176"/>
                </a:lnTo>
                <a:lnTo>
                  <a:pt x="2529" y="2190"/>
                </a:lnTo>
                <a:lnTo>
                  <a:pt x="2504" y="2200"/>
                </a:lnTo>
                <a:lnTo>
                  <a:pt x="2479" y="2204"/>
                </a:lnTo>
                <a:lnTo>
                  <a:pt x="2452" y="2206"/>
                </a:lnTo>
                <a:lnTo>
                  <a:pt x="2426" y="2201"/>
                </a:lnTo>
                <a:lnTo>
                  <a:pt x="2401" y="2192"/>
                </a:lnTo>
                <a:lnTo>
                  <a:pt x="2377" y="2180"/>
                </a:lnTo>
                <a:lnTo>
                  <a:pt x="2356" y="2163"/>
                </a:lnTo>
                <a:lnTo>
                  <a:pt x="2355" y="2163"/>
                </a:lnTo>
                <a:lnTo>
                  <a:pt x="2354" y="2163"/>
                </a:lnTo>
                <a:lnTo>
                  <a:pt x="2308" y="2115"/>
                </a:lnTo>
                <a:lnTo>
                  <a:pt x="2266" y="2070"/>
                </a:lnTo>
                <a:lnTo>
                  <a:pt x="2227" y="2030"/>
                </a:lnTo>
                <a:lnTo>
                  <a:pt x="2192" y="1993"/>
                </a:lnTo>
                <a:lnTo>
                  <a:pt x="2160" y="1960"/>
                </a:lnTo>
                <a:lnTo>
                  <a:pt x="2132" y="1932"/>
                </a:lnTo>
                <a:lnTo>
                  <a:pt x="2108" y="1908"/>
                </a:lnTo>
                <a:lnTo>
                  <a:pt x="2086" y="1887"/>
                </a:lnTo>
                <a:lnTo>
                  <a:pt x="2068" y="1872"/>
                </a:lnTo>
                <a:lnTo>
                  <a:pt x="2053" y="1860"/>
                </a:lnTo>
                <a:lnTo>
                  <a:pt x="2042" y="1853"/>
                </a:lnTo>
                <a:lnTo>
                  <a:pt x="2033" y="1850"/>
                </a:lnTo>
                <a:lnTo>
                  <a:pt x="2028" y="1852"/>
                </a:lnTo>
                <a:lnTo>
                  <a:pt x="2025" y="1855"/>
                </a:lnTo>
                <a:lnTo>
                  <a:pt x="2024" y="1860"/>
                </a:lnTo>
                <a:lnTo>
                  <a:pt x="2024" y="1865"/>
                </a:lnTo>
                <a:lnTo>
                  <a:pt x="2026" y="1872"/>
                </a:lnTo>
                <a:lnTo>
                  <a:pt x="2029" y="1880"/>
                </a:lnTo>
                <a:lnTo>
                  <a:pt x="2035" y="1889"/>
                </a:lnTo>
                <a:lnTo>
                  <a:pt x="2042" y="1901"/>
                </a:lnTo>
                <a:lnTo>
                  <a:pt x="2052" y="1915"/>
                </a:lnTo>
                <a:lnTo>
                  <a:pt x="2065" y="1932"/>
                </a:lnTo>
                <a:lnTo>
                  <a:pt x="2080" y="1950"/>
                </a:lnTo>
                <a:lnTo>
                  <a:pt x="2099" y="1972"/>
                </a:lnTo>
                <a:lnTo>
                  <a:pt x="2121" y="1996"/>
                </a:lnTo>
                <a:lnTo>
                  <a:pt x="2147" y="2024"/>
                </a:lnTo>
                <a:lnTo>
                  <a:pt x="2176" y="2056"/>
                </a:lnTo>
                <a:lnTo>
                  <a:pt x="2209" y="2091"/>
                </a:lnTo>
                <a:lnTo>
                  <a:pt x="2246" y="2129"/>
                </a:lnTo>
                <a:lnTo>
                  <a:pt x="2252" y="2136"/>
                </a:lnTo>
                <a:lnTo>
                  <a:pt x="2256" y="2141"/>
                </a:lnTo>
                <a:lnTo>
                  <a:pt x="2261" y="2146"/>
                </a:lnTo>
                <a:lnTo>
                  <a:pt x="2267" y="2150"/>
                </a:lnTo>
                <a:lnTo>
                  <a:pt x="2284" y="2173"/>
                </a:lnTo>
                <a:lnTo>
                  <a:pt x="2299" y="2197"/>
                </a:lnTo>
                <a:lnTo>
                  <a:pt x="2307" y="2224"/>
                </a:lnTo>
                <a:lnTo>
                  <a:pt x="2312" y="2251"/>
                </a:lnTo>
                <a:lnTo>
                  <a:pt x="2312" y="2280"/>
                </a:lnTo>
                <a:lnTo>
                  <a:pt x="2307" y="2307"/>
                </a:lnTo>
                <a:lnTo>
                  <a:pt x="2299" y="2333"/>
                </a:lnTo>
                <a:lnTo>
                  <a:pt x="2284" y="2358"/>
                </a:lnTo>
                <a:lnTo>
                  <a:pt x="2267" y="2381"/>
                </a:lnTo>
                <a:lnTo>
                  <a:pt x="2245" y="2400"/>
                </a:lnTo>
                <a:lnTo>
                  <a:pt x="2221" y="2414"/>
                </a:lnTo>
                <a:lnTo>
                  <a:pt x="2195" y="2424"/>
                </a:lnTo>
                <a:lnTo>
                  <a:pt x="2169" y="2428"/>
                </a:lnTo>
                <a:lnTo>
                  <a:pt x="2141" y="2428"/>
                </a:lnTo>
                <a:lnTo>
                  <a:pt x="2115" y="2424"/>
                </a:lnTo>
                <a:lnTo>
                  <a:pt x="2090" y="2414"/>
                </a:lnTo>
                <a:lnTo>
                  <a:pt x="2066" y="2400"/>
                </a:lnTo>
                <a:lnTo>
                  <a:pt x="2044" y="2381"/>
                </a:lnTo>
                <a:lnTo>
                  <a:pt x="2036" y="2371"/>
                </a:lnTo>
                <a:lnTo>
                  <a:pt x="2029" y="2362"/>
                </a:lnTo>
                <a:lnTo>
                  <a:pt x="2027" y="2360"/>
                </a:lnTo>
                <a:lnTo>
                  <a:pt x="2025" y="2358"/>
                </a:lnTo>
                <a:lnTo>
                  <a:pt x="1985" y="2318"/>
                </a:lnTo>
                <a:lnTo>
                  <a:pt x="1951" y="2282"/>
                </a:lnTo>
                <a:lnTo>
                  <a:pt x="1920" y="2249"/>
                </a:lnTo>
                <a:lnTo>
                  <a:pt x="1893" y="2220"/>
                </a:lnTo>
                <a:lnTo>
                  <a:pt x="1868" y="2194"/>
                </a:lnTo>
                <a:lnTo>
                  <a:pt x="1847" y="2171"/>
                </a:lnTo>
                <a:lnTo>
                  <a:pt x="1827" y="2151"/>
                </a:lnTo>
                <a:lnTo>
                  <a:pt x="1812" y="2135"/>
                </a:lnTo>
                <a:lnTo>
                  <a:pt x="1798" y="2120"/>
                </a:lnTo>
                <a:lnTo>
                  <a:pt x="1786" y="2110"/>
                </a:lnTo>
                <a:lnTo>
                  <a:pt x="1776" y="2101"/>
                </a:lnTo>
                <a:lnTo>
                  <a:pt x="1768" y="2094"/>
                </a:lnTo>
                <a:lnTo>
                  <a:pt x="1761" y="2091"/>
                </a:lnTo>
                <a:lnTo>
                  <a:pt x="1755" y="2089"/>
                </a:lnTo>
                <a:lnTo>
                  <a:pt x="1751" y="2088"/>
                </a:lnTo>
                <a:lnTo>
                  <a:pt x="1747" y="2090"/>
                </a:lnTo>
                <a:lnTo>
                  <a:pt x="1742" y="2093"/>
                </a:lnTo>
                <a:lnTo>
                  <a:pt x="1739" y="2096"/>
                </a:lnTo>
                <a:lnTo>
                  <a:pt x="1737" y="2100"/>
                </a:lnTo>
                <a:lnTo>
                  <a:pt x="1736" y="2104"/>
                </a:lnTo>
                <a:lnTo>
                  <a:pt x="1736" y="2110"/>
                </a:lnTo>
                <a:lnTo>
                  <a:pt x="1737" y="2115"/>
                </a:lnTo>
                <a:lnTo>
                  <a:pt x="1740" y="2122"/>
                </a:lnTo>
                <a:lnTo>
                  <a:pt x="1744" y="2130"/>
                </a:lnTo>
                <a:lnTo>
                  <a:pt x="1752" y="2140"/>
                </a:lnTo>
                <a:lnTo>
                  <a:pt x="1761" y="2152"/>
                </a:lnTo>
                <a:lnTo>
                  <a:pt x="1773" y="2166"/>
                </a:lnTo>
                <a:lnTo>
                  <a:pt x="1787" y="2183"/>
                </a:lnTo>
                <a:lnTo>
                  <a:pt x="1804" y="2201"/>
                </a:lnTo>
                <a:lnTo>
                  <a:pt x="1824" y="2223"/>
                </a:lnTo>
                <a:lnTo>
                  <a:pt x="1848" y="2248"/>
                </a:lnTo>
                <a:lnTo>
                  <a:pt x="1874" y="2276"/>
                </a:lnTo>
                <a:lnTo>
                  <a:pt x="1905" y="2308"/>
                </a:lnTo>
                <a:lnTo>
                  <a:pt x="1940" y="2344"/>
                </a:lnTo>
                <a:lnTo>
                  <a:pt x="1940" y="2345"/>
                </a:lnTo>
                <a:lnTo>
                  <a:pt x="1943" y="2348"/>
                </a:lnTo>
                <a:lnTo>
                  <a:pt x="1946" y="2351"/>
                </a:lnTo>
                <a:lnTo>
                  <a:pt x="1964" y="2374"/>
                </a:lnTo>
                <a:lnTo>
                  <a:pt x="1978" y="2399"/>
                </a:lnTo>
                <a:lnTo>
                  <a:pt x="1987" y="2425"/>
                </a:lnTo>
                <a:lnTo>
                  <a:pt x="1991" y="2452"/>
                </a:lnTo>
                <a:lnTo>
                  <a:pt x="1991" y="2480"/>
                </a:lnTo>
                <a:lnTo>
                  <a:pt x="1987" y="2508"/>
                </a:lnTo>
                <a:lnTo>
                  <a:pt x="1978" y="2534"/>
                </a:lnTo>
                <a:lnTo>
                  <a:pt x="1964" y="2559"/>
                </a:lnTo>
                <a:lnTo>
                  <a:pt x="1946" y="2582"/>
                </a:lnTo>
                <a:lnTo>
                  <a:pt x="1924" y="2600"/>
                </a:lnTo>
                <a:lnTo>
                  <a:pt x="1900" y="2615"/>
                </a:lnTo>
                <a:lnTo>
                  <a:pt x="1874" y="2624"/>
                </a:lnTo>
                <a:lnTo>
                  <a:pt x="1848" y="2629"/>
                </a:lnTo>
                <a:lnTo>
                  <a:pt x="1821" y="2629"/>
                </a:lnTo>
                <a:lnTo>
                  <a:pt x="1795" y="2624"/>
                </a:lnTo>
                <a:lnTo>
                  <a:pt x="1768" y="2615"/>
                </a:lnTo>
                <a:lnTo>
                  <a:pt x="1744" y="2600"/>
                </a:lnTo>
                <a:lnTo>
                  <a:pt x="1724" y="2582"/>
                </a:lnTo>
                <a:lnTo>
                  <a:pt x="1713" y="2570"/>
                </a:lnTo>
                <a:lnTo>
                  <a:pt x="1701" y="2558"/>
                </a:lnTo>
                <a:lnTo>
                  <a:pt x="1689" y="2545"/>
                </a:lnTo>
                <a:lnTo>
                  <a:pt x="1677" y="2532"/>
                </a:lnTo>
                <a:lnTo>
                  <a:pt x="1666" y="2519"/>
                </a:lnTo>
                <a:lnTo>
                  <a:pt x="1656" y="2508"/>
                </a:lnTo>
                <a:lnTo>
                  <a:pt x="1648" y="2499"/>
                </a:lnTo>
                <a:lnTo>
                  <a:pt x="1643" y="2492"/>
                </a:lnTo>
                <a:lnTo>
                  <a:pt x="1641" y="2489"/>
                </a:lnTo>
                <a:lnTo>
                  <a:pt x="1640" y="2489"/>
                </a:lnTo>
                <a:lnTo>
                  <a:pt x="1640" y="2489"/>
                </a:lnTo>
                <a:lnTo>
                  <a:pt x="1644" y="2446"/>
                </a:lnTo>
                <a:lnTo>
                  <a:pt x="1644" y="2402"/>
                </a:lnTo>
                <a:lnTo>
                  <a:pt x="1640" y="2358"/>
                </a:lnTo>
                <a:lnTo>
                  <a:pt x="1631" y="2316"/>
                </a:lnTo>
                <a:lnTo>
                  <a:pt x="1617" y="2275"/>
                </a:lnTo>
                <a:lnTo>
                  <a:pt x="1597" y="2236"/>
                </a:lnTo>
                <a:lnTo>
                  <a:pt x="1574" y="2199"/>
                </a:lnTo>
                <a:lnTo>
                  <a:pt x="1546" y="2164"/>
                </a:lnTo>
                <a:lnTo>
                  <a:pt x="1519" y="2139"/>
                </a:lnTo>
                <a:lnTo>
                  <a:pt x="1490" y="2116"/>
                </a:lnTo>
                <a:lnTo>
                  <a:pt x="1459" y="2098"/>
                </a:lnTo>
                <a:lnTo>
                  <a:pt x="1426" y="2081"/>
                </a:lnTo>
                <a:lnTo>
                  <a:pt x="1392" y="2069"/>
                </a:lnTo>
                <a:lnTo>
                  <a:pt x="1381" y="2031"/>
                </a:lnTo>
                <a:lnTo>
                  <a:pt x="1367" y="1994"/>
                </a:lnTo>
                <a:lnTo>
                  <a:pt x="1348" y="1959"/>
                </a:lnTo>
                <a:lnTo>
                  <a:pt x="1327" y="1926"/>
                </a:lnTo>
                <a:lnTo>
                  <a:pt x="1301" y="1896"/>
                </a:lnTo>
                <a:lnTo>
                  <a:pt x="1269" y="1866"/>
                </a:lnTo>
                <a:lnTo>
                  <a:pt x="1234" y="1840"/>
                </a:lnTo>
                <a:lnTo>
                  <a:pt x="1196" y="1819"/>
                </a:lnTo>
                <a:lnTo>
                  <a:pt x="1154" y="1803"/>
                </a:lnTo>
                <a:lnTo>
                  <a:pt x="1140" y="1760"/>
                </a:lnTo>
                <a:lnTo>
                  <a:pt x="1121" y="1719"/>
                </a:lnTo>
                <a:lnTo>
                  <a:pt x="1097" y="1681"/>
                </a:lnTo>
                <a:lnTo>
                  <a:pt x="1069" y="1646"/>
                </a:lnTo>
                <a:lnTo>
                  <a:pt x="1036" y="1615"/>
                </a:lnTo>
                <a:lnTo>
                  <a:pt x="1001" y="1590"/>
                </a:lnTo>
                <a:lnTo>
                  <a:pt x="962" y="1568"/>
                </a:lnTo>
                <a:lnTo>
                  <a:pt x="922" y="1553"/>
                </a:lnTo>
                <a:lnTo>
                  <a:pt x="908" y="1510"/>
                </a:lnTo>
                <a:lnTo>
                  <a:pt x="889" y="1469"/>
                </a:lnTo>
                <a:lnTo>
                  <a:pt x="865" y="1431"/>
                </a:lnTo>
                <a:lnTo>
                  <a:pt x="837" y="1395"/>
                </a:lnTo>
                <a:lnTo>
                  <a:pt x="805" y="1367"/>
                </a:lnTo>
                <a:lnTo>
                  <a:pt x="770" y="1342"/>
                </a:lnTo>
                <a:lnTo>
                  <a:pt x="734" y="1321"/>
                </a:lnTo>
                <a:lnTo>
                  <a:pt x="695" y="1306"/>
                </a:lnTo>
                <a:lnTo>
                  <a:pt x="655" y="1295"/>
                </a:lnTo>
                <a:lnTo>
                  <a:pt x="613" y="1288"/>
                </a:lnTo>
                <a:lnTo>
                  <a:pt x="571" y="1286"/>
                </a:lnTo>
                <a:lnTo>
                  <a:pt x="528" y="1288"/>
                </a:lnTo>
                <a:lnTo>
                  <a:pt x="485" y="1296"/>
                </a:lnTo>
                <a:lnTo>
                  <a:pt x="444" y="1308"/>
                </a:lnTo>
                <a:lnTo>
                  <a:pt x="404" y="1323"/>
                </a:lnTo>
                <a:lnTo>
                  <a:pt x="364" y="1345"/>
                </a:lnTo>
                <a:lnTo>
                  <a:pt x="328" y="1370"/>
                </a:lnTo>
                <a:lnTo>
                  <a:pt x="295" y="1399"/>
                </a:lnTo>
                <a:lnTo>
                  <a:pt x="267" y="1429"/>
                </a:lnTo>
                <a:lnTo>
                  <a:pt x="244" y="1460"/>
                </a:lnTo>
                <a:lnTo>
                  <a:pt x="225" y="1493"/>
                </a:lnTo>
                <a:lnTo>
                  <a:pt x="207" y="1528"/>
                </a:lnTo>
                <a:lnTo>
                  <a:pt x="193" y="1564"/>
                </a:lnTo>
                <a:lnTo>
                  <a:pt x="166" y="1553"/>
                </a:lnTo>
                <a:lnTo>
                  <a:pt x="139" y="1542"/>
                </a:lnTo>
                <a:lnTo>
                  <a:pt x="111" y="1532"/>
                </a:lnTo>
                <a:lnTo>
                  <a:pt x="86" y="1523"/>
                </a:lnTo>
                <a:lnTo>
                  <a:pt x="62" y="1515"/>
                </a:lnTo>
                <a:lnTo>
                  <a:pt x="41" y="1507"/>
                </a:lnTo>
                <a:lnTo>
                  <a:pt x="24" y="1502"/>
                </a:lnTo>
                <a:lnTo>
                  <a:pt x="11" y="1498"/>
                </a:lnTo>
                <a:lnTo>
                  <a:pt x="3" y="1495"/>
                </a:lnTo>
                <a:lnTo>
                  <a:pt x="0" y="1494"/>
                </a:lnTo>
                <a:lnTo>
                  <a:pt x="0" y="207"/>
                </a:lnTo>
                <a:lnTo>
                  <a:pt x="357" y="336"/>
                </a:lnTo>
                <a:lnTo>
                  <a:pt x="399" y="351"/>
                </a:lnTo>
                <a:lnTo>
                  <a:pt x="439" y="361"/>
                </a:lnTo>
                <a:lnTo>
                  <a:pt x="476" y="366"/>
                </a:lnTo>
                <a:lnTo>
                  <a:pt x="511" y="368"/>
                </a:lnTo>
                <a:lnTo>
                  <a:pt x="542" y="367"/>
                </a:lnTo>
                <a:lnTo>
                  <a:pt x="571" y="363"/>
                </a:lnTo>
                <a:lnTo>
                  <a:pt x="597" y="358"/>
                </a:lnTo>
                <a:lnTo>
                  <a:pt x="619" y="351"/>
                </a:lnTo>
                <a:lnTo>
                  <a:pt x="638" y="344"/>
                </a:lnTo>
                <a:lnTo>
                  <a:pt x="652" y="338"/>
                </a:lnTo>
                <a:lnTo>
                  <a:pt x="663" y="332"/>
                </a:lnTo>
                <a:lnTo>
                  <a:pt x="670" y="328"/>
                </a:lnTo>
                <a:lnTo>
                  <a:pt x="672" y="327"/>
                </a:lnTo>
                <a:lnTo>
                  <a:pt x="675" y="326"/>
                </a:lnTo>
                <a:lnTo>
                  <a:pt x="682" y="322"/>
                </a:lnTo>
                <a:lnTo>
                  <a:pt x="693" y="314"/>
                </a:lnTo>
                <a:lnTo>
                  <a:pt x="707" y="304"/>
                </a:lnTo>
                <a:lnTo>
                  <a:pt x="725" y="292"/>
                </a:lnTo>
                <a:lnTo>
                  <a:pt x="747" y="279"/>
                </a:lnTo>
                <a:lnTo>
                  <a:pt x="772" y="263"/>
                </a:lnTo>
                <a:lnTo>
                  <a:pt x="800" y="246"/>
                </a:lnTo>
                <a:lnTo>
                  <a:pt x="829" y="229"/>
                </a:lnTo>
                <a:lnTo>
                  <a:pt x="861" y="210"/>
                </a:lnTo>
                <a:lnTo>
                  <a:pt x="895" y="191"/>
                </a:lnTo>
                <a:lnTo>
                  <a:pt x="929" y="171"/>
                </a:lnTo>
                <a:lnTo>
                  <a:pt x="965" y="151"/>
                </a:lnTo>
                <a:lnTo>
                  <a:pt x="1001" y="133"/>
                </a:lnTo>
                <a:lnTo>
                  <a:pt x="1040" y="114"/>
                </a:lnTo>
                <a:lnTo>
                  <a:pt x="1077" y="97"/>
                </a:lnTo>
                <a:lnTo>
                  <a:pt x="1115" y="79"/>
                </a:lnTo>
                <a:lnTo>
                  <a:pt x="1152" y="64"/>
                </a:lnTo>
                <a:lnTo>
                  <a:pt x="1188" y="50"/>
                </a:lnTo>
                <a:lnTo>
                  <a:pt x="1224" y="39"/>
                </a:lnTo>
                <a:lnTo>
                  <a:pt x="1258" y="29"/>
                </a:lnTo>
                <a:lnTo>
                  <a:pt x="1291" y="22"/>
                </a:lnTo>
                <a:lnTo>
                  <a:pt x="1321" y="17"/>
                </a:lnTo>
                <a:lnTo>
                  <a:pt x="1351" y="15"/>
                </a:lnTo>
                <a:close/>
                <a:moveTo>
                  <a:pt x="2283" y="0"/>
                </a:moveTo>
                <a:lnTo>
                  <a:pt x="2308" y="0"/>
                </a:lnTo>
                <a:lnTo>
                  <a:pt x="2333" y="3"/>
                </a:lnTo>
                <a:lnTo>
                  <a:pt x="2360" y="11"/>
                </a:lnTo>
                <a:lnTo>
                  <a:pt x="2386" y="22"/>
                </a:lnTo>
                <a:lnTo>
                  <a:pt x="2415" y="37"/>
                </a:lnTo>
                <a:lnTo>
                  <a:pt x="2446" y="56"/>
                </a:lnTo>
                <a:lnTo>
                  <a:pt x="2477" y="80"/>
                </a:lnTo>
                <a:lnTo>
                  <a:pt x="2512" y="110"/>
                </a:lnTo>
                <a:lnTo>
                  <a:pt x="2551" y="144"/>
                </a:lnTo>
                <a:lnTo>
                  <a:pt x="2589" y="176"/>
                </a:lnTo>
                <a:lnTo>
                  <a:pt x="2625" y="208"/>
                </a:lnTo>
                <a:lnTo>
                  <a:pt x="2660" y="239"/>
                </a:lnTo>
                <a:lnTo>
                  <a:pt x="2692" y="268"/>
                </a:lnTo>
                <a:lnTo>
                  <a:pt x="2724" y="295"/>
                </a:lnTo>
                <a:lnTo>
                  <a:pt x="2753" y="322"/>
                </a:lnTo>
                <a:lnTo>
                  <a:pt x="2780" y="346"/>
                </a:lnTo>
                <a:lnTo>
                  <a:pt x="2804" y="366"/>
                </a:lnTo>
                <a:lnTo>
                  <a:pt x="2825" y="385"/>
                </a:lnTo>
                <a:lnTo>
                  <a:pt x="2843" y="401"/>
                </a:lnTo>
                <a:lnTo>
                  <a:pt x="2857" y="414"/>
                </a:lnTo>
                <a:lnTo>
                  <a:pt x="2868" y="423"/>
                </a:lnTo>
                <a:lnTo>
                  <a:pt x="2875" y="430"/>
                </a:lnTo>
                <a:lnTo>
                  <a:pt x="2877" y="432"/>
                </a:lnTo>
                <a:lnTo>
                  <a:pt x="2879" y="433"/>
                </a:lnTo>
                <a:lnTo>
                  <a:pt x="2885" y="435"/>
                </a:lnTo>
                <a:lnTo>
                  <a:pt x="2895" y="439"/>
                </a:lnTo>
                <a:lnTo>
                  <a:pt x="2909" y="444"/>
                </a:lnTo>
                <a:lnTo>
                  <a:pt x="2925" y="449"/>
                </a:lnTo>
                <a:lnTo>
                  <a:pt x="2942" y="455"/>
                </a:lnTo>
                <a:lnTo>
                  <a:pt x="2962" y="458"/>
                </a:lnTo>
                <a:lnTo>
                  <a:pt x="2981" y="461"/>
                </a:lnTo>
                <a:lnTo>
                  <a:pt x="3002" y="461"/>
                </a:lnTo>
                <a:lnTo>
                  <a:pt x="3022" y="460"/>
                </a:lnTo>
                <a:lnTo>
                  <a:pt x="3044" y="457"/>
                </a:lnTo>
                <a:lnTo>
                  <a:pt x="3070" y="451"/>
                </a:lnTo>
                <a:lnTo>
                  <a:pt x="3099" y="446"/>
                </a:lnTo>
                <a:lnTo>
                  <a:pt x="3132" y="439"/>
                </a:lnTo>
                <a:lnTo>
                  <a:pt x="3167" y="432"/>
                </a:lnTo>
                <a:lnTo>
                  <a:pt x="3203" y="424"/>
                </a:lnTo>
                <a:lnTo>
                  <a:pt x="3240" y="415"/>
                </a:lnTo>
                <a:lnTo>
                  <a:pt x="3278" y="407"/>
                </a:lnTo>
                <a:lnTo>
                  <a:pt x="3316" y="398"/>
                </a:lnTo>
                <a:lnTo>
                  <a:pt x="3353" y="389"/>
                </a:lnTo>
                <a:lnTo>
                  <a:pt x="3391" y="380"/>
                </a:lnTo>
                <a:lnTo>
                  <a:pt x="3425" y="372"/>
                </a:lnTo>
                <a:lnTo>
                  <a:pt x="3458" y="363"/>
                </a:lnTo>
                <a:lnTo>
                  <a:pt x="3488" y="356"/>
                </a:lnTo>
                <a:lnTo>
                  <a:pt x="3515" y="350"/>
                </a:lnTo>
                <a:lnTo>
                  <a:pt x="3539" y="343"/>
                </a:lnTo>
                <a:lnTo>
                  <a:pt x="3557" y="339"/>
                </a:lnTo>
                <a:lnTo>
                  <a:pt x="3572" y="336"/>
                </a:lnTo>
                <a:lnTo>
                  <a:pt x="3581" y="332"/>
                </a:lnTo>
                <a:lnTo>
                  <a:pt x="3584" y="332"/>
                </a:lnTo>
                <a:lnTo>
                  <a:pt x="3584" y="1458"/>
                </a:lnTo>
                <a:lnTo>
                  <a:pt x="3580" y="1458"/>
                </a:lnTo>
                <a:lnTo>
                  <a:pt x="3571" y="1460"/>
                </a:lnTo>
                <a:lnTo>
                  <a:pt x="3556" y="1464"/>
                </a:lnTo>
                <a:lnTo>
                  <a:pt x="3537" y="1467"/>
                </a:lnTo>
                <a:lnTo>
                  <a:pt x="3514" y="1472"/>
                </a:lnTo>
                <a:lnTo>
                  <a:pt x="3489" y="1477"/>
                </a:lnTo>
                <a:lnTo>
                  <a:pt x="3461" y="1482"/>
                </a:lnTo>
                <a:lnTo>
                  <a:pt x="3434" y="1488"/>
                </a:lnTo>
                <a:lnTo>
                  <a:pt x="3407" y="1493"/>
                </a:lnTo>
                <a:lnTo>
                  <a:pt x="3381" y="1499"/>
                </a:lnTo>
                <a:lnTo>
                  <a:pt x="3356" y="1503"/>
                </a:lnTo>
                <a:lnTo>
                  <a:pt x="3335" y="1506"/>
                </a:lnTo>
                <a:lnTo>
                  <a:pt x="3317" y="1510"/>
                </a:lnTo>
                <a:lnTo>
                  <a:pt x="3304" y="1512"/>
                </a:lnTo>
                <a:lnTo>
                  <a:pt x="3290" y="1514"/>
                </a:lnTo>
                <a:lnTo>
                  <a:pt x="3273" y="1517"/>
                </a:lnTo>
                <a:lnTo>
                  <a:pt x="3251" y="1522"/>
                </a:lnTo>
                <a:lnTo>
                  <a:pt x="3228" y="1525"/>
                </a:lnTo>
                <a:lnTo>
                  <a:pt x="3202" y="1528"/>
                </a:lnTo>
                <a:lnTo>
                  <a:pt x="3173" y="1528"/>
                </a:lnTo>
                <a:lnTo>
                  <a:pt x="3145" y="1527"/>
                </a:lnTo>
                <a:lnTo>
                  <a:pt x="3115" y="1523"/>
                </a:lnTo>
                <a:lnTo>
                  <a:pt x="3085" y="1514"/>
                </a:lnTo>
                <a:lnTo>
                  <a:pt x="3055" y="1502"/>
                </a:lnTo>
                <a:lnTo>
                  <a:pt x="3026" y="1483"/>
                </a:lnTo>
                <a:lnTo>
                  <a:pt x="2998" y="1459"/>
                </a:lnTo>
                <a:lnTo>
                  <a:pt x="2979" y="1441"/>
                </a:lnTo>
                <a:lnTo>
                  <a:pt x="2957" y="1419"/>
                </a:lnTo>
                <a:lnTo>
                  <a:pt x="2933" y="1395"/>
                </a:lnTo>
                <a:lnTo>
                  <a:pt x="2907" y="1368"/>
                </a:lnTo>
                <a:lnTo>
                  <a:pt x="2878" y="1339"/>
                </a:lnTo>
                <a:lnTo>
                  <a:pt x="2848" y="1308"/>
                </a:lnTo>
                <a:lnTo>
                  <a:pt x="2816" y="1276"/>
                </a:lnTo>
                <a:lnTo>
                  <a:pt x="2783" y="1242"/>
                </a:lnTo>
                <a:lnTo>
                  <a:pt x="2749" y="1207"/>
                </a:lnTo>
                <a:lnTo>
                  <a:pt x="2714" y="1171"/>
                </a:lnTo>
                <a:lnTo>
                  <a:pt x="2678" y="1135"/>
                </a:lnTo>
                <a:lnTo>
                  <a:pt x="2642" y="1098"/>
                </a:lnTo>
                <a:lnTo>
                  <a:pt x="2607" y="1061"/>
                </a:lnTo>
                <a:lnTo>
                  <a:pt x="2571" y="1025"/>
                </a:lnTo>
                <a:lnTo>
                  <a:pt x="2536" y="989"/>
                </a:lnTo>
                <a:lnTo>
                  <a:pt x="2501" y="953"/>
                </a:lnTo>
                <a:lnTo>
                  <a:pt x="2469" y="919"/>
                </a:lnTo>
                <a:lnTo>
                  <a:pt x="2436" y="887"/>
                </a:lnTo>
                <a:lnTo>
                  <a:pt x="2405" y="855"/>
                </a:lnTo>
                <a:lnTo>
                  <a:pt x="2376" y="824"/>
                </a:lnTo>
                <a:lnTo>
                  <a:pt x="2350" y="797"/>
                </a:lnTo>
                <a:lnTo>
                  <a:pt x="2325" y="772"/>
                </a:lnTo>
                <a:lnTo>
                  <a:pt x="2303" y="749"/>
                </a:lnTo>
                <a:lnTo>
                  <a:pt x="2283" y="728"/>
                </a:lnTo>
                <a:lnTo>
                  <a:pt x="2266" y="711"/>
                </a:lnTo>
                <a:lnTo>
                  <a:pt x="2253" y="698"/>
                </a:lnTo>
                <a:lnTo>
                  <a:pt x="2243" y="688"/>
                </a:lnTo>
                <a:lnTo>
                  <a:pt x="2237" y="682"/>
                </a:lnTo>
                <a:lnTo>
                  <a:pt x="2235" y="679"/>
                </a:lnTo>
                <a:lnTo>
                  <a:pt x="2233" y="677"/>
                </a:lnTo>
                <a:lnTo>
                  <a:pt x="2229" y="674"/>
                </a:lnTo>
                <a:lnTo>
                  <a:pt x="2221" y="667"/>
                </a:lnTo>
                <a:lnTo>
                  <a:pt x="2211" y="661"/>
                </a:lnTo>
                <a:lnTo>
                  <a:pt x="2197" y="653"/>
                </a:lnTo>
                <a:lnTo>
                  <a:pt x="2182" y="646"/>
                </a:lnTo>
                <a:lnTo>
                  <a:pt x="2163" y="638"/>
                </a:lnTo>
                <a:lnTo>
                  <a:pt x="2143" y="632"/>
                </a:lnTo>
                <a:lnTo>
                  <a:pt x="2119" y="629"/>
                </a:lnTo>
                <a:lnTo>
                  <a:pt x="2092" y="628"/>
                </a:lnTo>
                <a:lnTo>
                  <a:pt x="2065" y="631"/>
                </a:lnTo>
                <a:lnTo>
                  <a:pt x="2035" y="638"/>
                </a:lnTo>
                <a:lnTo>
                  <a:pt x="2002" y="649"/>
                </a:lnTo>
                <a:lnTo>
                  <a:pt x="1968" y="665"/>
                </a:lnTo>
                <a:lnTo>
                  <a:pt x="1929" y="687"/>
                </a:lnTo>
                <a:lnTo>
                  <a:pt x="1887" y="709"/>
                </a:lnTo>
                <a:lnTo>
                  <a:pt x="1845" y="733"/>
                </a:lnTo>
                <a:lnTo>
                  <a:pt x="1800" y="756"/>
                </a:lnTo>
                <a:lnTo>
                  <a:pt x="1756" y="780"/>
                </a:lnTo>
                <a:lnTo>
                  <a:pt x="1713" y="804"/>
                </a:lnTo>
                <a:lnTo>
                  <a:pt x="1670" y="827"/>
                </a:lnTo>
                <a:lnTo>
                  <a:pt x="1630" y="848"/>
                </a:lnTo>
                <a:lnTo>
                  <a:pt x="1592" y="868"/>
                </a:lnTo>
                <a:lnTo>
                  <a:pt x="1557" y="887"/>
                </a:lnTo>
                <a:lnTo>
                  <a:pt x="1526" y="902"/>
                </a:lnTo>
                <a:lnTo>
                  <a:pt x="1500" y="916"/>
                </a:lnTo>
                <a:lnTo>
                  <a:pt x="1473" y="932"/>
                </a:lnTo>
                <a:lnTo>
                  <a:pt x="1444" y="944"/>
                </a:lnTo>
                <a:lnTo>
                  <a:pt x="1414" y="952"/>
                </a:lnTo>
                <a:lnTo>
                  <a:pt x="1381" y="954"/>
                </a:lnTo>
                <a:lnTo>
                  <a:pt x="1344" y="951"/>
                </a:lnTo>
                <a:lnTo>
                  <a:pt x="1309" y="941"/>
                </a:lnTo>
                <a:lnTo>
                  <a:pt x="1277" y="925"/>
                </a:lnTo>
                <a:lnTo>
                  <a:pt x="1249" y="904"/>
                </a:lnTo>
                <a:lnTo>
                  <a:pt x="1224" y="878"/>
                </a:lnTo>
                <a:lnTo>
                  <a:pt x="1203" y="848"/>
                </a:lnTo>
                <a:lnTo>
                  <a:pt x="1188" y="816"/>
                </a:lnTo>
                <a:lnTo>
                  <a:pt x="1179" y="779"/>
                </a:lnTo>
                <a:lnTo>
                  <a:pt x="1176" y="740"/>
                </a:lnTo>
                <a:lnTo>
                  <a:pt x="1178" y="707"/>
                </a:lnTo>
                <a:lnTo>
                  <a:pt x="1186" y="674"/>
                </a:lnTo>
                <a:lnTo>
                  <a:pt x="1198" y="644"/>
                </a:lnTo>
                <a:lnTo>
                  <a:pt x="1214" y="617"/>
                </a:lnTo>
                <a:lnTo>
                  <a:pt x="1234" y="592"/>
                </a:lnTo>
                <a:lnTo>
                  <a:pt x="1257" y="570"/>
                </a:lnTo>
                <a:lnTo>
                  <a:pt x="1283" y="553"/>
                </a:lnTo>
                <a:lnTo>
                  <a:pt x="1311" y="540"/>
                </a:lnTo>
                <a:lnTo>
                  <a:pt x="1352" y="515"/>
                </a:lnTo>
                <a:lnTo>
                  <a:pt x="1396" y="487"/>
                </a:lnTo>
                <a:lnTo>
                  <a:pt x="1444" y="458"/>
                </a:lnTo>
                <a:lnTo>
                  <a:pt x="1496" y="427"/>
                </a:lnTo>
                <a:lnTo>
                  <a:pt x="1549" y="396"/>
                </a:lnTo>
                <a:lnTo>
                  <a:pt x="1604" y="363"/>
                </a:lnTo>
                <a:lnTo>
                  <a:pt x="1660" y="329"/>
                </a:lnTo>
                <a:lnTo>
                  <a:pt x="1718" y="295"/>
                </a:lnTo>
                <a:lnTo>
                  <a:pt x="1775" y="262"/>
                </a:lnTo>
                <a:lnTo>
                  <a:pt x="1832" y="229"/>
                </a:lnTo>
                <a:lnTo>
                  <a:pt x="1887" y="197"/>
                </a:lnTo>
                <a:lnTo>
                  <a:pt x="1941" y="167"/>
                </a:lnTo>
                <a:lnTo>
                  <a:pt x="1992" y="137"/>
                </a:lnTo>
                <a:lnTo>
                  <a:pt x="2040" y="109"/>
                </a:lnTo>
                <a:lnTo>
                  <a:pt x="2085" y="84"/>
                </a:lnTo>
                <a:lnTo>
                  <a:pt x="2125" y="62"/>
                </a:lnTo>
                <a:lnTo>
                  <a:pt x="2160" y="41"/>
                </a:lnTo>
                <a:lnTo>
                  <a:pt x="2186" y="28"/>
                </a:lnTo>
                <a:lnTo>
                  <a:pt x="2211" y="17"/>
                </a:lnTo>
                <a:lnTo>
                  <a:pt x="2235" y="8"/>
                </a:lnTo>
                <a:lnTo>
                  <a:pt x="2259" y="3"/>
                </a:lnTo>
                <a:lnTo>
                  <a:pt x="2283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44534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83C54E-F25B-4D24-A7AA-33D2EED5C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EDC4F-3708-4609-99B3-60F3412AB3F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87B31E1-5A8D-4671-8A5F-722B8C8AEBDA}"/>
              </a:ext>
            </a:extLst>
          </p:cNvPr>
          <p:cNvSpPr txBox="1">
            <a:spLocks/>
          </p:cNvSpPr>
          <p:nvPr/>
        </p:nvSpPr>
        <p:spPr>
          <a:xfrm>
            <a:off x="769088" y="221975"/>
            <a:ext cx="10653823" cy="46052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noProof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Keterlibatan Pemangku Kepentingan</a:t>
            </a:r>
            <a:endParaRPr lang="id-ID" sz="3200" b="1" i="1" noProof="1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6B3F73-30AE-4CE0-A50A-924194DE7E51}"/>
              </a:ext>
            </a:extLst>
          </p:cNvPr>
          <p:cNvSpPr txBox="1"/>
          <p:nvPr/>
        </p:nvSpPr>
        <p:spPr>
          <a:xfrm>
            <a:off x="1103770" y="1811498"/>
            <a:ext cx="4577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000" b="1" dirty="0">
                <a:latin typeface="Arial" panose="020B0604020202020204" pitchFamily="34" charset="0"/>
                <a:cs typeface="Arial" panose="020B0604020202020204" pitchFamily="34" charset="0"/>
              </a:rPr>
              <a:t>Pendekatan Multi-sektor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5A6D62-451E-4852-82C6-1FECF3768B2C}"/>
              </a:ext>
            </a:extLst>
          </p:cNvPr>
          <p:cNvSpPr txBox="1"/>
          <p:nvPr/>
        </p:nvSpPr>
        <p:spPr>
          <a:xfrm>
            <a:off x="1590173" y="2232890"/>
            <a:ext cx="3569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id-ID" sz="1400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“tidak terbatas pada sektor kesehatan”</a:t>
            </a:r>
            <a:endParaRPr lang="en-ID" sz="1400" b="1" i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FDBC5C-ED6D-4799-B132-FAC307F8F570}"/>
              </a:ext>
            </a:extLst>
          </p:cNvPr>
          <p:cNvSpPr txBox="1"/>
          <p:nvPr/>
        </p:nvSpPr>
        <p:spPr>
          <a:xfrm>
            <a:off x="4708574" y="4331488"/>
            <a:ext cx="1436933" cy="548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200"/>
              </a:spcBef>
            </a:pPr>
            <a:r>
              <a:rPr lang="id-ID" sz="1400" dirty="0">
                <a:solidFill>
                  <a:schemeClr val="tx2"/>
                </a:solidFill>
                <a:latin typeface="Arial  "/>
              </a:rPr>
              <a:t>Air Minum </a:t>
            </a:r>
          </a:p>
          <a:p>
            <a:pPr algn="ctr">
              <a:spcBef>
                <a:spcPts val="200"/>
              </a:spcBef>
            </a:pPr>
            <a:r>
              <a:rPr lang="id-ID" sz="1400" dirty="0">
                <a:solidFill>
                  <a:schemeClr val="tx2"/>
                </a:solidFill>
                <a:latin typeface="Arial  "/>
              </a:rPr>
              <a:t>dan Sanitasi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222E22-D74B-4F4E-82D5-761AF177BC2E}"/>
              </a:ext>
            </a:extLst>
          </p:cNvPr>
          <p:cNvSpPr txBox="1"/>
          <p:nvPr/>
        </p:nvSpPr>
        <p:spPr>
          <a:xfrm>
            <a:off x="2585482" y="2842387"/>
            <a:ext cx="1436933" cy="548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200"/>
              </a:spcBef>
            </a:pPr>
            <a:r>
              <a:rPr lang="id-ID" sz="1400" dirty="0">
                <a:solidFill>
                  <a:schemeClr val="tx2"/>
                </a:solidFill>
                <a:latin typeface="Arial  "/>
              </a:rPr>
              <a:t>Kesehatan </a:t>
            </a:r>
          </a:p>
          <a:p>
            <a:pPr algn="ctr">
              <a:spcBef>
                <a:spcPts val="200"/>
              </a:spcBef>
            </a:pPr>
            <a:r>
              <a:rPr lang="id-ID" sz="1400" dirty="0">
                <a:solidFill>
                  <a:schemeClr val="tx2"/>
                </a:solidFill>
                <a:latin typeface="Arial  "/>
              </a:rPr>
              <a:t>dan Gizi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C74727-40F2-48AD-8B5B-D77D5FA30AFD}"/>
              </a:ext>
            </a:extLst>
          </p:cNvPr>
          <p:cNvSpPr txBox="1"/>
          <p:nvPr/>
        </p:nvSpPr>
        <p:spPr>
          <a:xfrm>
            <a:off x="301692" y="4453743"/>
            <a:ext cx="1436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200"/>
              </a:spcBef>
            </a:pPr>
            <a:r>
              <a:rPr lang="id-ID" sz="1400" dirty="0">
                <a:solidFill>
                  <a:schemeClr val="tx2"/>
                </a:solidFill>
                <a:latin typeface="Arial  "/>
              </a:rPr>
              <a:t>Ketahanan Pangan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ADD6B4-1431-4299-B7E4-35EA6B191468}"/>
              </a:ext>
            </a:extLst>
          </p:cNvPr>
          <p:cNvSpPr txBox="1"/>
          <p:nvPr/>
        </p:nvSpPr>
        <p:spPr>
          <a:xfrm>
            <a:off x="690193" y="5707448"/>
            <a:ext cx="1436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200"/>
              </a:spcBef>
            </a:pPr>
            <a:r>
              <a:rPr lang="id-ID" sz="1400" dirty="0">
                <a:solidFill>
                  <a:schemeClr val="tx2"/>
                </a:solidFill>
                <a:latin typeface="Arial  "/>
              </a:rPr>
              <a:t>Perlindungan Sosial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30CA83-DCD1-4923-8885-070AF114FC13}"/>
              </a:ext>
            </a:extLst>
          </p:cNvPr>
          <p:cNvSpPr txBox="1"/>
          <p:nvPr/>
        </p:nvSpPr>
        <p:spPr>
          <a:xfrm>
            <a:off x="4292983" y="5707448"/>
            <a:ext cx="1436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200"/>
              </a:spcBef>
            </a:pPr>
            <a:r>
              <a:rPr lang="id-ID" sz="1400" dirty="0">
                <a:solidFill>
                  <a:schemeClr val="tx2"/>
                </a:solidFill>
                <a:latin typeface="Arial  "/>
              </a:rPr>
              <a:t>Pengasuhan dan PAUD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9C86460-494F-41BD-AF47-D7B9ACB5C2B8}"/>
              </a:ext>
            </a:extLst>
          </p:cNvPr>
          <p:cNvGrpSpPr/>
          <p:nvPr/>
        </p:nvGrpSpPr>
        <p:grpSpPr>
          <a:xfrm>
            <a:off x="1624029" y="3411346"/>
            <a:ext cx="3215343" cy="2965475"/>
            <a:chOff x="1441650" y="2815124"/>
            <a:chExt cx="2701664" cy="2491715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E52881F-F571-4601-BE7F-7C68852ECA6B}"/>
                </a:ext>
              </a:extLst>
            </p:cNvPr>
            <p:cNvSpPr/>
            <p:nvPr/>
          </p:nvSpPr>
          <p:spPr>
            <a:xfrm>
              <a:off x="1807826" y="3122901"/>
              <a:ext cx="2018216" cy="2018216"/>
            </a:xfrm>
            <a:prstGeom prst="ellipse">
              <a:avLst/>
            </a:prstGeom>
            <a:noFill/>
            <a:ln w="57150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2764BE2-8FE8-4EF7-BD09-37FFCC9B37D1}"/>
                </a:ext>
              </a:extLst>
            </p:cNvPr>
            <p:cNvSpPr txBox="1"/>
            <p:nvPr/>
          </p:nvSpPr>
          <p:spPr>
            <a:xfrm>
              <a:off x="2021809" y="3818856"/>
              <a:ext cx="15777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>
                  <a:solidFill>
                    <a:schemeClr val="accent1"/>
                  </a:solidFill>
                  <a:latin typeface="Arial  "/>
                </a:rPr>
                <a:t>Intervensi Terintegrasi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75D2E19-110E-4743-AED4-396BC68F16D5}"/>
                </a:ext>
              </a:extLst>
            </p:cNvPr>
            <p:cNvSpPr/>
            <p:nvPr/>
          </p:nvSpPr>
          <p:spPr>
            <a:xfrm>
              <a:off x="2467486" y="2815124"/>
              <a:ext cx="686441" cy="686441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823D866-C544-4335-9C61-6291EAB96E1C}"/>
                </a:ext>
              </a:extLst>
            </p:cNvPr>
            <p:cNvSpPr/>
            <p:nvPr/>
          </p:nvSpPr>
          <p:spPr>
            <a:xfrm>
              <a:off x="3456873" y="3563801"/>
              <a:ext cx="686441" cy="686441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257EAC7-2F3B-48FD-A415-0584CA9E85C6}"/>
                </a:ext>
              </a:extLst>
            </p:cNvPr>
            <p:cNvSpPr/>
            <p:nvPr/>
          </p:nvSpPr>
          <p:spPr>
            <a:xfrm>
              <a:off x="1441650" y="3565123"/>
              <a:ext cx="686441" cy="686441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2965297-A5C5-4F62-97A7-195DD737F161}"/>
                </a:ext>
              </a:extLst>
            </p:cNvPr>
            <p:cNvSpPr/>
            <p:nvPr/>
          </p:nvSpPr>
          <p:spPr>
            <a:xfrm>
              <a:off x="1878829" y="4620398"/>
              <a:ext cx="686441" cy="686441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DE24876-8391-4E0B-B2D6-2E4DB39BAC44}"/>
                </a:ext>
              </a:extLst>
            </p:cNvPr>
            <p:cNvSpPr/>
            <p:nvPr/>
          </p:nvSpPr>
          <p:spPr>
            <a:xfrm>
              <a:off x="3091300" y="4619076"/>
              <a:ext cx="686441" cy="686441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0" name="Freeform 194">
              <a:extLst>
                <a:ext uri="{FF2B5EF4-FFF2-40B4-BE49-F238E27FC236}">
                  <a16:creationId xmlns:a16="http://schemas.microsoft.com/office/drawing/2014/main" id="{5CCD22C7-5901-404E-A8BA-ACC8324C35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08511" y="3010606"/>
              <a:ext cx="204389" cy="295475"/>
            </a:xfrm>
            <a:custGeom>
              <a:avLst/>
              <a:gdLst>
                <a:gd name="T0" fmla="*/ 47 w 95"/>
                <a:gd name="T1" fmla="*/ 136 h 136"/>
                <a:gd name="T2" fmla="*/ 0 w 95"/>
                <a:gd name="T3" fmla="*/ 89 h 136"/>
                <a:gd name="T4" fmla="*/ 7 w 95"/>
                <a:gd name="T5" fmla="*/ 63 h 136"/>
                <a:gd name="T6" fmla="*/ 39 w 95"/>
                <a:gd name="T7" fmla="*/ 6 h 136"/>
                <a:gd name="T8" fmla="*/ 47 w 95"/>
                <a:gd name="T9" fmla="*/ 0 h 136"/>
                <a:gd name="T10" fmla="*/ 55 w 95"/>
                <a:gd name="T11" fmla="*/ 6 h 136"/>
                <a:gd name="T12" fmla="*/ 87 w 95"/>
                <a:gd name="T13" fmla="*/ 63 h 136"/>
                <a:gd name="T14" fmla="*/ 95 w 95"/>
                <a:gd name="T15" fmla="*/ 89 h 136"/>
                <a:gd name="T16" fmla="*/ 47 w 95"/>
                <a:gd name="T17" fmla="*/ 136 h 136"/>
                <a:gd name="T18" fmla="*/ 45 w 95"/>
                <a:gd name="T19" fmla="*/ 94 h 136"/>
                <a:gd name="T20" fmla="*/ 37 w 95"/>
                <a:gd name="T21" fmla="*/ 80 h 136"/>
                <a:gd name="T22" fmla="*/ 35 w 95"/>
                <a:gd name="T23" fmla="*/ 78 h 136"/>
                <a:gd name="T24" fmla="*/ 33 w 95"/>
                <a:gd name="T25" fmla="*/ 80 h 136"/>
                <a:gd name="T26" fmla="*/ 25 w 95"/>
                <a:gd name="T27" fmla="*/ 94 h 136"/>
                <a:gd name="T28" fmla="*/ 24 w 95"/>
                <a:gd name="T29" fmla="*/ 101 h 136"/>
                <a:gd name="T30" fmla="*/ 35 w 95"/>
                <a:gd name="T31" fmla="*/ 112 h 136"/>
                <a:gd name="T32" fmla="*/ 47 w 95"/>
                <a:gd name="T33" fmla="*/ 101 h 136"/>
                <a:gd name="T34" fmla="*/ 45 w 95"/>
                <a:gd name="T35" fmla="*/ 9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5" h="136">
                  <a:moveTo>
                    <a:pt x="47" y="136"/>
                  </a:moveTo>
                  <a:cubicBezTo>
                    <a:pt x="21" y="136"/>
                    <a:pt x="0" y="115"/>
                    <a:pt x="0" y="89"/>
                  </a:cubicBezTo>
                  <a:cubicBezTo>
                    <a:pt x="0" y="79"/>
                    <a:pt x="3" y="71"/>
                    <a:pt x="7" y="63"/>
                  </a:cubicBezTo>
                  <a:cubicBezTo>
                    <a:pt x="12" y="56"/>
                    <a:pt x="32" y="31"/>
                    <a:pt x="39" y="6"/>
                  </a:cubicBezTo>
                  <a:cubicBezTo>
                    <a:pt x="41" y="2"/>
                    <a:pt x="44" y="0"/>
                    <a:pt x="47" y="0"/>
                  </a:cubicBezTo>
                  <a:cubicBezTo>
                    <a:pt x="50" y="0"/>
                    <a:pt x="54" y="2"/>
                    <a:pt x="55" y="6"/>
                  </a:cubicBezTo>
                  <a:cubicBezTo>
                    <a:pt x="63" y="31"/>
                    <a:pt x="82" y="56"/>
                    <a:pt x="87" y="63"/>
                  </a:cubicBezTo>
                  <a:cubicBezTo>
                    <a:pt x="92" y="71"/>
                    <a:pt x="95" y="79"/>
                    <a:pt x="95" y="89"/>
                  </a:cubicBezTo>
                  <a:cubicBezTo>
                    <a:pt x="95" y="115"/>
                    <a:pt x="73" y="136"/>
                    <a:pt x="47" y="136"/>
                  </a:cubicBezTo>
                  <a:close/>
                  <a:moveTo>
                    <a:pt x="45" y="94"/>
                  </a:moveTo>
                  <a:cubicBezTo>
                    <a:pt x="44" y="92"/>
                    <a:pt x="39" y="86"/>
                    <a:pt x="37" y="80"/>
                  </a:cubicBezTo>
                  <a:cubicBezTo>
                    <a:pt x="37" y="79"/>
                    <a:pt x="36" y="78"/>
                    <a:pt x="35" y="78"/>
                  </a:cubicBezTo>
                  <a:cubicBezTo>
                    <a:pt x="35" y="78"/>
                    <a:pt x="34" y="79"/>
                    <a:pt x="33" y="80"/>
                  </a:cubicBezTo>
                  <a:cubicBezTo>
                    <a:pt x="32" y="86"/>
                    <a:pt x="27" y="92"/>
                    <a:pt x="25" y="94"/>
                  </a:cubicBezTo>
                  <a:cubicBezTo>
                    <a:pt x="24" y="96"/>
                    <a:pt x="24" y="98"/>
                    <a:pt x="24" y="101"/>
                  </a:cubicBezTo>
                  <a:cubicBezTo>
                    <a:pt x="24" y="107"/>
                    <a:pt x="29" y="112"/>
                    <a:pt x="35" y="112"/>
                  </a:cubicBezTo>
                  <a:cubicBezTo>
                    <a:pt x="42" y="112"/>
                    <a:pt x="47" y="107"/>
                    <a:pt x="47" y="101"/>
                  </a:cubicBezTo>
                  <a:cubicBezTo>
                    <a:pt x="47" y="98"/>
                    <a:pt x="47" y="96"/>
                    <a:pt x="45" y="9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1" name="Freeform 113">
              <a:extLst>
                <a:ext uri="{FF2B5EF4-FFF2-40B4-BE49-F238E27FC236}">
                  <a16:creationId xmlns:a16="http://schemas.microsoft.com/office/drawing/2014/main" id="{008B4A4E-DF31-4BB7-AC2F-B6514FF866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12150" y="3786394"/>
              <a:ext cx="302668" cy="238751"/>
            </a:xfrm>
            <a:custGeom>
              <a:avLst/>
              <a:gdLst>
                <a:gd name="T0" fmla="*/ 163 w 165"/>
                <a:gd name="T1" fmla="*/ 53 h 130"/>
                <a:gd name="T2" fmla="*/ 113 w 165"/>
                <a:gd name="T3" fmla="*/ 113 h 130"/>
                <a:gd name="T4" fmla="*/ 73 w 165"/>
                <a:gd name="T5" fmla="*/ 123 h 130"/>
                <a:gd name="T6" fmla="*/ 46 w 165"/>
                <a:gd name="T7" fmla="*/ 118 h 130"/>
                <a:gd name="T8" fmla="*/ 29 w 165"/>
                <a:gd name="T9" fmla="*/ 111 h 130"/>
                <a:gd name="T10" fmla="*/ 11 w 165"/>
                <a:gd name="T11" fmla="*/ 130 h 130"/>
                <a:gd name="T12" fmla="*/ 1 w 165"/>
                <a:gd name="T13" fmla="*/ 123 h 130"/>
                <a:gd name="T14" fmla="*/ 0 w 165"/>
                <a:gd name="T15" fmla="*/ 119 h 130"/>
                <a:gd name="T16" fmla="*/ 18 w 165"/>
                <a:gd name="T17" fmla="*/ 96 h 130"/>
                <a:gd name="T18" fmla="*/ 15 w 165"/>
                <a:gd name="T19" fmla="*/ 89 h 130"/>
                <a:gd name="T20" fmla="*/ 14 w 165"/>
                <a:gd name="T21" fmla="*/ 79 h 130"/>
                <a:gd name="T22" fmla="*/ 64 w 165"/>
                <a:gd name="T23" fmla="*/ 20 h 130"/>
                <a:gd name="T24" fmla="*/ 136 w 165"/>
                <a:gd name="T25" fmla="*/ 9 h 130"/>
                <a:gd name="T26" fmla="*/ 151 w 165"/>
                <a:gd name="T27" fmla="*/ 0 h 130"/>
                <a:gd name="T28" fmla="*/ 165 w 165"/>
                <a:gd name="T29" fmla="*/ 35 h 130"/>
                <a:gd name="T30" fmla="*/ 163 w 165"/>
                <a:gd name="T31" fmla="*/ 53 h 130"/>
                <a:gd name="T32" fmla="*/ 112 w 165"/>
                <a:gd name="T33" fmla="*/ 47 h 130"/>
                <a:gd name="T34" fmla="*/ 37 w 165"/>
                <a:gd name="T35" fmla="*/ 84 h 130"/>
                <a:gd name="T36" fmla="*/ 35 w 165"/>
                <a:gd name="T37" fmla="*/ 89 h 130"/>
                <a:gd name="T38" fmla="*/ 41 w 165"/>
                <a:gd name="T39" fmla="*/ 94 h 130"/>
                <a:gd name="T40" fmla="*/ 45 w 165"/>
                <a:gd name="T41" fmla="*/ 93 h 130"/>
                <a:gd name="T42" fmla="*/ 58 w 165"/>
                <a:gd name="T43" fmla="*/ 80 h 130"/>
                <a:gd name="T44" fmla="*/ 112 w 165"/>
                <a:gd name="T45" fmla="*/ 59 h 130"/>
                <a:gd name="T46" fmla="*/ 118 w 165"/>
                <a:gd name="T47" fmla="*/ 53 h 130"/>
                <a:gd name="T48" fmla="*/ 112 w 165"/>
                <a:gd name="T49" fmla="*/ 47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5" h="130">
                  <a:moveTo>
                    <a:pt x="163" y="53"/>
                  </a:moveTo>
                  <a:cubicBezTo>
                    <a:pt x="157" y="81"/>
                    <a:pt x="139" y="100"/>
                    <a:pt x="113" y="113"/>
                  </a:cubicBezTo>
                  <a:cubicBezTo>
                    <a:pt x="101" y="119"/>
                    <a:pt x="87" y="123"/>
                    <a:pt x="73" y="123"/>
                  </a:cubicBezTo>
                  <a:cubicBezTo>
                    <a:pt x="64" y="123"/>
                    <a:pt x="55" y="121"/>
                    <a:pt x="46" y="118"/>
                  </a:cubicBezTo>
                  <a:cubicBezTo>
                    <a:pt x="42" y="117"/>
                    <a:pt x="33" y="111"/>
                    <a:pt x="29" y="111"/>
                  </a:cubicBezTo>
                  <a:cubicBezTo>
                    <a:pt x="25" y="111"/>
                    <a:pt x="19" y="130"/>
                    <a:pt x="11" y="130"/>
                  </a:cubicBezTo>
                  <a:cubicBezTo>
                    <a:pt x="5" y="130"/>
                    <a:pt x="4" y="127"/>
                    <a:pt x="1" y="123"/>
                  </a:cubicBezTo>
                  <a:cubicBezTo>
                    <a:pt x="0" y="121"/>
                    <a:pt x="0" y="121"/>
                    <a:pt x="0" y="119"/>
                  </a:cubicBezTo>
                  <a:cubicBezTo>
                    <a:pt x="0" y="109"/>
                    <a:pt x="18" y="102"/>
                    <a:pt x="18" y="96"/>
                  </a:cubicBezTo>
                  <a:cubicBezTo>
                    <a:pt x="18" y="95"/>
                    <a:pt x="15" y="91"/>
                    <a:pt x="15" y="89"/>
                  </a:cubicBezTo>
                  <a:cubicBezTo>
                    <a:pt x="15" y="86"/>
                    <a:pt x="14" y="82"/>
                    <a:pt x="14" y="79"/>
                  </a:cubicBezTo>
                  <a:cubicBezTo>
                    <a:pt x="14" y="50"/>
                    <a:pt x="38" y="29"/>
                    <a:pt x="64" y="20"/>
                  </a:cubicBezTo>
                  <a:cubicBezTo>
                    <a:pt x="83" y="14"/>
                    <a:pt x="123" y="21"/>
                    <a:pt x="136" y="9"/>
                  </a:cubicBezTo>
                  <a:cubicBezTo>
                    <a:pt x="141" y="4"/>
                    <a:pt x="144" y="0"/>
                    <a:pt x="151" y="0"/>
                  </a:cubicBezTo>
                  <a:cubicBezTo>
                    <a:pt x="162" y="0"/>
                    <a:pt x="165" y="27"/>
                    <a:pt x="165" y="35"/>
                  </a:cubicBezTo>
                  <a:cubicBezTo>
                    <a:pt x="165" y="41"/>
                    <a:pt x="165" y="47"/>
                    <a:pt x="163" y="53"/>
                  </a:cubicBezTo>
                  <a:close/>
                  <a:moveTo>
                    <a:pt x="112" y="47"/>
                  </a:moveTo>
                  <a:cubicBezTo>
                    <a:pt x="79" y="47"/>
                    <a:pt x="58" y="61"/>
                    <a:pt x="37" y="84"/>
                  </a:cubicBezTo>
                  <a:cubicBezTo>
                    <a:pt x="36" y="86"/>
                    <a:pt x="35" y="87"/>
                    <a:pt x="35" y="89"/>
                  </a:cubicBezTo>
                  <a:cubicBezTo>
                    <a:pt x="35" y="92"/>
                    <a:pt x="38" y="94"/>
                    <a:pt x="41" y="94"/>
                  </a:cubicBezTo>
                  <a:cubicBezTo>
                    <a:pt x="43" y="94"/>
                    <a:pt x="44" y="94"/>
                    <a:pt x="45" y="93"/>
                  </a:cubicBezTo>
                  <a:cubicBezTo>
                    <a:pt x="50" y="89"/>
                    <a:pt x="54" y="84"/>
                    <a:pt x="58" y="80"/>
                  </a:cubicBezTo>
                  <a:cubicBezTo>
                    <a:pt x="75" y="65"/>
                    <a:pt x="89" y="59"/>
                    <a:pt x="112" y="59"/>
                  </a:cubicBezTo>
                  <a:cubicBezTo>
                    <a:pt x="115" y="59"/>
                    <a:pt x="118" y="56"/>
                    <a:pt x="118" y="53"/>
                  </a:cubicBezTo>
                  <a:cubicBezTo>
                    <a:pt x="118" y="50"/>
                    <a:pt x="115" y="47"/>
                    <a:pt x="112" y="47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2" name="Freeform 68">
              <a:extLst>
                <a:ext uri="{FF2B5EF4-FFF2-40B4-BE49-F238E27FC236}">
                  <a16:creationId xmlns:a16="http://schemas.microsoft.com/office/drawing/2014/main" id="{DF7CF0DF-7CDA-45F3-93F6-0518FB90AD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68391" y="4782478"/>
              <a:ext cx="303720" cy="326095"/>
            </a:xfrm>
            <a:custGeom>
              <a:avLst/>
              <a:gdLst>
                <a:gd name="T0" fmla="*/ 1733 w 3312"/>
                <a:gd name="T1" fmla="*/ 259 h 3556"/>
                <a:gd name="T2" fmla="*/ 1858 w 3312"/>
                <a:gd name="T3" fmla="*/ 424 h 3556"/>
                <a:gd name="T4" fmla="*/ 2338 w 3312"/>
                <a:gd name="T5" fmla="*/ 554 h 3556"/>
                <a:gd name="T6" fmla="*/ 2749 w 3312"/>
                <a:gd name="T7" fmla="*/ 813 h 3556"/>
                <a:gd name="T8" fmla="*/ 3064 w 3312"/>
                <a:gd name="T9" fmla="*/ 1175 h 3556"/>
                <a:gd name="T10" fmla="*/ 3261 w 3312"/>
                <a:gd name="T11" fmla="*/ 1615 h 3556"/>
                <a:gd name="T12" fmla="*/ 3234 w 3312"/>
                <a:gd name="T13" fmla="*/ 1859 h 3556"/>
                <a:gd name="T14" fmla="*/ 2973 w 3312"/>
                <a:gd name="T15" fmla="*/ 1802 h 3556"/>
                <a:gd name="T16" fmla="*/ 2733 w 3312"/>
                <a:gd name="T17" fmla="*/ 1849 h 3556"/>
                <a:gd name="T18" fmla="*/ 2574 w 3312"/>
                <a:gd name="T19" fmla="*/ 1972 h 3556"/>
                <a:gd name="T20" fmla="*/ 2494 w 3312"/>
                <a:gd name="T21" fmla="*/ 1972 h 3556"/>
                <a:gd name="T22" fmla="*/ 2334 w 3312"/>
                <a:gd name="T23" fmla="*/ 1848 h 3556"/>
                <a:gd name="T24" fmla="*/ 2095 w 3312"/>
                <a:gd name="T25" fmla="*/ 1799 h 3556"/>
                <a:gd name="T26" fmla="*/ 1834 w 3312"/>
                <a:gd name="T27" fmla="*/ 1858 h 3556"/>
                <a:gd name="T28" fmla="*/ 1743 w 3312"/>
                <a:gd name="T29" fmla="*/ 3161 h 3556"/>
                <a:gd name="T30" fmla="*/ 1623 w 3312"/>
                <a:gd name="T31" fmla="*/ 3406 h 3556"/>
                <a:gd name="T32" fmla="*/ 1408 w 3312"/>
                <a:gd name="T33" fmla="*/ 3543 h 3556"/>
                <a:gd name="T34" fmla="*/ 1154 w 3312"/>
                <a:gd name="T35" fmla="*/ 3527 h 3556"/>
                <a:gd name="T36" fmla="*/ 955 w 3312"/>
                <a:gd name="T37" fmla="*/ 3364 h 3556"/>
                <a:gd name="T38" fmla="*/ 859 w 3312"/>
                <a:gd name="T39" fmla="*/ 3103 h 3556"/>
                <a:gd name="T40" fmla="*/ 893 w 3312"/>
                <a:gd name="T41" fmla="*/ 2955 h 3556"/>
                <a:gd name="T42" fmla="*/ 999 w 3312"/>
                <a:gd name="T43" fmla="*/ 2942 h 3556"/>
                <a:gd name="T44" fmla="*/ 1055 w 3312"/>
                <a:gd name="T45" fmla="*/ 3044 h 3556"/>
                <a:gd name="T46" fmla="*/ 1116 w 3312"/>
                <a:gd name="T47" fmla="*/ 3231 h 3556"/>
                <a:gd name="T48" fmla="*/ 1269 w 3312"/>
                <a:gd name="T49" fmla="*/ 3327 h 3556"/>
                <a:gd name="T50" fmla="*/ 1442 w 3312"/>
                <a:gd name="T51" fmla="*/ 3284 h 3556"/>
                <a:gd name="T52" fmla="*/ 1547 w 3312"/>
                <a:gd name="T53" fmla="*/ 3126 h 3556"/>
                <a:gd name="T54" fmla="*/ 1478 w 3312"/>
                <a:gd name="T55" fmla="*/ 1859 h 3556"/>
                <a:gd name="T56" fmla="*/ 1217 w 3312"/>
                <a:gd name="T57" fmla="*/ 1802 h 3556"/>
                <a:gd name="T58" fmla="*/ 978 w 3312"/>
                <a:gd name="T59" fmla="*/ 1849 h 3556"/>
                <a:gd name="T60" fmla="*/ 819 w 3312"/>
                <a:gd name="T61" fmla="*/ 1972 h 3556"/>
                <a:gd name="T62" fmla="*/ 739 w 3312"/>
                <a:gd name="T63" fmla="*/ 1972 h 3556"/>
                <a:gd name="T64" fmla="*/ 579 w 3312"/>
                <a:gd name="T65" fmla="*/ 1848 h 3556"/>
                <a:gd name="T66" fmla="*/ 339 w 3312"/>
                <a:gd name="T67" fmla="*/ 1799 h 3556"/>
                <a:gd name="T68" fmla="*/ 78 w 3312"/>
                <a:gd name="T69" fmla="*/ 1857 h 3556"/>
                <a:gd name="T70" fmla="*/ 51 w 3312"/>
                <a:gd name="T71" fmla="*/ 1614 h 3556"/>
                <a:gd name="T72" fmla="*/ 249 w 3312"/>
                <a:gd name="T73" fmla="*/ 1173 h 3556"/>
                <a:gd name="T74" fmla="*/ 564 w 3312"/>
                <a:gd name="T75" fmla="*/ 812 h 3556"/>
                <a:gd name="T76" fmla="*/ 974 w 3312"/>
                <a:gd name="T77" fmla="*/ 554 h 3556"/>
                <a:gd name="T78" fmla="*/ 1454 w 3312"/>
                <a:gd name="T79" fmla="*/ 424 h 3556"/>
                <a:gd name="T80" fmla="*/ 1579 w 3312"/>
                <a:gd name="T81" fmla="*/ 259 h 3556"/>
                <a:gd name="T82" fmla="*/ 240 w 3312"/>
                <a:gd name="T83" fmla="*/ 217 h 3556"/>
                <a:gd name="T84" fmla="*/ 267 w 3312"/>
                <a:gd name="T85" fmla="*/ 280 h 3556"/>
                <a:gd name="T86" fmla="*/ 323 w 3312"/>
                <a:gd name="T87" fmla="*/ 420 h 3556"/>
                <a:gd name="T88" fmla="*/ 372 w 3312"/>
                <a:gd name="T89" fmla="*/ 569 h 3556"/>
                <a:gd name="T90" fmla="*/ 372 w 3312"/>
                <a:gd name="T91" fmla="*/ 695 h 3556"/>
                <a:gd name="T92" fmla="*/ 269 w 3312"/>
                <a:gd name="T93" fmla="*/ 791 h 3556"/>
                <a:gd name="T94" fmla="*/ 137 w 3312"/>
                <a:gd name="T95" fmla="*/ 747 h 3556"/>
                <a:gd name="T96" fmla="*/ 97 w 3312"/>
                <a:gd name="T97" fmla="*/ 614 h 3556"/>
                <a:gd name="T98" fmla="*/ 133 w 3312"/>
                <a:gd name="T99" fmla="*/ 483 h 3556"/>
                <a:gd name="T100" fmla="*/ 192 w 3312"/>
                <a:gd name="T101" fmla="*/ 331 h 3556"/>
                <a:gd name="T102" fmla="*/ 235 w 3312"/>
                <a:gd name="T103" fmla="*/ 228 h 3556"/>
                <a:gd name="T104" fmla="*/ 651 w 3312"/>
                <a:gd name="T105" fmla="*/ 11 h 3556"/>
                <a:gd name="T106" fmla="*/ 691 w 3312"/>
                <a:gd name="T107" fmla="*/ 104 h 3556"/>
                <a:gd name="T108" fmla="*/ 738 w 3312"/>
                <a:gd name="T109" fmla="*/ 234 h 3556"/>
                <a:gd name="T110" fmla="*/ 752 w 3312"/>
                <a:gd name="T111" fmla="*/ 339 h 3556"/>
                <a:gd name="T112" fmla="*/ 671 w 3312"/>
                <a:gd name="T113" fmla="*/ 431 h 3556"/>
                <a:gd name="T114" fmla="*/ 562 w 3312"/>
                <a:gd name="T115" fmla="*/ 387 h 3556"/>
                <a:gd name="T116" fmla="*/ 543 w 3312"/>
                <a:gd name="T117" fmla="*/ 277 h 3556"/>
                <a:gd name="T118" fmla="*/ 582 w 3312"/>
                <a:gd name="T119" fmla="*/ 156 h 3556"/>
                <a:gd name="T120" fmla="*/ 629 w 3312"/>
                <a:gd name="T121" fmla="*/ 39 h 3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312" h="3556">
                  <a:moveTo>
                    <a:pt x="1656" y="217"/>
                  </a:moveTo>
                  <a:lnTo>
                    <a:pt x="1679" y="220"/>
                  </a:lnTo>
                  <a:lnTo>
                    <a:pt x="1699" y="228"/>
                  </a:lnTo>
                  <a:lnTo>
                    <a:pt x="1718" y="242"/>
                  </a:lnTo>
                  <a:lnTo>
                    <a:pt x="1733" y="259"/>
                  </a:lnTo>
                  <a:lnTo>
                    <a:pt x="1745" y="280"/>
                  </a:lnTo>
                  <a:lnTo>
                    <a:pt x="1752" y="304"/>
                  </a:lnTo>
                  <a:lnTo>
                    <a:pt x="1755" y="330"/>
                  </a:lnTo>
                  <a:lnTo>
                    <a:pt x="1755" y="415"/>
                  </a:lnTo>
                  <a:lnTo>
                    <a:pt x="1858" y="424"/>
                  </a:lnTo>
                  <a:lnTo>
                    <a:pt x="1958" y="439"/>
                  </a:lnTo>
                  <a:lnTo>
                    <a:pt x="2057" y="459"/>
                  </a:lnTo>
                  <a:lnTo>
                    <a:pt x="2154" y="486"/>
                  </a:lnTo>
                  <a:lnTo>
                    <a:pt x="2247" y="518"/>
                  </a:lnTo>
                  <a:lnTo>
                    <a:pt x="2338" y="554"/>
                  </a:lnTo>
                  <a:lnTo>
                    <a:pt x="2428" y="597"/>
                  </a:lnTo>
                  <a:lnTo>
                    <a:pt x="2513" y="644"/>
                  </a:lnTo>
                  <a:lnTo>
                    <a:pt x="2595" y="696"/>
                  </a:lnTo>
                  <a:lnTo>
                    <a:pt x="2674" y="752"/>
                  </a:lnTo>
                  <a:lnTo>
                    <a:pt x="2749" y="813"/>
                  </a:lnTo>
                  <a:lnTo>
                    <a:pt x="2820" y="877"/>
                  </a:lnTo>
                  <a:lnTo>
                    <a:pt x="2887" y="946"/>
                  </a:lnTo>
                  <a:lnTo>
                    <a:pt x="2951" y="1019"/>
                  </a:lnTo>
                  <a:lnTo>
                    <a:pt x="3010" y="1094"/>
                  </a:lnTo>
                  <a:lnTo>
                    <a:pt x="3064" y="1175"/>
                  </a:lnTo>
                  <a:lnTo>
                    <a:pt x="3113" y="1257"/>
                  </a:lnTo>
                  <a:lnTo>
                    <a:pt x="3158" y="1343"/>
                  </a:lnTo>
                  <a:lnTo>
                    <a:pt x="3198" y="1431"/>
                  </a:lnTo>
                  <a:lnTo>
                    <a:pt x="3232" y="1522"/>
                  </a:lnTo>
                  <a:lnTo>
                    <a:pt x="3261" y="1615"/>
                  </a:lnTo>
                  <a:lnTo>
                    <a:pt x="3284" y="1711"/>
                  </a:lnTo>
                  <a:lnTo>
                    <a:pt x="3301" y="1810"/>
                  </a:lnTo>
                  <a:lnTo>
                    <a:pt x="3312" y="1909"/>
                  </a:lnTo>
                  <a:lnTo>
                    <a:pt x="3275" y="1883"/>
                  </a:lnTo>
                  <a:lnTo>
                    <a:pt x="3234" y="1859"/>
                  </a:lnTo>
                  <a:lnTo>
                    <a:pt x="3188" y="1840"/>
                  </a:lnTo>
                  <a:lnTo>
                    <a:pt x="3138" y="1823"/>
                  </a:lnTo>
                  <a:lnTo>
                    <a:pt x="3085" y="1811"/>
                  </a:lnTo>
                  <a:lnTo>
                    <a:pt x="3030" y="1804"/>
                  </a:lnTo>
                  <a:lnTo>
                    <a:pt x="2973" y="1802"/>
                  </a:lnTo>
                  <a:lnTo>
                    <a:pt x="2921" y="1803"/>
                  </a:lnTo>
                  <a:lnTo>
                    <a:pt x="2870" y="1810"/>
                  </a:lnTo>
                  <a:lnTo>
                    <a:pt x="2822" y="1819"/>
                  </a:lnTo>
                  <a:lnTo>
                    <a:pt x="2776" y="1833"/>
                  </a:lnTo>
                  <a:lnTo>
                    <a:pt x="2733" y="1849"/>
                  </a:lnTo>
                  <a:lnTo>
                    <a:pt x="2694" y="1868"/>
                  </a:lnTo>
                  <a:lnTo>
                    <a:pt x="2658" y="1891"/>
                  </a:lnTo>
                  <a:lnTo>
                    <a:pt x="2626" y="1916"/>
                  </a:lnTo>
                  <a:lnTo>
                    <a:pt x="2597" y="1943"/>
                  </a:lnTo>
                  <a:lnTo>
                    <a:pt x="2574" y="1972"/>
                  </a:lnTo>
                  <a:lnTo>
                    <a:pt x="2555" y="2003"/>
                  </a:lnTo>
                  <a:lnTo>
                    <a:pt x="2542" y="2036"/>
                  </a:lnTo>
                  <a:lnTo>
                    <a:pt x="2525" y="2036"/>
                  </a:lnTo>
                  <a:lnTo>
                    <a:pt x="2512" y="2003"/>
                  </a:lnTo>
                  <a:lnTo>
                    <a:pt x="2494" y="1972"/>
                  </a:lnTo>
                  <a:lnTo>
                    <a:pt x="2471" y="1943"/>
                  </a:lnTo>
                  <a:lnTo>
                    <a:pt x="2443" y="1915"/>
                  </a:lnTo>
                  <a:lnTo>
                    <a:pt x="2411" y="1890"/>
                  </a:lnTo>
                  <a:lnTo>
                    <a:pt x="2375" y="1867"/>
                  </a:lnTo>
                  <a:lnTo>
                    <a:pt x="2334" y="1848"/>
                  </a:lnTo>
                  <a:lnTo>
                    <a:pt x="2292" y="1830"/>
                  </a:lnTo>
                  <a:lnTo>
                    <a:pt x="2246" y="1818"/>
                  </a:lnTo>
                  <a:lnTo>
                    <a:pt x="2198" y="1807"/>
                  </a:lnTo>
                  <a:lnTo>
                    <a:pt x="2147" y="1802"/>
                  </a:lnTo>
                  <a:lnTo>
                    <a:pt x="2095" y="1799"/>
                  </a:lnTo>
                  <a:lnTo>
                    <a:pt x="2037" y="1802"/>
                  </a:lnTo>
                  <a:lnTo>
                    <a:pt x="1981" y="1810"/>
                  </a:lnTo>
                  <a:lnTo>
                    <a:pt x="1929" y="1821"/>
                  </a:lnTo>
                  <a:lnTo>
                    <a:pt x="1880" y="1837"/>
                  </a:lnTo>
                  <a:lnTo>
                    <a:pt x="1834" y="1858"/>
                  </a:lnTo>
                  <a:lnTo>
                    <a:pt x="1792" y="1881"/>
                  </a:lnTo>
                  <a:lnTo>
                    <a:pt x="1755" y="1908"/>
                  </a:lnTo>
                  <a:lnTo>
                    <a:pt x="1755" y="3044"/>
                  </a:lnTo>
                  <a:lnTo>
                    <a:pt x="1752" y="3103"/>
                  </a:lnTo>
                  <a:lnTo>
                    <a:pt x="1743" y="3161"/>
                  </a:lnTo>
                  <a:lnTo>
                    <a:pt x="1729" y="3216"/>
                  </a:lnTo>
                  <a:lnTo>
                    <a:pt x="1709" y="3269"/>
                  </a:lnTo>
                  <a:lnTo>
                    <a:pt x="1685" y="3318"/>
                  </a:lnTo>
                  <a:lnTo>
                    <a:pt x="1656" y="3364"/>
                  </a:lnTo>
                  <a:lnTo>
                    <a:pt x="1623" y="3406"/>
                  </a:lnTo>
                  <a:lnTo>
                    <a:pt x="1587" y="3444"/>
                  </a:lnTo>
                  <a:lnTo>
                    <a:pt x="1547" y="3476"/>
                  </a:lnTo>
                  <a:lnTo>
                    <a:pt x="1503" y="3504"/>
                  </a:lnTo>
                  <a:lnTo>
                    <a:pt x="1457" y="3527"/>
                  </a:lnTo>
                  <a:lnTo>
                    <a:pt x="1408" y="3543"/>
                  </a:lnTo>
                  <a:lnTo>
                    <a:pt x="1358" y="3553"/>
                  </a:lnTo>
                  <a:lnTo>
                    <a:pt x="1306" y="3556"/>
                  </a:lnTo>
                  <a:lnTo>
                    <a:pt x="1254" y="3553"/>
                  </a:lnTo>
                  <a:lnTo>
                    <a:pt x="1202" y="3543"/>
                  </a:lnTo>
                  <a:lnTo>
                    <a:pt x="1154" y="3527"/>
                  </a:lnTo>
                  <a:lnTo>
                    <a:pt x="1108" y="3504"/>
                  </a:lnTo>
                  <a:lnTo>
                    <a:pt x="1065" y="3476"/>
                  </a:lnTo>
                  <a:lnTo>
                    <a:pt x="1025" y="3444"/>
                  </a:lnTo>
                  <a:lnTo>
                    <a:pt x="988" y="3406"/>
                  </a:lnTo>
                  <a:lnTo>
                    <a:pt x="955" y="3364"/>
                  </a:lnTo>
                  <a:lnTo>
                    <a:pt x="926" y="3318"/>
                  </a:lnTo>
                  <a:lnTo>
                    <a:pt x="902" y="3269"/>
                  </a:lnTo>
                  <a:lnTo>
                    <a:pt x="882" y="3216"/>
                  </a:lnTo>
                  <a:lnTo>
                    <a:pt x="868" y="3161"/>
                  </a:lnTo>
                  <a:lnTo>
                    <a:pt x="859" y="3103"/>
                  </a:lnTo>
                  <a:lnTo>
                    <a:pt x="856" y="3044"/>
                  </a:lnTo>
                  <a:lnTo>
                    <a:pt x="859" y="3017"/>
                  </a:lnTo>
                  <a:lnTo>
                    <a:pt x="866" y="2994"/>
                  </a:lnTo>
                  <a:lnTo>
                    <a:pt x="878" y="2973"/>
                  </a:lnTo>
                  <a:lnTo>
                    <a:pt x="893" y="2955"/>
                  </a:lnTo>
                  <a:lnTo>
                    <a:pt x="911" y="2942"/>
                  </a:lnTo>
                  <a:lnTo>
                    <a:pt x="932" y="2934"/>
                  </a:lnTo>
                  <a:lnTo>
                    <a:pt x="955" y="2930"/>
                  </a:lnTo>
                  <a:lnTo>
                    <a:pt x="978" y="2934"/>
                  </a:lnTo>
                  <a:lnTo>
                    <a:pt x="999" y="2942"/>
                  </a:lnTo>
                  <a:lnTo>
                    <a:pt x="1018" y="2955"/>
                  </a:lnTo>
                  <a:lnTo>
                    <a:pt x="1033" y="2973"/>
                  </a:lnTo>
                  <a:lnTo>
                    <a:pt x="1045" y="2994"/>
                  </a:lnTo>
                  <a:lnTo>
                    <a:pt x="1052" y="3017"/>
                  </a:lnTo>
                  <a:lnTo>
                    <a:pt x="1055" y="3044"/>
                  </a:lnTo>
                  <a:lnTo>
                    <a:pt x="1057" y="3086"/>
                  </a:lnTo>
                  <a:lnTo>
                    <a:pt x="1065" y="3126"/>
                  </a:lnTo>
                  <a:lnTo>
                    <a:pt x="1078" y="3165"/>
                  </a:lnTo>
                  <a:lnTo>
                    <a:pt x="1095" y="3199"/>
                  </a:lnTo>
                  <a:lnTo>
                    <a:pt x="1116" y="3231"/>
                  </a:lnTo>
                  <a:lnTo>
                    <a:pt x="1141" y="3260"/>
                  </a:lnTo>
                  <a:lnTo>
                    <a:pt x="1169" y="3284"/>
                  </a:lnTo>
                  <a:lnTo>
                    <a:pt x="1199" y="3303"/>
                  </a:lnTo>
                  <a:lnTo>
                    <a:pt x="1233" y="3318"/>
                  </a:lnTo>
                  <a:lnTo>
                    <a:pt x="1269" y="3327"/>
                  </a:lnTo>
                  <a:lnTo>
                    <a:pt x="1306" y="3330"/>
                  </a:lnTo>
                  <a:lnTo>
                    <a:pt x="1343" y="3327"/>
                  </a:lnTo>
                  <a:lnTo>
                    <a:pt x="1378" y="3318"/>
                  </a:lnTo>
                  <a:lnTo>
                    <a:pt x="1411" y="3303"/>
                  </a:lnTo>
                  <a:lnTo>
                    <a:pt x="1442" y="3284"/>
                  </a:lnTo>
                  <a:lnTo>
                    <a:pt x="1470" y="3260"/>
                  </a:lnTo>
                  <a:lnTo>
                    <a:pt x="1495" y="3231"/>
                  </a:lnTo>
                  <a:lnTo>
                    <a:pt x="1516" y="3199"/>
                  </a:lnTo>
                  <a:lnTo>
                    <a:pt x="1534" y="3165"/>
                  </a:lnTo>
                  <a:lnTo>
                    <a:pt x="1547" y="3126"/>
                  </a:lnTo>
                  <a:lnTo>
                    <a:pt x="1554" y="3086"/>
                  </a:lnTo>
                  <a:lnTo>
                    <a:pt x="1557" y="3044"/>
                  </a:lnTo>
                  <a:lnTo>
                    <a:pt x="1557" y="1909"/>
                  </a:lnTo>
                  <a:lnTo>
                    <a:pt x="1520" y="1883"/>
                  </a:lnTo>
                  <a:lnTo>
                    <a:pt x="1478" y="1859"/>
                  </a:lnTo>
                  <a:lnTo>
                    <a:pt x="1432" y="1840"/>
                  </a:lnTo>
                  <a:lnTo>
                    <a:pt x="1383" y="1823"/>
                  </a:lnTo>
                  <a:lnTo>
                    <a:pt x="1330" y="1811"/>
                  </a:lnTo>
                  <a:lnTo>
                    <a:pt x="1275" y="1804"/>
                  </a:lnTo>
                  <a:lnTo>
                    <a:pt x="1217" y="1802"/>
                  </a:lnTo>
                  <a:lnTo>
                    <a:pt x="1165" y="1803"/>
                  </a:lnTo>
                  <a:lnTo>
                    <a:pt x="1114" y="1810"/>
                  </a:lnTo>
                  <a:lnTo>
                    <a:pt x="1066" y="1819"/>
                  </a:lnTo>
                  <a:lnTo>
                    <a:pt x="1021" y="1833"/>
                  </a:lnTo>
                  <a:lnTo>
                    <a:pt x="978" y="1849"/>
                  </a:lnTo>
                  <a:lnTo>
                    <a:pt x="938" y="1868"/>
                  </a:lnTo>
                  <a:lnTo>
                    <a:pt x="902" y="1891"/>
                  </a:lnTo>
                  <a:lnTo>
                    <a:pt x="870" y="1916"/>
                  </a:lnTo>
                  <a:lnTo>
                    <a:pt x="842" y="1943"/>
                  </a:lnTo>
                  <a:lnTo>
                    <a:pt x="819" y="1972"/>
                  </a:lnTo>
                  <a:lnTo>
                    <a:pt x="800" y="2003"/>
                  </a:lnTo>
                  <a:lnTo>
                    <a:pt x="787" y="2036"/>
                  </a:lnTo>
                  <a:lnTo>
                    <a:pt x="770" y="2036"/>
                  </a:lnTo>
                  <a:lnTo>
                    <a:pt x="757" y="2003"/>
                  </a:lnTo>
                  <a:lnTo>
                    <a:pt x="739" y="1972"/>
                  </a:lnTo>
                  <a:lnTo>
                    <a:pt x="716" y="1943"/>
                  </a:lnTo>
                  <a:lnTo>
                    <a:pt x="687" y="1915"/>
                  </a:lnTo>
                  <a:lnTo>
                    <a:pt x="655" y="1890"/>
                  </a:lnTo>
                  <a:lnTo>
                    <a:pt x="619" y="1867"/>
                  </a:lnTo>
                  <a:lnTo>
                    <a:pt x="579" y="1848"/>
                  </a:lnTo>
                  <a:lnTo>
                    <a:pt x="537" y="1830"/>
                  </a:lnTo>
                  <a:lnTo>
                    <a:pt x="491" y="1818"/>
                  </a:lnTo>
                  <a:lnTo>
                    <a:pt x="443" y="1807"/>
                  </a:lnTo>
                  <a:lnTo>
                    <a:pt x="391" y="1802"/>
                  </a:lnTo>
                  <a:lnTo>
                    <a:pt x="339" y="1799"/>
                  </a:lnTo>
                  <a:lnTo>
                    <a:pt x="282" y="1802"/>
                  </a:lnTo>
                  <a:lnTo>
                    <a:pt x="227" y="1810"/>
                  </a:lnTo>
                  <a:lnTo>
                    <a:pt x="174" y="1821"/>
                  </a:lnTo>
                  <a:lnTo>
                    <a:pt x="124" y="1837"/>
                  </a:lnTo>
                  <a:lnTo>
                    <a:pt x="78" y="1857"/>
                  </a:lnTo>
                  <a:lnTo>
                    <a:pt x="37" y="1881"/>
                  </a:lnTo>
                  <a:lnTo>
                    <a:pt x="0" y="1907"/>
                  </a:lnTo>
                  <a:lnTo>
                    <a:pt x="11" y="1807"/>
                  </a:lnTo>
                  <a:lnTo>
                    <a:pt x="28" y="1710"/>
                  </a:lnTo>
                  <a:lnTo>
                    <a:pt x="51" y="1614"/>
                  </a:lnTo>
                  <a:lnTo>
                    <a:pt x="80" y="1520"/>
                  </a:lnTo>
                  <a:lnTo>
                    <a:pt x="114" y="1430"/>
                  </a:lnTo>
                  <a:lnTo>
                    <a:pt x="155" y="1341"/>
                  </a:lnTo>
                  <a:lnTo>
                    <a:pt x="199" y="1256"/>
                  </a:lnTo>
                  <a:lnTo>
                    <a:pt x="249" y="1173"/>
                  </a:lnTo>
                  <a:lnTo>
                    <a:pt x="303" y="1093"/>
                  </a:lnTo>
                  <a:lnTo>
                    <a:pt x="361" y="1018"/>
                  </a:lnTo>
                  <a:lnTo>
                    <a:pt x="425" y="946"/>
                  </a:lnTo>
                  <a:lnTo>
                    <a:pt x="492" y="877"/>
                  </a:lnTo>
                  <a:lnTo>
                    <a:pt x="564" y="812"/>
                  </a:lnTo>
                  <a:lnTo>
                    <a:pt x="638" y="751"/>
                  </a:lnTo>
                  <a:lnTo>
                    <a:pt x="718" y="695"/>
                  </a:lnTo>
                  <a:lnTo>
                    <a:pt x="800" y="644"/>
                  </a:lnTo>
                  <a:lnTo>
                    <a:pt x="885" y="597"/>
                  </a:lnTo>
                  <a:lnTo>
                    <a:pt x="974" y="554"/>
                  </a:lnTo>
                  <a:lnTo>
                    <a:pt x="1065" y="518"/>
                  </a:lnTo>
                  <a:lnTo>
                    <a:pt x="1158" y="486"/>
                  </a:lnTo>
                  <a:lnTo>
                    <a:pt x="1255" y="459"/>
                  </a:lnTo>
                  <a:lnTo>
                    <a:pt x="1354" y="439"/>
                  </a:lnTo>
                  <a:lnTo>
                    <a:pt x="1454" y="424"/>
                  </a:lnTo>
                  <a:lnTo>
                    <a:pt x="1557" y="415"/>
                  </a:lnTo>
                  <a:lnTo>
                    <a:pt x="1557" y="330"/>
                  </a:lnTo>
                  <a:lnTo>
                    <a:pt x="1560" y="304"/>
                  </a:lnTo>
                  <a:lnTo>
                    <a:pt x="1567" y="280"/>
                  </a:lnTo>
                  <a:lnTo>
                    <a:pt x="1579" y="259"/>
                  </a:lnTo>
                  <a:lnTo>
                    <a:pt x="1594" y="242"/>
                  </a:lnTo>
                  <a:lnTo>
                    <a:pt x="1613" y="228"/>
                  </a:lnTo>
                  <a:lnTo>
                    <a:pt x="1633" y="220"/>
                  </a:lnTo>
                  <a:lnTo>
                    <a:pt x="1656" y="217"/>
                  </a:lnTo>
                  <a:close/>
                  <a:moveTo>
                    <a:pt x="240" y="217"/>
                  </a:moveTo>
                  <a:lnTo>
                    <a:pt x="241" y="220"/>
                  </a:lnTo>
                  <a:lnTo>
                    <a:pt x="245" y="228"/>
                  </a:lnTo>
                  <a:lnTo>
                    <a:pt x="250" y="241"/>
                  </a:lnTo>
                  <a:lnTo>
                    <a:pt x="258" y="259"/>
                  </a:lnTo>
                  <a:lnTo>
                    <a:pt x="267" y="280"/>
                  </a:lnTo>
                  <a:lnTo>
                    <a:pt x="277" y="304"/>
                  </a:lnTo>
                  <a:lnTo>
                    <a:pt x="288" y="331"/>
                  </a:lnTo>
                  <a:lnTo>
                    <a:pt x="299" y="360"/>
                  </a:lnTo>
                  <a:lnTo>
                    <a:pt x="311" y="389"/>
                  </a:lnTo>
                  <a:lnTo>
                    <a:pt x="323" y="420"/>
                  </a:lnTo>
                  <a:lnTo>
                    <a:pt x="335" y="452"/>
                  </a:lnTo>
                  <a:lnTo>
                    <a:pt x="346" y="483"/>
                  </a:lnTo>
                  <a:lnTo>
                    <a:pt x="356" y="513"/>
                  </a:lnTo>
                  <a:lnTo>
                    <a:pt x="365" y="542"/>
                  </a:lnTo>
                  <a:lnTo>
                    <a:pt x="372" y="569"/>
                  </a:lnTo>
                  <a:lnTo>
                    <a:pt x="378" y="593"/>
                  </a:lnTo>
                  <a:lnTo>
                    <a:pt x="382" y="614"/>
                  </a:lnTo>
                  <a:lnTo>
                    <a:pt x="383" y="631"/>
                  </a:lnTo>
                  <a:lnTo>
                    <a:pt x="380" y="664"/>
                  </a:lnTo>
                  <a:lnTo>
                    <a:pt x="372" y="695"/>
                  </a:lnTo>
                  <a:lnTo>
                    <a:pt x="358" y="722"/>
                  </a:lnTo>
                  <a:lnTo>
                    <a:pt x="341" y="747"/>
                  </a:lnTo>
                  <a:lnTo>
                    <a:pt x="320" y="767"/>
                  </a:lnTo>
                  <a:lnTo>
                    <a:pt x="295" y="782"/>
                  </a:lnTo>
                  <a:lnTo>
                    <a:pt x="269" y="791"/>
                  </a:lnTo>
                  <a:lnTo>
                    <a:pt x="240" y="795"/>
                  </a:lnTo>
                  <a:lnTo>
                    <a:pt x="211" y="791"/>
                  </a:lnTo>
                  <a:lnTo>
                    <a:pt x="184" y="782"/>
                  </a:lnTo>
                  <a:lnTo>
                    <a:pt x="160" y="767"/>
                  </a:lnTo>
                  <a:lnTo>
                    <a:pt x="137" y="747"/>
                  </a:lnTo>
                  <a:lnTo>
                    <a:pt x="120" y="722"/>
                  </a:lnTo>
                  <a:lnTo>
                    <a:pt x="107" y="695"/>
                  </a:lnTo>
                  <a:lnTo>
                    <a:pt x="98" y="664"/>
                  </a:lnTo>
                  <a:lnTo>
                    <a:pt x="95" y="631"/>
                  </a:lnTo>
                  <a:lnTo>
                    <a:pt x="97" y="614"/>
                  </a:lnTo>
                  <a:lnTo>
                    <a:pt x="100" y="593"/>
                  </a:lnTo>
                  <a:lnTo>
                    <a:pt x="106" y="569"/>
                  </a:lnTo>
                  <a:lnTo>
                    <a:pt x="114" y="542"/>
                  </a:lnTo>
                  <a:lnTo>
                    <a:pt x="122" y="513"/>
                  </a:lnTo>
                  <a:lnTo>
                    <a:pt x="133" y="483"/>
                  </a:lnTo>
                  <a:lnTo>
                    <a:pt x="145" y="452"/>
                  </a:lnTo>
                  <a:lnTo>
                    <a:pt x="156" y="420"/>
                  </a:lnTo>
                  <a:lnTo>
                    <a:pt x="168" y="389"/>
                  </a:lnTo>
                  <a:lnTo>
                    <a:pt x="180" y="360"/>
                  </a:lnTo>
                  <a:lnTo>
                    <a:pt x="192" y="331"/>
                  </a:lnTo>
                  <a:lnTo>
                    <a:pt x="203" y="304"/>
                  </a:lnTo>
                  <a:lnTo>
                    <a:pt x="213" y="280"/>
                  </a:lnTo>
                  <a:lnTo>
                    <a:pt x="222" y="259"/>
                  </a:lnTo>
                  <a:lnTo>
                    <a:pt x="229" y="241"/>
                  </a:lnTo>
                  <a:lnTo>
                    <a:pt x="235" y="228"/>
                  </a:lnTo>
                  <a:lnTo>
                    <a:pt x="238" y="220"/>
                  </a:lnTo>
                  <a:lnTo>
                    <a:pt x="240" y="217"/>
                  </a:lnTo>
                  <a:close/>
                  <a:moveTo>
                    <a:pt x="646" y="0"/>
                  </a:moveTo>
                  <a:lnTo>
                    <a:pt x="647" y="3"/>
                  </a:lnTo>
                  <a:lnTo>
                    <a:pt x="651" y="11"/>
                  </a:lnTo>
                  <a:lnTo>
                    <a:pt x="656" y="23"/>
                  </a:lnTo>
                  <a:lnTo>
                    <a:pt x="663" y="39"/>
                  </a:lnTo>
                  <a:lnTo>
                    <a:pt x="671" y="59"/>
                  </a:lnTo>
                  <a:lnTo>
                    <a:pt x="680" y="80"/>
                  </a:lnTo>
                  <a:lnTo>
                    <a:pt x="691" y="104"/>
                  </a:lnTo>
                  <a:lnTo>
                    <a:pt x="701" y="130"/>
                  </a:lnTo>
                  <a:lnTo>
                    <a:pt x="711" y="156"/>
                  </a:lnTo>
                  <a:lnTo>
                    <a:pt x="721" y="182"/>
                  </a:lnTo>
                  <a:lnTo>
                    <a:pt x="730" y="209"/>
                  </a:lnTo>
                  <a:lnTo>
                    <a:pt x="738" y="234"/>
                  </a:lnTo>
                  <a:lnTo>
                    <a:pt x="745" y="257"/>
                  </a:lnTo>
                  <a:lnTo>
                    <a:pt x="750" y="277"/>
                  </a:lnTo>
                  <a:lnTo>
                    <a:pt x="753" y="296"/>
                  </a:lnTo>
                  <a:lnTo>
                    <a:pt x="755" y="310"/>
                  </a:lnTo>
                  <a:lnTo>
                    <a:pt x="752" y="339"/>
                  </a:lnTo>
                  <a:lnTo>
                    <a:pt x="744" y="364"/>
                  </a:lnTo>
                  <a:lnTo>
                    <a:pt x="731" y="387"/>
                  </a:lnTo>
                  <a:lnTo>
                    <a:pt x="714" y="407"/>
                  </a:lnTo>
                  <a:lnTo>
                    <a:pt x="694" y="421"/>
                  </a:lnTo>
                  <a:lnTo>
                    <a:pt x="671" y="431"/>
                  </a:lnTo>
                  <a:lnTo>
                    <a:pt x="646" y="434"/>
                  </a:lnTo>
                  <a:lnTo>
                    <a:pt x="622" y="431"/>
                  </a:lnTo>
                  <a:lnTo>
                    <a:pt x="599" y="421"/>
                  </a:lnTo>
                  <a:lnTo>
                    <a:pt x="579" y="407"/>
                  </a:lnTo>
                  <a:lnTo>
                    <a:pt x="562" y="387"/>
                  </a:lnTo>
                  <a:lnTo>
                    <a:pt x="550" y="364"/>
                  </a:lnTo>
                  <a:lnTo>
                    <a:pt x="542" y="339"/>
                  </a:lnTo>
                  <a:lnTo>
                    <a:pt x="539" y="310"/>
                  </a:lnTo>
                  <a:lnTo>
                    <a:pt x="540" y="296"/>
                  </a:lnTo>
                  <a:lnTo>
                    <a:pt x="543" y="277"/>
                  </a:lnTo>
                  <a:lnTo>
                    <a:pt x="549" y="257"/>
                  </a:lnTo>
                  <a:lnTo>
                    <a:pt x="556" y="234"/>
                  </a:lnTo>
                  <a:lnTo>
                    <a:pt x="564" y="209"/>
                  </a:lnTo>
                  <a:lnTo>
                    <a:pt x="573" y="182"/>
                  </a:lnTo>
                  <a:lnTo>
                    <a:pt x="582" y="156"/>
                  </a:lnTo>
                  <a:lnTo>
                    <a:pt x="592" y="130"/>
                  </a:lnTo>
                  <a:lnTo>
                    <a:pt x="602" y="104"/>
                  </a:lnTo>
                  <a:lnTo>
                    <a:pt x="612" y="80"/>
                  </a:lnTo>
                  <a:lnTo>
                    <a:pt x="621" y="59"/>
                  </a:lnTo>
                  <a:lnTo>
                    <a:pt x="629" y="39"/>
                  </a:lnTo>
                  <a:lnTo>
                    <a:pt x="636" y="23"/>
                  </a:lnTo>
                  <a:lnTo>
                    <a:pt x="642" y="11"/>
                  </a:lnTo>
                  <a:lnTo>
                    <a:pt x="645" y="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3" name="Freeform 35">
              <a:extLst>
                <a:ext uri="{FF2B5EF4-FFF2-40B4-BE49-F238E27FC236}">
                  <a16:creationId xmlns:a16="http://schemas.microsoft.com/office/drawing/2014/main" id="{8FF072D9-A2C5-4BE4-8A15-52841B7284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06126" y="4792146"/>
              <a:ext cx="252703" cy="348971"/>
            </a:xfrm>
            <a:custGeom>
              <a:avLst/>
              <a:gdLst>
                <a:gd name="T0" fmla="*/ 77 w 108"/>
                <a:gd name="T1" fmla="*/ 63 h 149"/>
                <a:gd name="T2" fmla="*/ 77 w 108"/>
                <a:gd name="T3" fmla="*/ 139 h 149"/>
                <a:gd name="T4" fmla="*/ 67 w 108"/>
                <a:gd name="T5" fmla="*/ 149 h 149"/>
                <a:gd name="T6" fmla="*/ 57 w 108"/>
                <a:gd name="T7" fmla="*/ 139 h 149"/>
                <a:gd name="T8" fmla="*/ 57 w 108"/>
                <a:gd name="T9" fmla="*/ 103 h 149"/>
                <a:gd name="T10" fmla="*/ 51 w 108"/>
                <a:gd name="T11" fmla="*/ 103 h 149"/>
                <a:gd name="T12" fmla="*/ 51 w 108"/>
                <a:gd name="T13" fmla="*/ 139 h 149"/>
                <a:gd name="T14" fmla="*/ 40 w 108"/>
                <a:gd name="T15" fmla="*/ 149 h 149"/>
                <a:gd name="T16" fmla="*/ 30 w 108"/>
                <a:gd name="T17" fmla="*/ 139 h 149"/>
                <a:gd name="T18" fmla="*/ 30 w 108"/>
                <a:gd name="T19" fmla="*/ 63 h 149"/>
                <a:gd name="T20" fmla="*/ 3 w 108"/>
                <a:gd name="T21" fmla="*/ 36 h 149"/>
                <a:gd name="T22" fmla="*/ 3 w 108"/>
                <a:gd name="T23" fmla="*/ 23 h 149"/>
                <a:gd name="T24" fmla="*/ 16 w 108"/>
                <a:gd name="T25" fmla="*/ 23 h 149"/>
                <a:gd name="T26" fmla="*/ 37 w 108"/>
                <a:gd name="T27" fmla="*/ 44 h 149"/>
                <a:gd name="T28" fmla="*/ 71 w 108"/>
                <a:gd name="T29" fmla="*/ 44 h 149"/>
                <a:gd name="T30" fmla="*/ 92 w 108"/>
                <a:gd name="T31" fmla="*/ 23 h 149"/>
                <a:gd name="T32" fmla="*/ 104 w 108"/>
                <a:gd name="T33" fmla="*/ 23 h 149"/>
                <a:gd name="T34" fmla="*/ 104 w 108"/>
                <a:gd name="T35" fmla="*/ 36 h 149"/>
                <a:gd name="T36" fmla="*/ 77 w 108"/>
                <a:gd name="T37" fmla="*/ 63 h 149"/>
                <a:gd name="T38" fmla="*/ 54 w 108"/>
                <a:gd name="T39" fmla="*/ 41 h 149"/>
                <a:gd name="T40" fmla="*/ 33 w 108"/>
                <a:gd name="T41" fmla="*/ 21 h 149"/>
                <a:gd name="T42" fmla="*/ 54 w 108"/>
                <a:gd name="T43" fmla="*/ 0 h 149"/>
                <a:gd name="T44" fmla="*/ 74 w 108"/>
                <a:gd name="T45" fmla="*/ 21 h 149"/>
                <a:gd name="T46" fmla="*/ 54 w 108"/>
                <a:gd name="T47" fmla="*/ 41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8" h="149">
                  <a:moveTo>
                    <a:pt x="77" y="63"/>
                  </a:moveTo>
                  <a:cubicBezTo>
                    <a:pt x="77" y="139"/>
                    <a:pt x="77" y="139"/>
                    <a:pt x="77" y="139"/>
                  </a:cubicBezTo>
                  <a:cubicBezTo>
                    <a:pt x="77" y="145"/>
                    <a:pt x="73" y="149"/>
                    <a:pt x="67" y="149"/>
                  </a:cubicBezTo>
                  <a:cubicBezTo>
                    <a:pt x="61" y="149"/>
                    <a:pt x="57" y="145"/>
                    <a:pt x="57" y="139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1" y="103"/>
                    <a:pt x="51" y="103"/>
                    <a:pt x="51" y="103"/>
                  </a:cubicBezTo>
                  <a:cubicBezTo>
                    <a:pt x="51" y="139"/>
                    <a:pt x="51" y="139"/>
                    <a:pt x="51" y="139"/>
                  </a:cubicBezTo>
                  <a:cubicBezTo>
                    <a:pt x="51" y="145"/>
                    <a:pt x="46" y="149"/>
                    <a:pt x="40" y="149"/>
                  </a:cubicBezTo>
                  <a:cubicBezTo>
                    <a:pt x="35" y="149"/>
                    <a:pt x="30" y="145"/>
                    <a:pt x="30" y="139"/>
                  </a:cubicBezTo>
                  <a:cubicBezTo>
                    <a:pt x="30" y="63"/>
                    <a:pt x="30" y="63"/>
                    <a:pt x="30" y="63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0" y="32"/>
                    <a:pt x="0" y="27"/>
                    <a:pt x="3" y="23"/>
                  </a:cubicBezTo>
                  <a:cubicBezTo>
                    <a:pt x="6" y="20"/>
                    <a:pt x="12" y="20"/>
                    <a:pt x="16" y="23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71" y="44"/>
                    <a:pt x="71" y="44"/>
                    <a:pt x="71" y="44"/>
                  </a:cubicBezTo>
                  <a:cubicBezTo>
                    <a:pt x="92" y="23"/>
                    <a:pt x="92" y="23"/>
                    <a:pt x="92" y="23"/>
                  </a:cubicBezTo>
                  <a:cubicBezTo>
                    <a:pt x="95" y="20"/>
                    <a:pt x="101" y="20"/>
                    <a:pt x="104" y="23"/>
                  </a:cubicBezTo>
                  <a:cubicBezTo>
                    <a:pt x="108" y="27"/>
                    <a:pt x="108" y="32"/>
                    <a:pt x="104" y="36"/>
                  </a:cubicBezTo>
                  <a:lnTo>
                    <a:pt x="77" y="63"/>
                  </a:lnTo>
                  <a:close/>
                  <a:moveTo>
                    <a:pt x="54" y="41"/>
                  </a:moveTo>
                  <a:cubicBezTo>
                    <a:pt x="42" y="41"/>
                    <a:pt x="33" y="32"/>
                    <a:pt x="33" y="21"/>
                  </a:cubicBezTo>
                  <a:cubicBezTo>
                    <a:pt x="33" y="9"/>
                    <a:pt x="42" y="0"/>
                    <a:pt x="54" y="0"/>
                  </a:cubicBezTo>
                  <a:cubicBezTo>
                    <a:pt x="65" y="0"/>
                    <a:pt x="74" y="9"/>
                    <a:pt x="74" y="21"/>
                  </a:cubicBezTo>
                  <a:cubicBezTo>
                    <a:pt x="74" y="32"/>
                    <a:pt x="65" y="41"/>
                    <a:pt x="54" y="4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4" name="Freeform 33">
              <a:extLst>
                <a:ext uri="{FF2B5EF4-FFF2-40B4-BE49-F238E27FC236}">
                  <a16:creationId xmlns:a16="http://schemas.microsoft.com/office/drawing/2014/main" id="{CE03AE31-CA0F-44EB-99DD-9B99422C09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58472" y="3793578"/>
              <a:ext cx="299336" cy="307358"/>
            </a:xfrm>
            <a:custGeom>
              <a:avLst/>
              <a:gdLst>
                <a:gd name="T0" fmla="*/ 2512 w 2909"/>
                <a:gd name="T1" fmla="*/ 2281 h 3489"/>
                <a:gd name="T2" fmla="*/ 2593 w 2909"/>
                <a:gd name="T3" fmla="*/ 2495 h 3489"/>
                <a:gd name="T4" fmla="*/ 2682 w 2909"/>
                <a:gd name="T5" fmla="*/ 2741 h 3489"/>
                <a:gd name="T6" fmla="*/ 2753 w 2909"/>
                <a:gd name="T7" fmla="*/ 2960 h 3489"/>
                <a:gd name="T8" fmla="*/ 2782 w 2909"/>
                <a:gd name="T9" fmla="*/ 3087 h 3489"/>
                <a:gd name="T10" fmla="*/ 2733 w 2909"/>
                <a:gd name="T11" fmla="*/ 3316 h 3489"/>
                <a:gd name="T12" fmla="*/ 2611 w 2909"/>
                <a:gd name="T13" fmla="*/ 3450 h 3489"/>
                <a:gd name="T14" fmla="*/ 2452 w 2909"/>
                <a:gd name="T15" fmla="*/ 3489 h 3489"/>
                <a:gd name="T16" fmla="*/ 2299 w 2909"/>
                <a:gd name="T17" fmla="*/ 3431 h 3489"/>
                <a:gd name="T18" fmla="*/ 2188 w 2909"/>
                <a:gd name="T19" fmla="*/ 3278 h 3489"/>
                <a:gd name="T20" fmla="*/ 2157 w 2909"/>
                <a:gd name="T21" fmla="*/ 3072 h 3489"/>
                <a:gd name="T22" fmla="*/ 2194 w 2909"/>
                <a:gd name="T23" fmla="*/ 2927 h 3489"/>
                <a:gd name="T24" fmla="*/ 2266 w 2909"/>
                <a:gd name="T25" fmla="*/ 2703 h 3489"/>
                <a:gd name="T26" fmla="*/ 2351 w 2909"/>
                <a:gd name="T27" fmla="*/ 2463 h 3489"/>
                <a:gd name="T28" fmla="*/ 2427 w 2909"/>
                <a:gd name="T29" fmla="*/ 2265 h 3489"/>
                <a:gd name="T30" fmla="*/ 357 w 2909"/>
                <a:gd name="T31" fmla="*/ 0 h 3489"/>
                <a:gd name="T32" fmla="*/ 491 w 2909"/>
                <a:gd name="T33" fmla="*/ 68 h 3489"/>
                <a:gd name="T34" fmla="*/ 1164 w 2909"/>
                <a:gd name="T35" fmla="*/ 26 h 3489"/>
                <a:gd name="T36" fmla="*/ 1312 w 2909"/>
                <a:gd name="T37" fmla="*/ 11 h 3489"/>
                <a:gd name="T38" fmla="*/ 1939 w 2909"/>
                <a:gd name="T39" fmla="*/ 94 h 3489"/>
                <a:gd name="T40" fmla="*/ 2061 w 2909"/>
                <a:gd name="T41" fmla="*/ 3 h 3489"/>
                <a:gd name="T42" fmla="*/ 2208 w 2909"/>
                <a:gd name="T43" fmla="*/ 42 h 3489"/>
                <a:gd name="T44" fmla="*/ 2285 w 2909"/>
                <a:gd name="T45" fmla="*/ 186 h 3489"/>
                <a:gd name="T46" fmla="*/ 2242 w 2909"/>
                <a:gd name="T47" fmla="*/ 365 h 3489"/>
                <a:gd name="T48" fmla="*/ 2092 w 2909"/>
                <a:gd name="T49" fmla="*/ 443 h 3489"/>
                <a:gd name="T50" fmla="*/ 1961 w 2909"/>
                <a:gd name="T51" fmla="*/ 379 h 3489"/>
                <a:gd name="T52" fmla="*/ 1350 w 2909"/>
                <a:gd name="T53" fmla="*/ 410 h 3489"/>
                <a:gd name="T54" fmla="*/ 1666 w 2909"/>
                <a:gd name="T55" fmla="*/ 585 h 3489"/>
                <a:gd name="T56" fmla="*/ 1710 w 2909"/>
                <a:gd name="T57" fmla="*/ 908 h 3489"/>
                <a:gd name="T58" fmla="*/ 2559 w 2909"/>
                <a:gd name="T59" fmla="*/ 953 h 3489"/>
                <a:gd name="T60" fmla="*/ 2748 w 2909"/>
                <a:gd name="T61" fmla="*/ 1111 h 3489"/>
                <a:gd name="T62" fmla="*/ 2836 w 2909"/>
                <a:gd name="T63" fmla="*/ 1345 h 3489"/>
                <a:gd name="T64" fmla="*/ 2890 w 2909"/>
                <a:gd name="T65" fmla="*/ 1853 h 3489"/>
                <a:gd name="T66" fmla="*/ 2899 w 2909"/>
                <a:gd name="T67" fmla="*/ 1976 h 3489"/>
                <a:gd name="T68" fmla="*/ 2803 w 2909"/>
                <a:gd name="T69" fmla="*/ 2043 h 3489"/>
                <a:gd name="T70" fmla="*/ 2070 w 2909"/>
                <a:gd name="T71" fmla="*/ 1998 h 3489"/>
                <a:gd name="T72" fmla="*/ 2055 w 2909"/>
                <a:gd name="T73" fmla="*/ 1876 h 3489"/>
                <a:gd name="T74" fmla="*/ 2084 w 2909"/>
                <a:gd name="T75" fmla="*/ 1754 h 3489"/>
                <a:gd name="T76" fmla="*/ 2024 w 2909"/>
                <a:gd name="T77" fmla="*/ 1644 h 3489"/>
                <a:gd name="T78" fmla="*/ 1616 w 2909"/>
                <a:gd name="T79" fmla="*/ 1676 h 3489"/>
                <a:gd name="T80" fmla="*/ 1456 w 2909"/>
                <a:gd name="T81" fmla="*/ 1858 h 3489"/>
                <a:gd name="T82" fmla="*/ 1242 w 2909"/>
                <a:gd name="T83" fmla="*/ 1917 h 3489"/>
                <a:gd name="T84" fmla="*/ 1042 w 2909"/>
                <a:gd name="T85" fmla="*/ 1858 h 3489"/>
                <a:gd name="T86" fmla="*/ 896 w 2909"/>
                <a:gd name="T87" fmla="*/ 1676 h 3489"/>
                <a:gd name="T88" fmla="*/ 784 w 2909"/>
                <a:gd name="T89" fmla="*/ 678 h 3489"/>
                <a:gd name="T90" fmla="*/ 843 w 2909"/>
                <a:gd name="T91" fmla="*/ 570 h 3489"/>
                <a:gd name="T92" fmla="*/ 1136 w 2909"/>
                <a:gd name="T93" fmla="*/ 395 h 3489"/>
                <a:gd name="T94" fmla="*/ 466 w 2909"/>
                <a:gd name="T95" fmla="*/ 401 h 3489"/>
                <a:gd name="T96" fmla="*/ 322 w 2909"/>
                <a:gd name="T97" fmla="*/ 440 h 3489"/>
                <a:gd name="T98" fmla="*/ 188 w 2909"/>
                <a:gd name="T99" fmla="*/ 334 h 3489"/>
                <a:gd name="T100" fmla="*/ 172 w 2909"/>
                <a:gd name="T101" fmla="*/ 151 h 3489"/>
                <a:gd name="T102" fmla="*/ 268 w 2909"/>
                <a:gd name="T103" fmla="*/ 24 h 3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909" h="3489">
                  <a:moveTo>
                    <a:pt x="2468" y="2175"/>
                  </a:moveTo>
                  <a:lnTo>
                    <a:pt x="2476" y="2193"/>
                  </a:lnTo>
                  <a:lnTo>
                    <a:pt x="2487" y="2218"/>
                  </a:lnTo>
                  <a:lnTo>
                    <a:pt x="2499" y="2247"/>
                  </a:lnTo>
                  <a:lnTo>
                    <a:pt x="2512" y="2281"/>
                  </a:lnTo>
                  <a:lnTo>
                    <a:pt x="2527" y="2317"/>
                  </a:lnTo>
                  <a:lnTo>
                    <a:pt x="2542" y="2358"/>
                  </a:lnTo>
                  <a:lnTo>
                    <a:pt x="2559" y="2401"/>
                  </a:lnTo>
                  <a:lnTo>
                    <a:pt x="2576" y="2447"/>
                  </a:lnTo>
                  <a:lnTo>
                    <a:pt x="2593" y="2495"/>
                  </a:lnTo>
                  <a:lnTo>
                    <a:pt x="2611" y="2543"/>
                  </a:lnTo>
                  <a:lnTo>
                    <a:pt x="2629" y="2592"/>
                  </a:lnTo>
                  <a:lnTo>
                    <a:pt x="2647" y="2643"/>
                  </a:lnTo>
                  <a:lnTo>
                    <a:pt x="2665" y="2692"/>
                  </a:lnTo>
                  <a:lnTo>
                    <a:pt x="2682" y="2741"/>
                  </a:lnTo>
                  <a:lnTo>
                    <a:pt x="2698" y="2789"/>
                  </a:lnTo>
                  <a:lnTo>
                    <a:pt x="2714" y="2835"/>
                  </a:lnTo>
                  <a:lnTo>
                    <a:pt x="2728" y="2880"/>
                  </a:lnTo>
                  <a:lnTo>
                    <a:pt x="2742" y="2921"/>
                  </a:lnTo>
                  <a:lnTo>
                    <a:pt x="2753" y="2960"/>
                  </a:lnTo>
                  <a:lnTo>
                    <a:pt x="2763" y="2994"/>
                  </a:lnTo>
                  <a:lnTo>
                    <a:pt x="2771" y="3025"/>
                  </a:lnTo>
                  <a:lnTo>
                    <a:pt x="2777" y="3050"/>
                  </a:lnTo>
                  <a:lnTo>
                    <a:pt x="2781" y="3072"/>
                  </a:lnTo>
                  <a:lnTo>
                    <a:pt x="2782" y="3087"/>
                  </a:lnTo>
                  <a:lnTo>
                    <a:pt x="2780" y="3141"/>
                  </a:lnTo>
                  <a:lnTo>
                    <a:pt x="2774" y="3190"/>
                  </a:lnTo>
                  <a:lnTo>
                    <a:pt x="2764" y="3236"/>
                  </a:lnTo>
                  <a:lnTo>
                    <a:pt x="2750" y="3278"/>
                  </a:lnTo>
                  <a:lnTo>
                    <a:pt x="2733" y="3316"/>
                  </a:lnTo>
                  <a:lnTo>
                    <a:pt x="2713" y="3350"/>
                  </a:lnTo>
                  <a:lnTo>
                    <a:pt x="2691" y="3381"/>
                  </a:lnTo>
                  <a:lnTo>
                    <a:pt x="2666" y="3408"/>
                  </a:lnTo>
                  <a:lnTo>
                    <a:pt x="2639" y="3431"/>
                  </a:lnTo>
                  <a:lnTo>
                    <a:pt x="2611" y="3450"/>
                  </a:lnTo>
                  <a:lnTo>
                    <a:pt x="2581" y="3466"/>
                  </a:lnTo>
                  <a:lnTo>
                    <a:pt x="2550" y="3478"/>
                  </a:lnTo>
                  <a:lnTo>
                    <a:pt x="2518" y="3484"/>
                  </a:lnTo>
                  <a:lnTo>
                    <a:pt x="2486" y="3489"/>
                  </a:lnTo>
                  <a:lnTo>
                    <a:pt x="2452" y="3489"/>
                  </a:lnTo>
                  <a:lnTo>
                    <a:pt x="2420" y="3484"/>
                  </a:lnTo>
                  <a:lnTo>
                    <a:pt x="2388" y="3478"/>
                  </a:lnTo>
                  <a:lnTo>
                    <a:pt x="2358" y="3466"/>
                  </a:lnTo>
                  <a:lnTo>
                    <a:pt x="2328" y="3450"/>
                  </a:lnTo>
                  <a:lnTo>
                    <a:pt x="2299" y="3431"/>
                  </a:lnTo>
                  <a:lnTo>
                    <a:pt x="2272" y="3408"/>
                  </a:lnTo>
                  <a:lnTo>
                    <a:pt x="2248" y="3381"/>
                  </a:lnTo>
                  <a:lnTo>
                    <a:pt x="2225" y="3350"/>
                  </a:lnTo>
                  <a:lnTo>
                    <a:pt x="2205" y="3316"/>
                  </a:lnTo>
                  <a:lnTo>
                    <a:pt x="2188" y="3278"/>
                  </a:lnTo>
                  <a:lnTo>
                    <a:pt x="2174" y="3236"/>
                  </a:lnTo>
                  <a:lnTo>
                    <a:pt x="2164" y="3190"/>
                  </a:lnTo>
                  <a:lnTo>
                    <a:pt x="2158" y="3141"/>
                  </a:lnTo>
                  <a:lnTo>
                    <a:pt x="2156" y="3087"/>
                  </a:lnTo>
                  <a:lnTo>
                    <a:pt x="2157" y="3072"/>
                  </a:lnTo>
                  <a:lnTo>
                    <a:pt x="2160" y="3051"/>
                  </a:lnTo>
                  <a:lnTo>
                    <a:pt x="2166" y="3026"/>
                  </a:lnTo>
                  <a:lnTo>
                    <a:pt x="2174" y="2998"/>
                  </a:lnTo>
                  <a:lnTo>
                    <a:pt x="2183" y="2963"/>
                  </a:lnTo>
                  <a:lnTo>
                    <a:pt x="2194" y="2927"/>
                  </a:lnTo>
                  <a:lnTo>
                    <a:pt x="2206" y="2885"/>
                  </a:lnTo>
                  <a:lnTo>
                    <a:pt x="2219" y="2843"/>
                  </a:lnTo>
                  <a:lnTo>
                    <a:pt x="2234" y="2798"/>
                  </a:lnTo>
                  <a:lnTo>
                    <a:pt x="2249" y="2751"/>
                  </a:lnTo>
                  <a:lnTo>
                    <a:pt x="2266" y="2703"/>
                  </a:lnTo>
                  <a:lnTo>
                    <a:pt x="2282" y="2655"/>
                  </a:lnTo>
                  <a:lnTo>
                    <a:pt x="2299" y="2606"/>
                  </a:lnTo>
                  <a:lnTo>
                    <a:pt x="2316" y="2558"/>
                  </a:lnTo>
                  <a:lnTo>
                    <a:pt x="2334" y="2510"/>
                  </a:lnTo>
                  <a:lnTo>
                    <a:pt x="2351" y="2463"/>
                  </a:lnTo>
                  <a:lnTo>
                    <a:pt x="2368" y="2418"/>
                  </a:lnTo>
                  <a:lnTo>
                    <a:pt x="2384" y="2374"/>
                  </a:lnTo>
                  <a:lnTo>
                    <a:pt x="2399" y="2334"/>
                  </a:lnTo>
                  <a:lnTo>
                    <a:pt x="2414" y="2298"/>
                  </a:lnTo>
                  <a:lnTo>
                    <a:pt x="2427" y="2265"/>
                  </a:lnTo>
                  <a:lnTo>
                    <a:pt x="2440" y="2235"/>
                  </a:lnTo>
                  <a:lnTo>
                    <a:pt x="2451" y="2210"/>
                  </a:lnTo>
                  <a:lnTo>
                    <a:pt x="2460" y="2189"/>
                  </a:lnTo>
                  <a:lnTo>
                    <a:pt x="2468" y="2175"/>
                  </a:lnTo>
                  <a:close/>
                  <a:moveTo>
                    <a:pt x="357" y="0"/>
                  </a:moveTo>
                  <a:lnTo>
                    <a:pt x="388" y="3"/>
                  </a:lnTo>
                  <a:lnTo>
                    <a:pt x="417" y="11"/>
                  </a:lnTo>
                  <a:lnTo>
                    <a:pt x="444" y="26"/>
                  </a:lnTo>
                  <a:lnTo>
                    <a:pt x="469" y="45"/>
                  </a:lnTo>
                  <a:lnTo>
                    <a:pt x="491" y="68"/>
                  </a:lnTo>
                  <a:lnTo>
                    <a:pt x="510" y="94"/>
                  </a:lnTo>
                  <a:lnTo>
                    <a:pt x="1099" y="94"/>
                  </a:lnTo>
                  <a:lnTo>
                    <a:pt x="1118" y="68"/>
                  </a:lnTo>
                  <a:lnTo>
                    <a:pt x="1140" y="45"/>
                  </a:lnTo>
                  <a:lnTo>
                    <a:pt x="1164" y="26"/>
                  </a:lnTo>
                  <a:lnTo>
                    <a:pt x="1192" y="11"/>
                  </a:lnTo>
                  <a:lnTo>
                    <a:pt x="1221" y="3"/>
                  </a:lnTo>
                  <a:lnTo>
                    <a:pt x="1252" y="0"/>
                  </a:lnTo>
                  <a:lnTo>
                    <a:pt x="1283" y="3"/>
                  </a:lnTo>
                  <a:lnTo>
                    <a:pt x="1312" y="11"/>
                  </a:lnTo>
                  <a:lnTo>
                    <a:pt x="1341" y="26"/>
                  </a:lnTo>
                  <a:lnTo>
                    <a:pt x="1365" y="45"/>
                  </a:lnTo>
                  <a:lnTo>
                    <a:pt x="1388" y="68"/>
                  </a:lnTo>
                  <a:lnTo>
                    <a:pt x="1407" y="94"/>
                  </a:lnTo>
                  <a:lnTo>
                    <a:pt x="1939" y="94"/>
                  </a:lnTo>
                  <a:lnTo>
                    <a:pt x="1958" y="68"/>
                  </a:lnTo>
                  <a:lnTo>
                    <a:pt x="1980" y="45"/>
                  </a:lnTo>
                  <a:lnTo>
                    <a:pt x="2005" y="26"/>
                  </a:lnTo>
                  <a:lnTo>
                    <a:pt x="2032" y="11"/>
                  </a:lnTo>
                  <a:lnTo>
                    <a:pt x="2061" y="3"/>
                  </a:lnTo>
                  <a:lnTo>
                    <a:pt x="2092" y="0"/>
                  </a:lnTo>
                  <a:lnTo>
                    <a:pt x="2125" y="2"/>
                  </a:lnTo>
                  <a:lnTo>
                    <a:pt x="2155" y="11"/>
                  </a:lnTo>
                  <a:lnTo>
                    <a:pt x="2182" y="24"/>
                  </a:lnTo>
                  <a:lnTo>
                    <a:pt x="2208" y="42"/>
                  </a:lnTo>
                  <a:lnTo>
                    <a:pt x="2231" y="64"/>
                  </a:lnTo>
                  <a:lnTo>
                    <a:pt x="2250" y="90"/>
                  </a:lnTo>
                  <a:lnTo>
                    <a:pt x="2266" y="120"/>
                  </a:lnTo>
                  <a:lnTo>
                    <a:pt x="2278" y="151"/>
                  </a:lnTo>
                  <a:lnTo>
                    <a:pt x="2285" y="186"/>
                  </a:lnTo>
                  <a:lnTo>
                    <a:pt x="2287" y="222"/>
                  </a:lnTo>
                  <a:lnTo>
                    <a:pt x="2284" y="262"/>
                  </a:lnTo>
                  <a:lnTo>
                    <a:pt x="2275" y="300"/>
                  </a:lnTo>
                  <a:lnTo>
                    <a:pt x="2261" y="334"/>
                  </a:lnTo>
                  <a:lnTo>
                    <a:pt x="2242" y="365"/>
                  </a:lnTo>
                  <a:lnTo>
                    <a:pt x="2218" y="392"/>
                  </a:lnTo>
                  <a:lnTo>
                    <a:pt x="2191" y="413"/>
                  </a:lnTo>
                  <a:lnTo>
                    <a:pt x="2161" y="429"/>
                  </a:lnTo>
                  <a:lnTo>
                    <a:pt x="2128" y="440"/>
                  </a:lnTo>
                  <a:lnTo>
                    <a:pt x="2092" y="443"/>
                  </a:lnTo>
                  <a:lnTo>
                    <a:pt x="2062" y="441"/>
                  </a:lnTo>
                  <a:lnTo>
                    <a:pt x="2033" y="432"/>
                  </a:lnTo>
                  <a:lnTo>
                    <a:pt x="2007" y="418"/>
                  </a:lnTo>
                  <a:lnTo>
                    <a:pt x="1983" y="401"/>
                  </a:lnTo>
                  <a:lnTo>
                    <a:pt x="1961" y="379"/>
                  </a:lnTo>
                  <a:lnTo>
                    <a:pt x="1942" y="354"/>
                  </a:lnTo>
                  <a:lnTo>
                    <a:pt x="1404" y="354"/>
                  </a:lnTo>
                  <a:lnTo>
                    <a:pt x="1388" y="376"/>
                  </a:lnTo>
                  <a:lnTo>
                    <a:pt x="1370" y="394"/>
                  </a:lnTo>
                  <a:lnTo>
                    <a:pt x="1350" y="410"/>
                  </a:lnTo>
                  <a:lnTo>
                    <a:pt x="1350" y="559"/>
                  </a:lnTo>
                  <a:lnTo>
                    <a:pt x="1600" y="559"/>
                  </a:lnTo>
                  <a:lnTo>
                    <a:pt x="1625" y="561"/>
                  </a:lnTo>
                  <a:lnTo>
                    <a:pt x="1647" y="570"/>
                  </a:lnTo>
                  <a:lnTo>
                    <a:pt x="1666" y="585"/>
                  </a:lnTo>
                  <a:lnTo>
                    <a:pt x="1683" y="604"/>
                  </a:lnTo>
                  <a:lnTo>
                    <a:pt x="1695" y="625"/>
                  </a:lnTo>
                  <a:lnTo>
                    <a:pt x="1703" y="651"/>
                  </a:lnTo>
                  <a:lnTo>
                    <a:pt x="1705" y="678"/>
                  </a:lnTo>
                  <a:lnTo>
                    <a:pt x="1710" y="908"/>
                  </a:lnTo>
                  <a:lnTo>
                    <a:pt x="2355" y="908"/>
                  </a:lnTo>
                  <a:lnTo>
                    <a:pt x="2409" y="912"/>
                  </a:lnTo>
                  <a:lnTo>
                    <a:pt x="2461" y="920"/>
                  </a:lnTo>
                  <a:lnTo>
                    <a:pt x="2512" y="933"/>
                  </a:lnTo>
                  <a:lnTo>
                    <a:pt x="2559" y="953"/>
                  </a:lnTo>
                  <a:lnTo>
                    <a:pt x="2604" y="977"/>
                  </a:lnTo>
                  <a:lnTo>
                    <a:pt x="2645" y="1005"/>
                  </a:lnTo>
                  <a:lnTo>
                    <a:pt x="2683" y="1037"/>
                  </a:lnTo>
                  <a:lnTo>
                    <a:pt x="2718" y="1072"/>
                  </a:lnTo>
                  <a:lnTo>
                    <a:pt x="2748" y="1111"/>
                  </a:lnTo>
                  <a:lnTo>
                    <a:pt x="2775" y="1153"/>
                  </a:lnTo>
                  <a:lnTo>
                    <a:pt x="2797" y="1198"/>
                  </a:lnTo>
                  <a:lnTo>
                    <a:pt x="2815" y="1245"/>
                  </a:lnTo>
                  <a:lnTo>
                    <a:pt x="2828" y="1294"/>
                  </a:lnTo>
                  <a:lnTo>
                    <a:pt x="2836" y="1345"/>
                  </a:lnTo>
                  <a:lnTo>
                    <a:pt x="2839" y="1396"/>
                  </a:lnTo>
                  <a:lnTo>
                    <a:pt x="2839" y="1810"/>
                  </a:lnTo>
                  <a:lnTo>
                    <a:pt x="2858" y="1821"/>
                  </a:lnTo>
                  <a:lnTo>
                    <a:pt x="2876" y="1835"/>
                  </a:lnTo>
                  <a:lnTo>
                    <a:pt x="2890" y="1853"/>
                  </a:lnTo>
                  <a:lnTo>
                    <a:pt x="2900" y="1874"/>
                  </a:lnTo>
                  <a:lnTo>
                    <a:pt x="2907" y="1897"/>
                  </a:lnTo>
                  <a:lnTo>
                    <a:pt x="2909" y="1923"/>
                  </a:lnTo>
                  <a:lnTo>
                    <a:pt x="2907" y="1950"/>
                  </a:lnTo>
                  <a:lnTo>
                    <a:pt x="2899" y="1976"/>
                  </a:lnTo>
                  <a:lnTo>
                    <a:pt x="2886" y="1998"/>
                  </a:lnTo>
                  <a:lnTo>
                    <a:pt x="2870" y="2016"/>
                  </a:lnTo>
                  <a:lnTo>
                    <a:pt x="2849" y="2031"/>
                  </a:lnTo>
                  <a:lnTo>
                    <a:pt x="2827" y="2040"/>
                  </a:lnTo>
                  <a:lnTo>
                    <a:pt x="2803" y="2043"/>
                  </a:lnTo>
                  <a:lnTo>
                    <a:pt x="2153" y="2043"/>
                  </a:lnTo>
                  <a:lnTo>
                    <a:pt x="2129" y="2040"/>
                  </a:lnTo>
                  <a:lnTo>
                    <a:pt x="2107" y="2031"/>
                  </a:lnTo>
                  <a:lnTo>
                    <a:pt x="2086" y="2016"/>
                  </a:lnTo>
                  <a:lnTo>
                    <a:pt x="2070" y="1998"/>
                  </a:lnTo>
                  <a:lnTo>
                    <a:pt x="2057" y="1976"/>
                  </a:lnTo>
                  <a:lnTo>
                    <a:pt x="2049" y="1950"/>
                  </a:lnTo>
                  <a:lnTo>
                    <a:pt x="2047" y="1923"/>
                  </a:lnTo>
                  <a:lnTo>
                    <a:pt x="2049" y="1899"/>
                  </a:lnTo>
                  <a:lnTo>
                    <a:pt x="2055" y="1876"/>
                  </a:lnTo>
                  <a:lnTo>
                    <a:pt x="2065" y="1857"/>
                  </a:lnTo>
                  <a:lnTo>
                    <a:pt x="2078" y="1840"/>
                  </a:lnTo>
                  <a:lnTo>
                    <a:pt x="2093" y="1825"/>
                  </a:lnTo>
                  <a:lnTo>
                    <a:pt x="2090" y="1787"/>
                  </a:lnTo>
                  <a:lnTo>
                    <a:pt x="2084" y="1754"/>
                  </a:lnTo>
                  <a:lnTo>
                    <a:pt x="2077" y="1724"/>
                  </a:lnTo>
                  <a:lnTo>
                    <a:pt x="2067" y="1698"/>
                  </a:lnTo>
                  <a:lnTo>
                    <a:pt x="2056" y="1676"/>
                  </a:lnTo>
                  <a:lnTo>
                    <a:pt x="2041" y="1657"/>
                  </a:lnTo>
                  <a:lnTo>
                    <a:pt x="2024" y="1644"/>
                  </a:lnTo>
                  <a:lnTo>
                    <a:pt x="2005" y="1633"/>
                  </a:lnTo>
                  <a:lnTo>
                    <a:pt x="1982" y="1628"/>
                  </a:lnTo>
                  <a:lnTo>
                    <a:pt x="1955" y="1625"/>
                  </a:lnTo>
                  <a:lnTo>
                    <a:pt x="1641" y="1625"/>
                  </a:lnTo>
                  <a:lnTo>
                    <a:pt x="1616" y="1676"/>
                  </a:lnTo>
                  <a:lnTo>
                    <a:pt x="1589" y="1722"/>
                  </a:lnTo>
                  <a:lnTo>
                    <a:pt x="1559" y="1763"/>
                  </a:lnTo>
                  <a:lnTo>
                    <a:pt x="1526" y="1799"/>
                  </a:lnTo>
                  <a:lnTo>
                    <a:pt x="1492" y="1830"/>
                  </a:lnTo>
                  <a:lnTo>
                    <a:pt x="1456" y="1858"/>
                  </a:lnTo>
                  <a:lnTo>
                    <a:pt x="1417" y="1880"/>
                  </a:lnTo>
                  <a:lnTo>
                    <a:pt x="1376" y="1896"/>
                  </a:lnTo>
                  <a:lnTo>
                    <a:pt x="1332" y="1908"/>
                  </a:lnTo>
                  <a:lnTo>
                    <a:pt x="1288" y="1915"/>
                  </a:lnTo>
                  <a:lnTo>
                    <a:pt x="1242" y="1917"/>
                  </a:lnTo>
                  <a:lnTo>
                    <a:pt x="1197" y="1915"/>
                  </a:lnTo>
                  <a:lnTo>
                    <a:pt x="1155" y="1908"/>
                  </a:lnTo>
                  <a:lnTo>
                    <a:pt x="1115" y="1896"/>
                  </a:lnTo>
                  <a:lnTo>
                    <a:pt x="1077" y="1880"/>
                  </a:lnTo>
                  <a:lnTo>
                    <a:pt x="1042" y="1858"/>
                  </a:lnTo>
                  <a:lnTo>
                    <a:pt x="1009" y="1830"/>
                  </a:lnTo>
                  <a:lnTo>
                    <a:pt x="978" y="1799"/>
                  </a:lnTo>
                  <a:lnTo>
                    <a:pt x="948" y="1763"/>
                  </a:lnTo>
                  <a:lnTo>
                    <a:pt x="921" y="1722"/>
                  </a:lnTo>
                  <a:lnTo>
                    <a:pt x="896" y="1676"/>
                  </a:lnTo>
                  <a:lnTo>
                    <a:pt x="872" y="1625"/>
                  </a:lnTo>
                  <a:lnTo>
                    <a:pt x="0" y="1625"/>
                  </a:lnTo>
                  <a:lnTo>
                    <a:pt x="0" y="908"/>
                  </a:lnTo>
                  <a:lnTo>
                    <a:pt x="784" y="908"/>
                  </a:lnTo>
                  <a:lnTo>
                    <a:pt x="784" y="678"/>
                  </a:lnTo>
                  <a:lnTo>
                    <a:pt x="787" y="651"/>
                  </a:lnTo>
                  <a:lnTo>
                    <a:pt x="795" y="625"/>
                  </a:lnTo>
                  <a:lnTo>
                    <a:pt x="807" y="604"/>
                  </a:lnTo>
                  <a:lnTo>
                    <a:pt x="823" y="585"/>
                  </a:lnTo>
                  <a:lnTo>
                    <a:pt x="843" y="570"/>
                  </a:lnTo>
                  <a:lnTo>
                    <a:pt x="865" y="561"/>
                  </a:lnTo>
                  <a:lnTo>
                    <a:pt x="888" y="559"/>
                  </a:lnTo>
                  <a:lnTo>
                    <a:pt x="1157" y="559"/>
                  </a:lnTo>
                  <a:lnTo>
                    <a:pt x="1157" y="411"/>
                  </a:lnTo>
                  <a:lnTo>
                    <a:pt x="1136" y="395"/>
                  </a:lnTo>
                  <a:lnTo>
                    <a:pt x="1117" y="376"/>
                  </a:lnTo>
                  <a:lnTo>
                    <a:pt x="1101" y="354"/>
                  </a:lnTo>
                  <a:lnTo>
                    <a:pt x="508" y="354"/>
                  </a:lnTo>
                  <a:lnTo>
                    <a:pt x="488" y="379"/>
                  </a:lnTo>
                  <a:lnTo>
                    <a:pt x="466" y="401"/>
                  </a:lnTo>
                  <a:lnTo>
                    <a:pt x="442" y="419"/>
                  </a:lnTo>
                  <a:lnTo>
                    <a:pt x="416" y="433"/>
                  </a:lnTo>
                  <a:lnTo>
                    <a:pt x="387" y="441"/>
                  </a:lnTo>
                  <a:lnTo>
                    <a:pt x="357" y="443"/>
                  </a:lnTo>
                  <a:lnTo>
                    <a:pt x="322" y="440"/>
                  </a:lnTo>
                  <a:lnTo>
                    <a:pt x="289" y="429"/>
                  </a:lnTo>
                  <a:lnTo>
                    <a:pt x="259" y="413"/>
                  </a:lnTo>
                  <a:lnTo>
                    <a:pt x="232" y="392"/>
                  </a:lnTo>
                  <a:lnTo>
                    <a:pt x="208" y="365"/>
                  </a:lnTo>
                  <a:lnTo>
                    <a:pt x="188" y="334"/>
                  </a:lnTo>
                  <a:lnTo>
                    <a:pt x="174" y="300"/>
                  </a:lnTo>
                  <a:lnTo>
                    <a:pt x="165" y="262"/>
                  </a:lnTo>
                  <a:lnTo>
                    <a:pt x="162" y="222"/>
                  </a:lnTo>
                  <a:lnTo>
                    <a:pt x="164" y="186"/>
                  </a:lnTo>
                  <a:lnTo>
                    <a:pt x="172" y="151"/>
                  </a:lnTo>
                  <a:lnTo>
                    <a:pt x="183" y="120"/>
                  </a:lnTo>
                  <a:lnTo>
                    <a:pt x="200" y="90"/>
                  </a:lnTo>
                  <a:lnTo>
                    <a:pt x="220" y="64"/>
                  </a:lnTo>
                  <a:lnTo>
                    <a:pt x="242" y="42"/>
                  </a:lnTo>
                  <a:lnTo>
                    <a:pt x="268" y="24"/>
                  </a:lnTo>
                  <a:lnTo>
                    <a:pt x="295" y="11"/>
                  </a:lnTo>
                  <a:lnTo>
                    <a:pt x="325" y="2"/>
                  </a:lnTo>
                  <a:lnTo>
                    <a:pt x="357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A53E49CD-23E3-463E-8C59-3C20A21939E8}"/>
              </a:ext>
            </a:extLst>
          </p:cNvPr>
          <p:cNvSpPr txBox="1"/>
          <p:nvPr/>
        </p:nvSpPr>
        <p:spPr>
          <a:xfrm>
            <a:off x="467090" y="1003248"/>
            <a:ext cx="11401060" cy="61555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id-ID" sz="17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Permasalahan </a:t>
            </a:r>
            <a:r>
              <a:rPr lang="id-ID" sz="17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stunting</a:t>
            </a:r>
            <a:r>
              <a:rPr lang="id-ID" sz="17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multidimensional memerlukan upaya </a:t>
            </a:r>
            <a:r>
              <a:rPr lang="id-ID" sz="17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lintas sektor </a:t>
            </a:r>
            <a:r>
              <a:rPr lang="id-ID" sz="17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melibatkan seluruh </a:t>
            </a:r>
            <a:r>
              <a:rPr lang="id-ID" sz="17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stakeholder </a:t>
            </a:r>
            <a:r>
              <a:rPr lang="id-ID" sz="17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secara </a:t>
            </a:r>
            <a:r>
              <a:rPr lang="id-ID" sz="17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terintegrasi </a:t>
            </a:r>
            <a:r>
              <a:rPr lang="id-ID" sz="17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melalui </a:t>
            </a:r>
            <a:r>
              <a:rPr lang="id-ID" sz="1700" noProof="1">
                <a:solidFill>
                  <a:schemeClr val="tx2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koordinasi serta konsolidasi program dan kegiatan </a:t>
            </a:r>
            <a:r>
              <a:rPr lang="id-ID" sz="1700" b="1" noProof="1">
                <a:solidFill>
                  <a:schemeClr val="tx2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pusat, daerah</a:t>
            </a:r>
            <a:r>
              <a:rPr lang="id-ID" sz="1700" noProof="1">
                <a:solidFill>
                  <a:schemeClr val="tx2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, hingga tingkat </a:t>
            </a:r>
            <a:r>
              <a:rPr lang="id-ID" sz="1700" b="1" noProof="1">
                <a:solidFill>
                  <a:schemeClr val="tx2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desa</a:t>
            </a:r>
            <a:r>
              <a:rPr lang="id-ID" sz="1700" noProof="1">
                <a:solidFill>
                  <a:schemeClr val="tx2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.</a:t>
            </a:r>
            <a:endParaRPr lang="id-ID" sz="1700" noProof="1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3DFB382-C7A5-492A-8909-CF1DAE1C9F82}"/>
              </a:ext>
            </a:extLst>
          </p:cNvPr>
          <p:cNvGrpSpPr/>
          <p:nvPr/>
        </p:nvGrpSpPr>
        <p:grpSpPr>
          <a:xfrm>
            <a:off x="7594529" y="2900141"/>
            <a:ext cx="3699182" cy="3717187"/>
            <a:chOff x="4255508" y="2061709"/>
            <a:chExt cx="3699182" cy="3717187"/>
          </a:xfrm>
        </p:grpSpPr>
        <p:sp>
          <p:nvSpPr>
            <p:cNvPr id="45" name="Pie 5">
              <a:extLst>
                <a:ext uri="{FF2B5EF4-FFF2-40B4-BE49-F238E27FC236}">
                  <a16:creationId xmlns:a16="http://schemas.microsoft.com/office/drawing/2014/main" id="{ACC579BB-5BF7-4276-B869-4354FD5819AE}"/>
                </a:ext>
              </a:extLst>
            </p:cNvPr>
            <p:cNvSpPr/>
            <p:nvPr/>
          </p:nvSpPr>
          <p:spPr>
            <a:xfrm rot="17972554">
              <a:off x="4255507" y="2116623"/>
              <a:ext cx="3662274" cy="3662272"/>
            </a:xfrm>
            <a:prstGeom prst="pie">
              <a:avLst>
                <a:gd name="adj1" fmla="val 10805857"/>
                <a:gd name="adj2" fmla="val 14423732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6" name="Pie 5">
              <a:extLst>
                <a:ext uri="{FF2B5EF4-FFF2-40B4-BE49-F238E27FC236}">
                  <a16:creationId xmlns:a16="http://schemas.microsoft.com/office/drawing/2014/main" id="{9C04A44D-6DC8-41E3-B946-1C9A676C5108}"/>
                </a:ext>
              </a:extLst>
            </p:cNvPr>
            <p:cNvSpPr/>
            <p:nvPr/>
          </p:nvSpPr>
          <p:spPr>
            <a:xfrm rot="14256549">
              <a:off x="4255507" y="2116621"/>
              <a:ext cx="3662274" cy="3662272"/>
            </a:xfrm>
            <a:prstGeom prst="pie">
              <a:avLst>
                <a:gd name="adj1" fmla="val 10805857"/>
                <a:gd name="adj2" fmla="val 14523866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7" name="Pie 5">
              <a:extLst>
                <a:ext uri="{FF2B5EF4-FFF2-40B4-BE49-F238E27FC236}">
                  <a16:creationId xmlns:a16="http://schemas.microsoft.com/office/drawing/2014/main" id="{4984DB3F-4733-4961-B811-388C92FAD128}"/>
                </a:ext>
              </a:extLst>
            </p:cNvPr>
            <p:cNvSpPr/>
            <p:nvPr/>
          </p:nvSpPr>
          <p:spPr>
            <a:xfrm rot="7945414">
              <a:off x="4273227" y="2061710"/>
              <a:ext cx="3662274" cy="3662272"/>
            </a:xfrm>
            <a:prstGeom prst="pie">
              <a:avLst>
                <a:gd name="adj1" fmla="val 10484514"/>
                <a:gd name="adj2" fmla="val 14423732"/>
              </a:avLst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49BADF83-4641-4D42-87A8-8F96E50C5F25}"/>
                </a:ext>
              </a:extLst>
            </p:cNvPr>
            <p:cNvGrpSpPr/>
            <p:nvPr/>
          </p:nvGrpSpPr>
          <p:grpSpPr>
            <a:xfrm>
              <a:off x="4259373" y="2075566"/>
              <a:ext cx="3695317" cy="3688629"/>
              <a:chOff x="4259373" y="2075566"/>
              <a:chExt cx="3695317" cy="3688629"/>
            </a:xfrm>
          </p:grpSpPr>
          <p:sp>
            <p:nvSpPr>
              <p:cNvPr id="49" name="Pie 5">
                <a:extLst>
                  <a:ext uri="{FF2B5EF4-FFF2-40B4-BE49-F238E27FC236}">
                    <a16:creationId xmlns:a16="http://schemas.microsoft.com/office/drawing/2014/main" id="{3F5141FD-0F4D-4B95-BB68-E04870348388}"/>
                  </a:ext>
                </a:extLst>
              </p:cNvPr>
              <p:cNvSpPr/>
              <p:nvPr/>
            </p:nvSpPr>
            <p:spPr>
              <a:xfrm rot="3973095">
                <a:off x="4292417" y="2075567"/>
                <a:ext cx="3662274" cy="3662272"/>
              </a:xfrm>
              <a:prstGeom prst="pie">
                <a:avLst>
                  <a:gd name="adj1" fmla="val 10484514"/>
                  <a:gd name="adj2" fmla="val 14423732"/>
                </a:avLst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839D4397-8E4C-4010-9488-44F01AC525FD}"/>
                  </a:ext>
                </a:extLst>
              </p:cNvPr>
              <p:cNvGrpSpPr/>
              <p:nvPr/>
            </p:nvGrpSpPr>
            <p:grpSpPr>
              <a:xfrm>
                <a:off x="4259373" y="2101923"/>
                <a:ext cx="3662274" cy="3662272"/>
                <a:chOff x="4259373" y="2101923"/>
                <a:chExt cx="3662274" cy="3662272"/>
              </a:xfrm>
            </p:grpSpPr>
            <p:grpSp>
              <p:nvGrpSpPr>
                <p:cNvPr id="51" name="Group 50">
                  <a:extLst>
                    <a:ext uri="{FF2B5EF4-FFF2-40B4-BE49-F238E27FC236}">
                      <a16:creationId xmlns:a16="http://schemas.microsoft.com/office/drawing/2014/main" id="{DC86213A-9941-491E-8E1F-AC5180EF3CD8}"/>
                    </a:ext>
                  </a:extLst>
                </p:cNvPr>
                <p:cNvGrpSpPr/>
                <p:nvPr/>
              </p:nvGrpSpPr>
              <p:grpSpPr>
                <a:xfrm>
                  <a:off x="4259373" y="2101923"/>
                  <a:ext cx="3662274" cy="3662272"/>
                  <a:chOff x="1965144" y="2029937"/>
                  <a:chExt cx="2736305" cy="2736304"/>
                </a:xfrm>
              </p:grpSpPr>
              <p:sp>
                <p:nvSpPr>
                  <p:cNvPr id="57" name="Pie 5">
                    <a:extLst>
                      <a:ext uri="{FF2B5EF4-FFF2-40B4-BE49-F238E27FC236}">
                        <a16:creationId xmlns:a16="http://schemas.microsoft.com/office/drawing/2014/main" id="{5368E1CC-0A40-4935-B498-22BC864A608B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965145" y="2029937"/>
                    <a:ext cx="2736304" cy="2736304"/>
                  </a:xfrm>
                  <a:prstGeom prst="pie">
                    <a:avLst>
                      <a:gd name="adj1" fmla="val 10805857"/>
                      <a:gd name="adj2" fmla="val 14423732"/>
                    </a:avLst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  <p:sp>
                <p:nvSpPr>
                  <p:cNvPr id="58" name="Pie 3">
                    <a:extLst>
                      <a:ext uri="{FF2B5EF4-FFF2-40B4-BE49-F238E27FC236}">
                        <a16:creationId xmlns:a16="http://schemas.microsoft.com/office/drawing/2014/main" id="{DAD753A7-F1CE-4347-953E-BE490A74486B}"/>
                      </a:ext>
                    </a:extLst>
                  </p:cNvPr>
                  <p:cNvSpPr/>
                  <p:nvPr/>
                </p:nvSpPr>
                <p:spPr>
                  <a:xfrm>
                    <a:off x="1965144" y="2029937"/>
                    <a:ext cx="2736304" cy="2736304"/>
                  </a:xfrm>
                  <a:prstGeom prst="pie">
                    <a:avLst>
                      <a:gd name="adj1" fmla="val 10783185"/>
                      <a:gd name="adj2" fmla="val 14556137"/>
                    </a:avLst>
                  </a:pr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  <p:sp>
                <p:nvSpPr>
                  <p:cNvPr id="59" name="Oval 58">
                    <a:extLst>
                      <a:ext uri="{FF2B5EF4-FFF2-40B4-BE49-F238E27FC236}">
                        <a16:creationId xmlns:a16="http://schemas.microsoft.com/office/drawing/2014/main" id="{A862A8D8-8C64-40AD-B943-DC837CECFC46}"/>
                      </a:ext>
                    </a:extLst>
                  </p:cNvPr>
                  <p:cNvSpPr/>
                  <p:nvPr/>
                </p:nvSpPr>
                <p:spPr>
                  <a:xfrm>
                    <a:off x="2397192" y="2452878"/>
                    <a:ext cx="1872208" cy="1872208"/>
                  </a:xfrm>
                  <a:prstGeom prst="ellipse">
                    <a:avLst/>
                  </a:prstGeom>
                  <a:solidFill>
                    <a:schemeClr val="accent6"/>
                  </a:solidFill>
                  <a:ln w="136525">
                    <a:solidFill>
                      <a:schemeClr val="bg1"/>
                    </a:solidFill>
                  </a:ln>
                  <a:effectLst>
                    <a:outerShdw blurRad="63500" sx="102000" sy="102000" algn="ctr" rotWithShape="0">
                      <a:prstClr val="black">
                        <a:alpha val="14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  <p:sp>
                <p:nvSpPr>
                  <p:cNvPr id="60" name="TextBox 59">
                    <a:extLst>
                      <a:ext uri="{FF2B5EF4-FFF2-40B4-BE49-F238E27FC236}">
                        <a16:creationId xmlns:a16="http://schemas.microsoft.com/office/drawing/2014/main" id="{575653F2-7008-4688-B3AB-B3658F2C34CC}"/>
                      </a:ext>
                    </a:extLst>
                  </p:cNvPr>
                  <p:cNvSpPr txBox="1"/>
                  <p:nvPr/>
                </p:nvSpPr>
                <p:spPr>
                  <a:xfrm>
                    <a:off x="2654393" y="3688211"/>
                    <a:ext cx="1407184" cy="2529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altLang="ko-KR" sz="1600" b="1" i="1" dirty="0">
                        <a:solidFill>
                          <a:schemeClr val="bg1"/>
                        </a:solidFill>
                      </a:rPr>
                      <a:t>SUN Focal Point</a:t>
                    </a:r>
                    <a:endParaRPr lang="ko-KR" altLang="en-US" sz="1600" b="1" i="1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61" name="TextBox 60">
                    <a:extLst>
                      <a:ext uri="{FF2B5EF4-FFF2-40B4-BE49-F238E27FC236}">
                        <a16:creationId xmlns:a16="http://schemas.microsoft.com/office/drawing/2014/main" id="{FD598792-83A3-4659-AFDD-7DBD25715155}"/>
                      </a:ext>
                    </a:extLst>
                  </p:cNvPr>
                  <p:cNvSpPr txBox="1"/>
                  <p:nvPr/>
                </p:nvSpPr>
                <p:spPr>
                  <a:xfrm rot="17938553">
                    <a:off x="1809398" y="2603907"/>
                    <a:ext cx="1656186" cy="74393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prstTxWarp prst="textArchUp">
                      <a:avLst>
                        <a:gd name="adj" fmla="val 10734286"/>
                      </a:avLst>
                    </a:prstTxWarp>
                    <a:spAutoFit/>
                  </a:bodyPr>
                  <a:lstStyle/>
                  <a:p>
                    <a:pPr algn="ctr"/>
                    <a:r>
                      <a:rPr lang="en-US" altLang="ko-KR" sz="1200" b="1" dirty="0">
                        <a:solidFill>
                          <a:schemeClr val="bg1"/>
                        </a:solidFill>
                      </a:rPr>
                      <a:t>Mitra Pembangunan</a:t>
                    </a:r>
                    <a:endParaRPr lang="ko-KR" altLang="en-US" sz="1200" b="1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62" name="TextBox 61">
                    <a:extLst>
                      <a:ext uri="{FF2B5EF4-FFF2-40B4-BE49-F238E27FC236}">
                        <a16:creationId xmlns:a16="http://schemas.microsoft.com/office/drawing/2014/main" id="{B78478C5-D4A8-4162-94DD-FB9EB318A5AC}"/>
                      </a:ext>
                    </a:extLst>
                  </p:cNvPr>
                  <p:cNvSpPr txBox="1"/>
                  <p:nvPr/>
                </p:nvSpPr>
                <p:spPr>
                  <a:xfrm rot="7250261">
                    <a:off x="3166026" y="3434903"/>
                    <a:ext cx="1656186" cy="74393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prstTxWarp prst="textArchUp">
                      <a:avLst>
                        <a:gd name="adj" fmla="val 10734286"/>
                      </a:avLst>
                    </a:prstTxWarp>
                    <a:spAutoFit/>
                  </a:bodyPr>
                  <a:lstStyle/>
                  <a:p>
                    <a:pPr algn="ctr"/>
                    <a:r>
                      <a:rPr lang="en-US" altLang="ko-KR" sz="1200" b="1" dirty="0" err="1">
                        <a:solidFill>
                          <a:schemeClr val="bg1"/>
                        </a:solidFill>
                      </a:rPr>
                      <a:t>Akademia</a:t>
                    </a:r>
                    <a:endParaRPr lang="ko-KR" altLang="en-US" sz="1200" b="1" dirty="0">
                      <a:solidFill>
                        <a:schemeClr val="bg1"/>
                      </a:solidFill>
                    </a:endParaRPr>
                  </a:p>
                </p:txBody>
              </p:sp>
            </p:grpSp>
            <p:pic>
              <p:nvPicPr>
                <p:cNvPr id="52" name="Picture 51" descr="E:\Yanuar\Dropbox\Kerjaan\ppt_template_bappenas_newLogo\logo_Bappenas2-01.png">
                  <a:extLst>
                    <a:ext uri="{FF2B5EF4-FFF2-40B4-BE49-F238E27FC236}">
                      <a16:creationId xmlns:a16="http://schemas.microsoft.com/office/drawing/2014/main" id="{9B1903B7-7655-4793-AA2A-24F2D041B29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436018" y="3056876"/>
                  <a:ext cx="1294937" cy="1254216"/>
                </a:xfrm>
                <a:prstGeom prst="rect">
                  <a:avLst/>
                </a:prstGeom>
                <a:noFill/>
                <a:ln w="317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76A26E50-67AD-4EC2-9E5B-050128CA1110}"/>
                    </a:ext>
                  </a:extLst>
                </p:cNvPr>
                <p:cNvSpPr txBox="1"/>
                <p:nvPr/>
              </p:nvSpPr>
              <p:spPr>
                <a:xfrm rot="10800000">
                  <a:off x="5028951" y="4511026"/>
                  <a:ext cx="2216641" cy="9956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Up">
                    <a:avLst>
                      <a:gd name="adj" fmla="val 10734286"/>
                    </a:avLst>
                  </a:prstTxWarp>
                  <a:spAutoFit/>
                </a:bodyPr>
                <a:lstStyle/>
                <a:p>
                  <a:pPr algn="ctr"/>
                  <a:r>
                    <a:rPr lang="en-US" altLang="ko-KR" sz="1200" b="1" dirty="0">
                      <a:solidFill>
                        <a:schemeClr val="bg1"/>
                      </a:solidFill>
                    </a:rPr>
                    <a:t>Media </a:t>
                  </a:r>
                  <a:endParaRPr lang="ko-KR" altLang="en-US" sz="12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0230AB70-E544-492F-B26E-02B99294636C}"/>
                    </a:ext>
                  </a:extLst>
                </p:cNvPr>
                <p:cNvSpPr txBox="1"/>
                <p:nvPr/>
              </p:nvSpPr>
              <p:spPr>
                <a:xfrm rot="14645934">
                  <a:off x="4073544" y="3972237"/>
                  <a:ext cx="2216641" cy="9956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Up">
                    <a:avLst>
                      <a:gd name="adj" fmla="val 10734286"/>
                    </a:avLst>
                  </a:prstTxWarp>
                  <a:spAutoFit/>
                </a:bodyPr>
                <a:lstStyle/>
                <a:p>
                  <a:pPr algn="ctr"/>
                  <a:r>
                    <a:rPr lang="en-US" altLang="ko-KR" sz="1200" b="1" dirty="0">
                      <a:solidFill>
                        <a:schemeClr val="bg1"/>
                      </a:solidFill>
                    </a:rPr>
                    <a:t>Dunia Usaha</a:t>
                  </a:r>
                  <a:endParaRPr lang="ko-KR" altLang="en-US" sz="12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66FE27CA-8D0D-4E9B-B2FA-EB65AE79BEC3}"/>
                    </a:ext>
                  </a:extLst>
                </p:cNvPr>
                <p:cNvSpPr txBox="1"/>
                <p:nvPr/>
              </p:nvSpPr>
              <p:spPr>
                <a:xfrm>
                  <a:off x="5095931" y="2341752"/>
                  <a:ext cx="2216641" cy="9956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Up">
                    <a:avLst>
                      <a:gd name="adj" fmla="val 10734286"/>
                    </a:avLst>
                  </a:prstTxWarp>
                  <a:spAutoFit/>
                </a:bodyPr>
                <a:lstStyle/>
                <a:p>
                  <a:pPr algn="ctr"/>
                  <a:r>
                    <a:rPr lang="en-US" altLang="ko-KR" sz="1200" b="1" dirty="0" err="1">
                      <a:solidFill>
                        <a:schemeClr val="bg1"/>
                      </a:solidFill>
                    </a:rPr>
                    <a:t>Pemerintah</a:t>
                  </a:r>
                  <a:endParaRPr lang="ko-KR" altLang="en-US" sz="12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57972F54-02F1-4440-B43B-154ACEBE6D91}"/>
                    </a:ext>
                  </a:extLst>
                </p:cNvPr>
                <p:cNvSpPr txBox="1"/>
                <p:nvPr/>
              </p:nvSpPr>
              <p:spPr>
                <a:xfrm rot="3944627">
                  <a:off x="5884373" y="2996069"/>
                  <a:ext cx="2216641" cy="9956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Up">
                    <a:avLst>
                      <a:gd name="adj" fmla="val 10734286"/>
                    </a:avLst>
                  </a:prstTxWarp>
                  <a:spAutoFit/>
                </a:bodyPr>
                <a:lstStyle/>
                <a:p>
                  <a:pPr algn="ctr"/>
                  <a:r>
                    <a:rPr lang="en-US" altLang="ko-KR" sz="1200" b="1" dirty="0" err="1">
                      <a:solidFill>
                        <a:schemeClr val="bg1"/>
                      </a:solidFill>
                    </a:rPr>
                    <a:t>Organisasi</a:t>
                  </a:r>
                  <a:r>
                    <a:rPr lang="en-US" altLang="ko-KR" sz="1200" b="1" dirty="0">
                      <a:solidFill>
                        <a:schemeClr val="bg1"/>
                      </a:solidFill>
                    </a:rPr>
                    <a:t> </a:t>
                  </a:r>
                </a:p>
                <a:p>
                  <a:pPr algn="ctr"/>
                  <a:r>
                    <a:rPr lang="en-US" altLang="ko-KR" sz="1200" b="1" dirty="0">
                      <a:solidFill>
                        <a:schemeClr val="bg1"/>
                      </a:solidFill>
                    </a:rPr>
                    <a:t>Masyarakat</a:t>
                  </a:r>
                  <a:endParaRPr lang="ko-KR" altLang="en-US" sz="1200" b="1" dirty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4D0E0A53-CAFC-4DC0-ADFD-63411364040E}"/>
              </a:ext>
            </a:extLst>
          </p:cNvPr>
          <p:cNvSpPr txBox="1"/>
          <p:nvPr/>
        </p:nvSpPr>
        <p:spPr>
          <a:xfrm>
            <a:off x="7093509" y="1820289"/>
            <a:ext cx="4577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000" b="1" dirty="0">
                <a:latin typeface="Arial" panose="020B0604020202020204" pitchFamily="34" charset="0"/>
                <a:cs typeface="Arial" panose="020B0604020202020204" pitchFamily="34" charset="0"/>
              </a:rPr>
              <a:t>Pendekatan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Multi-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pihak</a:t>
            </a:r>
            <a:endParaRPr lang="id-ID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0BAD03B-5B8D-4C51-B348-79357AD0E2E1}"/>
              </a:ext>
            </a:extLst>
          </p:cNvPr>
          <p:cNvSpPr txBox="1"/>
          <p:nvPr/>
        </p:nvSpPr>
        <p:spPr>
          <a:xfrm>
            <a:off x="7611633" y="2199004"/>
            <a:ext cx="3569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id-ID" sz="1400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“</a:t>
            </a:r>
            <a:r>
              <a:rPr lang="en-US" sz="1400" b="1" i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melibatkan</a:t>
            </a:r>
            <a:r>
              <a:rPr lang="en-US" sz="1400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1400" b="1" i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sektor</a:t>
            </a:r>
            <a:r>
              <a:rPr lang="en-US" sz="1400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non-</a:t>
            </a:r>
            <a:r>
              <a:rPr lang="en-US" sz="1400" b="1" i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pemerintah</a:t>
            </a:r>
            <a:r>
              <a:rPr lang="id-ID" sz="1400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”</a:t>
            </a:r>
            <a:endParaRPr lang="en-ID" sz="1400" b="1" i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979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381A36-6AC6-41FC-BBDE-0DCCD58D8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EDC4F-3708-4609-99B3-60F3412AB3F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78B22D-4B8D-40A5-A24C-F52751010459}"/>
              </a:ext>
            </a:extLst>
          </p:cNvPr>
          <p:cNvSpPr txBox="1"/>
          <p:nvPr/>
        </p:nvSpPr>
        <p:spPr>
          <a:xfrm>
            <a:off x="6480920" y="1402247"/>
            <a:ext cx="52926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 algn="ctr"/>
            <a:r>
              <a:rPr lang="id-ID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Konvergensi Percepatan Penurunan </a:t>
            </a:r>
            <a:r>
              <a:rPr lang="id-ID" sz="1600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Stunting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1FA4792-85CC-4C08-B208-B222BD9D79F5}"/>
              </a:ext>
            </a:extLst>
          </p:cNvPr>
          <p:cNvGrpSpPr/>
          <p:nvPr/>
        </p:nvGrpSpPr>
        <p:grpSpPr>
          <a:xfrm>
            <a:off x="6480920" y="2903137"/>
            <a:ext cx="5391821" cy="3697432"/>
            <a:chOff x="505736" y="1420000"/>
            <a:chExt cx="5830896" cy="369743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4C91C40-BCC4-44DC-8C97-F890AB021473}"/>
                </a:ext>
              </a:extLst>
            </p:cNvPr>
            <p:cNvSpPr/>
            <p:nvPr/>
          </p:nvSpPr>
          <p:spPr>
            <a:xfrm>
              <a:off x="2219301" y="3422690"/>
              <a:ext cx="4117331" cy="120601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60000" tIns="180000" rIns="288000" bIns="180000" rtlCol="0" anchor="ctr"/>
            <a:lstStyle/>
            <a:p>
              <a:endParaRPr lang="en-IN" sz="140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56675AE-1AB1-4534-AFA2-E6F1381E3676}"/>
                </a:ext>
              </a:extLst>
            </p:cNvPr>
            <p:cNvSpPr/>
            <p:nvPr/>
          </p:nvSpPr>
          <p:spPr>
            <a:xfrm>
              <a:off x="2219300" y="2611384"/>
              <a:ext cx="4117332" cy="1009420"/>
            </a:xfrm>
            <a:prstGeom prst="rect">
              <a:avLst/>
            </a:prstGeom>
            <a:solidFill>
              <a:srgbClr val="FFB0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584000" tIns="180000" rIns="288000" bIns="180000" rtlCol="0" anchor="ctr"/>
            <a:lstStyle/>
            <a:p>
              <a:endParaRPr lang="en-IN" sz="14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F1DC2D0-8903-4435-86FB-06C95FAA55C3}"/>
                </a:ext>
              </a:extLst>
            </p:cNvPr>
            <p:cNvSpPr/>
            <p:nvPr/>
          </p:nvSpPr>
          <p:spPr>
            <a:xfrm>
              <a:off x="1900988" y="1879208"/>
              <a:ext cx="4435644" cy="90467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584000" tIns="180000" rIns="288000" bIns="180000" rtlCol="0" anchor="ctr"/>
            <a:lstStyle/>
            <a:p>
              <a:endParaRPr lang="en-IN" sz="1400" dirty="0"/>
            </a:p>
          </p:txBody>
        </p:sp>
        <p:sp>
          <p:nvSpPr>
            <p:cNvPr id="9" name="Flowchart: Sequential Access Storage 8">
              <a:extLst>
                <a:ext uri="{FF2B5EF4-FFF2-40B4-BE49-F238E27FC236}">
                  <a16:creationId xmlns:a16="http://schemas.microsoft.com/office/drawing/2014/main" id="{05EAE3F4-3FD5-425F-AACF-FC9867A4A275}"/>
                </a:ext>
              </a:extLst>
            </p:cNvPr>
            <p:cNvSpPr/>
            <p:nvPr/>
          </p:nvSpPr>
          <p:spPr>
            <a:xfrm>
              <a:off x="505736" y="2212664"/>
              <a:ext cx="2126171" cy="2904768"/>
            </a:xfrm>
            <a:prstGeom prst="flowChartMagneticTape">
              <a:avLst/>
            </a:prstGeom>
            <a:solidFill>
              <a:schemeClr val="accent6"/>
            </a:solidFill>
            <a:ln>
              <a:noFill/>
            </a:ln>
            <a:scene3d>
              <a:camera prst="isometricOffAxis1Top"/>
              <a:lightRig rig="twoPt" dir="t"/>
            </a:scene3d>
            <a:sp3d>
              <a:bevelT w="6350" h="660400"/>
              <a:bevelB w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0" name="Flowchart: Sequential Access Storage 9">
              <a:extLst>
                <a:ext uri="{FF2B5EF4-FFF2-40B4-BE49-F238E27FC236}">
                  <a16:creationId xmlns:a16="http://schemas.microsoft.com/office/drawing/2014/main" id="{97A694E4-A6CB-4985-AE29-EEC15015FCC6}"/>
                </a:ext>
              </a:extLst>
            </p:cNvPr>
            <p:cNvSpPr/>
            <p:nvPr/>
          </p:nvSpPr>
          <p:spPr>
            <a:xfrm>
              <a:off x="788707" y="1840650"/>
              <a:ext cx="1501345" cy="1960959"/>
            </a:xfrm>
            <a:prstGeom prst="flowChartMagneticTape">
              <a:avLst/>
            </a:prstGeom>
            <a:solidFill>
              <a:srgbClr val="FFB018"/>
            </a:solidFill>
            <a:ln>
              <a:noFill/>
            </a:ln>
            <a:scene3d>
              <a:camera prst="isometricOffAxis1Top"/>
              <a:lightRig rig="twoPt" dir="t"/>
            </a:scene3d>
            <a:sp3d>
              <a:bevelT w="6350" h="660400"/>
              <a:bevelB w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1" name="Flowchart: Sequential Access Storage 10">
              <a:extLst>
                <a:ext uri="{FF2B5EF4-FFF2-40B4-BE49-F238E27FC236}">
                  <a16:creationId xmlns:a16="http://schemas.microsoft.com/office/drawing/2014/main" id="{642EE201-C57C-4FF7-9527-626CE6626349}"/>
                </a:ext>
              </a:extLst>
            </p:cNvPr>
            <p:cNvSpPr/>
            <p:nvPr/>
          </p:nvSpPr>
          <p:spPr>
            <a:xfrm>
              <a:off x="1104158" y="1420000"/>
              <a:ext cx="935950" cy="1084280"/>
            </a:xfrm>
            <a:prstGeom prst="flowChartMagneticTape">
              <a:avLst/>
            </a:prstGeom>
            <a:solidFill>
              <a:schemeClr val="accent5"/>
            </a:solidFill>
            <a:ln>
              <a:noFill/>
            </a:ln>
            <a:scene3d>
              <a:camera prst="isometricOffAxis1Top"/>
              <a:lightRig rig="twoPt" dir="t"/>
            </a:scene3d>
            <a:sp3d>
              <a:bevelT w="6350" h="660400"/>
              <a:bevelB w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40FC6F0-BCA6-4165-A80F-7C2B04E9B741}"/>
                </a:ext>
              </a:extLst>
            </p:cNvPr>
            <p:cNvSpPr txBox="1"/>
            <p:nvPr/>
          </p:nvSpPr>
          <p:spPr>
            <a:xfrm>
              <a:off x="1180325" y="2260319"/>
              <a:ext cx="9359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Pusat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9B1DCE5-94A4-4BCD-B267-1DE3E472B5A0}"/>
                </a:ext>
              </a:extLst>
            </p:cNvPr>
            <p:cNvSpPr txBox="1"/>
            <p:nvPr/>
          </p:nvSpPr>
          <p:spPr>
            <a:xfrm>
              <a:off x="781184" y="3085041"/>
              <a:ext cx="1782050" cy="782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Provinsi &amp; Kab/Kota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CBA9A3F-F001-43EB-BFC2-B4AF9E88B585}"/>
                </a:ext>
              </a:extLst>
            </p:cNvPr>
            <p:cNvSpPr txBox="1"/>
            <p:nvPr/>
          </p:nvSpPr>
          <p:spPr>
            <a:xfrm>
              <a:off x="1200289" y="4113671"/>
              <a:ext cx="9438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Desa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A6E0E92-7805-4D00-A367-28FA8A56F4DD}"/>
                </a:ext>
              </a:extLst>
            </p:cNvPr>
            <p:cNvSpPr txBox="1"/>
            <p:nvPr/>
          </p:nvSpPr>
          <p:spPr>
            <a:xfrm>
              <a:off x="2211277" y="1952146"/>
              <a:ext cx="4117332" cy="748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6213" indent="-176213">
                <a:spcBef>
                  <a:spcPts val="800"/>
                </a:spcBef>
                <a:buFont typeface="Arial" panose="020B0604020202020204" pitchFamily="34" charset="0"/>
                <a:buChar char="•"/>
              </a:pPr>
              <a:r>
                <a:rPr lang="id-ID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18 K/L berkontribusi dalam penurunan </a:t>
              </a:r>
              <a:r>
                <a:rPr lang="id-ID" sz="1200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stunting</a:t>
              </a:r>
              <a:r>
                <a:rPr lang="id-ID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id-ID" sz="1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6213" indent="-176213">
                <a:spcBef>
                  <a:spcPts val="800"/>
                </a:spcBef>
                <a:buFont typeface="Arial" panose="020B0604020202020204" pitchFamily="34" charset="0"/>
                <a:buChar char="•"/>
              </a:pPr>
              <a:r>
                <a:rPr lang="id-ID" sz="1200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Tagging</a:t>
              </a:r>
              <a:r>
                <a:rPr lang="id-ID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tematik </a:t>
              </a:r>
              <a:r>
                <a:rPr lang="id-ID" sz="1200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stunting</a:t>
              </a:r>
              <a:r>
                <a:rPr lang="id-ID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dalam sistem perencanaan penganggaran (KRISNA &amp; RKA K/L)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F6B6C65-9D2C-42AB-A530-AA3084AC32C5}"/>
                </a:ext>
              </a:extLst>
            </p:cNvPr>
            <p:cNvSpPr txBox="1"/>
            <p:nvPr/>
          </p:nvSpPr>
          <p:spPr>
            <a:xfrm>
              <a:off x="2638406" y="2872445"/>
              <a:ext cx="3690203" cy="697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6213" indent="-176213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id-ID" sz="12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 Aksi Integrasi </a:t>
              </a:r>
              <a:endParaRPr lang="id-ID" sz="12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6213" indent="-176213">
                <a:spcBef>
                  <a:spcPts val="400"/>
                </a:spcBef>
                <a:buFont typeface="Arial" panose="020B0604020202020204" pitchFamily="34" charset="0"/>
                <a:buChar char="•"/>
              </a:pPr>
              <a:r>
                <a:rPr lang="id-ID" sz="12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Internalisasi kegiatan ke dalam dokumen perencanaan dan anggaran.</a:t>
              </a:r>
              <a:endParaRPr lang="id-ID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571FE7E-2489-4EB3-8F46-C6DA8852B5E2}"/>
                </a:ext>
              </a:extLst>
            </p:cNvPr>
            <p:cNvSpPr txBox="1"/>
            <p:nvPr/>
          </p:nvSpPr>
          <p:spPr>
            <a:xfrm>
              <a:off x="3151753" y="3752315"/>
              <a:ext cx="3168835" cy="723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6213" indent="-176213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id-ID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Menyasar rumah tangga dengan ibu hamil &amp; baduta (1.000 HPK).</a:t>
              </a:r>
            </a:p>
            <a:p>
              <a:pPr marL="176213" indent="-176213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id-ID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Pemanfaatan Dana Desa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0C9DB807-8F2C-4BC3-8BC7-5A2F051276F0}"/>
              </a:ext>
            </a:extLst>
          </p:cNvPr>
          <p:cNvSpPr/>
          <p:nvPr/>
        </p:nvSpPr>
        <p:spPr>
          <a:xfrm>
            <a:off x="6683591" y="2112014"/>
            <a:ext cx="5122739" cy="6032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72000" rIns="216000" bIns="72000" rtlCol="0" anchor="ctr"/>
          <a:lstStyle/>
          <a:p>
            <a:pPr algn="ctr"/>
            <a:endParaRPr lang="id-ID" sz="1400" noProof="1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522984B-B07D-4FC8-833C-26AAB8AAA6A2}"/>
              </a:ext>
            </a:extLst>
          </p:cNvPr>
          <p:cNvSpPr txBox="1"/>
          <p:nvPr/>
        </p:nvSpPr>
        <p:spPr>
          <a:xfrm>
            <a:off x="6772780" y="2236400"/>
            <a:ext cx="184507" cy="169497"/>
          </a:xfrm>
          <a:custGeom>
            <a:avLst/>
            <a:gdLst/>
            <a:ahLst/>
            <a:cxnLst/>
            <a:rect l="l" t="t" r="r" b="b"/>
            <a:pathLst>
              <a:path w="115863" h="107156">
                <a:moveTo>
                  <a:pt x="106040" y="0"/>
                </a:moveTo>
                <a:lnTo>
                  <a:pt x="115863" y="15627"/>
                </a:lnTo>
                <a:cubicBezTo>
                  <a:pt x="107677" y="19050"/>
                  <a:pt x="101650" y="24147"/>
                  <a:pt x="97780" y="30919"/>
                </a:cubicBezTo>
                <a:cubicBezTo>
                  <a:pt x="93911" y="37691"/>
                  <a:pt x="91753" y="47551"/>
                  <a:pt x="91306" y="60499"/>
                </a:cubicBezTo>
                <a:lnTo>
                  <a:pt x="112291" y="60499"/>
                </a:lnTo>
                <a:lnTo>
                  <a:pt x="112291" y="107156"/>
                </a:lnTo>
                <a:lnTo>
                  <a:pt x="69205" y="107156"/>
                </a:lnTo>
                <a:lnTo>
                  <a:pt x="69205" y="70321"/>
                </a:lnTo>
                <a:cubicBezTo>
                  <a:pt x="69205" y="50378"/>
                  <a:pt x="71587" y="35942"/>
                  <a:pt x="76349" y="27012"/>
                </a:cubicBezTo>
                <a:cubicBezTo>
                  <a:pt x="82600" y="15106"/>
                  <a:pt x="92497" y="6102"/>
                  <a:pt x="106040" y="0"/>
                </a:cubicBezTo>
                <a:close/>
                <a:moveTo>
                  <a:pt x="36835" y="0"/>
                </a:moveTo>
                <a:lnTo>
                  <a:pt x="46658" y="15627"/>
                </a:lnTo>
                <a:cubicBezTo>
                  <a:pt x="38472" y="19050"/>
                  <a:pt x="32445" y="24147"/>
                  <a:pt x="28575" y="30919"/>
                </a:cubicBezTo>
                <a:cubicBezTo>
                  <a:pt x="24706" y="37691"/>
                  <a:pt x="22548" y="47551"/>
                  <a:pt x="22101" y="60499"/>
                </a:cubicBezTo>
                <a:lnTo>
                  <a:pt x="43086" y="60499"/>
                </a:lnTo>
                <a:lnTo>
                  <a:pt x="43086" y="107156"/>
                </a:lnTo>
                <a:lnTo>
                  <a:pt x="0" y="107156"/>
                </a:lnTo>
                <a:lnTo>
                  <a:pt x="0" y="70321"/>
                </a:lnTo>
                <a:cubicBezTo>
                  <a:pt x="0" y="50378"/>
                  <a:pt x="2381" y="35942"/>
                  <a:pt x="7144" y="27012"/>
                </a:cubicBezTo>
                <a:cubicBezTo>
                  <a:pt x="13395" y="15106"/>
                  <a:pt x="23292" y="6102"/>
                  <a:pt x="36835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IN" sz="3200" dirty="0">
              <a:latin typeface="Lato Thin" panose="020F0502020204030203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F9B0FEB-B3B7-4072-B828-8001E8235B17}"/>
              </a:ext>
            </a:extLst>
          </p:cNvPr>
          <p:cNvSpPr txBox="1"/>
          <p:nvPr/>
        </p:nvSpPr>
        <p:spPr>
          <a:xfrm flipH="1" flipV="1">
            <a:off x="11492978" y="2447637"/>
            <a:ext cx="184507" cy="169497"/>
          </a:xfrm>
          <a:custGeom>
            <a:avLst/>
            <a:gdLst/>
            <a:ahLst/>
            <a:cxnLst/>
            <a:rect l="l" t="t" r="r" b="b"/>
            <a:pathLst>
              <a:path w="115863" h="107156">
                <a:moveTo>
                  <a:pt x="106040" y="0"/>
                </a:moveTo>
                <a:lnTo>
                  <a:pt x="115863" y="15627"/>
                </a:lnTo>
                <a:cubicBezTo>
                  <a:pt x="107677" y="19050"/>
                  <a:pt x="101650" y="24147"/>
                  <a:pt x="97780" y="30919"/>
                </a:cubicBezTo>
                <a:cubicBezTo>
                  <a:pt x="93911" y="37691"/>
                  <a:pt x="91753" y="47551"/>
                  <a:pt x="91306" y="60499"/>
                </a:cubicBezTo>
                <a:lnTo>
                  <a:pt x="112291" y="60499"/>
                </a:lnTo>
                <a:lnTo>
                  <a:pt x="112291" y="107156"/>
                </a:lnTo>
                <a:lnTo>
                  <a:pt x="69205" y="107156"/>
                </a:lnTo>
                <a:lnTo>
                  <a:pt x="69205" y="70321"/>
                </a:lnTo>
                <a:cubicBezTo>
                  <a:pt x="69205" y="50378"/>
                  <a:pt x="71587" y="35942"/>
                  <a:pt x="76349" y="27012"/>
                </a:cubicBezTo>
                <a:cubicBezTo>
                  <a:pt x="82600" y="15106"/>
                  <a:pt x="92497" y="6102"/>
                  <a:pt x="106040" y="0"/>
                </a:cubicBezTo>
                <a:close/>
                <a:moveTo>
                  <a:pt x="36835" y="0"/>
                </a:moveTo>
                <a:lnTo>
                  <a:pt x="46658" y="15627"/>
                </a:lnTo>
                <a:cubicBezTo>
                  <a:pt x="38472" y="19050"/>
                  <a:pt x="32445" y="24147"/>
                  <a:pt x="28575" y="30919"/>
                </a:cubicBezTo>
                <a:cubicBezTo>
                  <a:pt x="24706" y="37691"/>
                  <a:pt x="22548" y="47551"/>
                  <a:pt x="22101" y="60499"/>
                </a:cubicBezTo>
                <a:lnTo>
                  <a:pt x="43086" y="60499"/>
                </a:lnTo>
                <a:lnTo>
                  <a:pt x="43086" y="107156"/>
                </a:lnTo>
                <a:lnTo>
                  <a:pt x="0" y="107156"/>
                </a:lnTo>
                <a:lnTo>
                  <a:pt x="0" y="70321"/>
                </a:lnTo>
                <a:cubicBezTo>
                  <a:pt x="0" y="50378"/>
                  <a:pt x="2381" y="35942"/>
                  <a:pt x="7144" y="27012"/>
                </a:cubicBezTo>
                <a:cubicBezTo>
                  <a:pt x="13395" y="15106"/>
                  <a:pt x="23292" y="6102"/>
                  <a:pt x="36835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IN" sz="3200" dirty="0">
              <a:latin typeface="Lato Thin" panose="020F0502020204030203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5BA2FED-27CA-46E6-9DDC-00505B2E30DE}"/>
              </a:ext>
            </a:extLst>
          </p:cNvPr>
          <p:cNvSpPr txBox="1"/>
          <p:nvPr/>
        </p:nvSpPr>
        <p:spPr>
          <a:xfrm>
            <a:off x="6683591" y="2131439"/>
            <a:ext cx="5024236" cy="523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400" noProof="1">
                <a:solidFill>
                  <a:schemeClr val="tx2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Konvergensi adalah upaya untuk memastikan seluruh intervensi penurunan stunting sampai pada target sasaran. </a:t>
            </a:r>
            <a:endParaRPr lang="id-ID" sz="1400" noProof="1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3334959-6198-42A0-99C5-7CE6A74A3D39}"/>
              </a:ext>
            </a:extLst>
          </p:cNvPr>
          <p:cNvGrpSpPr/>
          <p:nvPr/>
        </p:nvGrpSpPr>
        <p:grpSpPr>
          <a:xfrm>
            <a:off x="189452" y="2466129"/>
            <a:ext cx="6051118" cy="4155101"/>
            <a:chOff x="2069094" y="1296847"/>
            <a:chExt cx="8139172" cy="5144881"/>
          </a:xfrm>
        </p:grpSpPr>
        <p:pic>
          <p:nvPicPr>
            <p:cNvPr id="23" name="Picture 15">
              <a:extLst>
                <a:ext uri="{FF2B5EF4-FFF2-40B4-BE49-F238E27FC236}">
                  <a16:creationId xmlns:a16="http://schemas.microsoft.com/office/drawing/2014/main" id="{6AD22F4F-357D-4793-9360-753F8ADDCE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2895" y="1624400"/>
              <a:ext cx="4516833" cy="45332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80AF64B1-2146-459F-9A86-BC68ED973D7E}"/>
                </a:ext>
              </a:extLst>
            </p:cNvPr>
            <p:cNvGrpSpPr/>
            <p:nvPr/>
          </p:nvGrpSpPr>
          <p:grpSpPr>
            <a:xfrm>
              <a:off x="5095241" y="1296847"/>
              <a:ext cx="1831641" cy="498903"/>
              <a:chOff x="10117981" y="1262527"/>
              <a:chExt cx="1831642" cy="498906"/>
            </a:xfrm>
          </p:grpSpPr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3C4252AD-F1CB-4BD4-8DE3-2A7F5454A2C5}"/>
                  </a:ext>
                </a:extLst>
              </p:cNvPr>
              <p:cNvGrpSpPr/>
              <p:nvPr/>
            </p:nvGrpSpPr>
            <p:grpSpPr>
              <a:xfrm>
                <a:off x="10117981" y="1262527"/>
                <a:ext cx="516072" cy="498906"/>
                <a:chOff x="10085298" y="1818986"/>
                <a:chExt cx="516072" cy="498906"/>
              </a:xfrm>
            </p:grpSpPr>
            <p:sp>
              <p:nvSpPr>
                <p:cNvPr id="62" name="Oval 61">
                  <a:extLst>
                    <a:ext uri="{FF2B5EF4-FFF2-40B4-BE49-F238E27FC236}">
                      <a16:creationId xmlns:a16="http://schemas.microsoft.com/office/drawing/2014/main" id="{343B8FEA-4EBA-4B7D-BAC0-8B4DC05236D3}"/>
                    </a:ext>
                  </a:extLst>
                </p:cNvPr>
                <p:cNvSpPr/>
                <p:nvPr/>
              </p:nvSpPr>
              <p:spPr>
                <a:xfrm>
                  <a:off x="10085298" y="1818986"/>
                  <a:ext cx="516072" cy="498906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sz="2000" noProof="1"/>
                </a:p>
              </p:txBody>
            </p:sp>
            <p:sp>
              <p:nvSpPr>
                <p:cNvPr id="63" name="Freeform 38">
                  <a:extLst>
                    <a:ext uri="{FF2B5EF4-FFF2-40B4-BE49-F238E27FC236}">
                      <a16:creationId xmlns:a16="http://schemas.microsoft.com/office/drawing/2014/main" id="{CCBA409F-FA16-428E-B0E8-1051DC27615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0242527" y="1941380"/>
                  <a:ext cx="201613" cy="219075"/>
                </a:xfrm>
                <a:custGeom>
                  <a:avLst/>
                  <a:gdLst>
                    <a:gd name="T0" fmla="*/ 106 w 130"/>
                    <a:gd name="T1" fmla="*/ 142 h 142"/>
                    <a:gd name="T2" fmla="*/ 25 w 130"/>
                    <a:gd name="T3" fmla="*/ 142 h 142"/>
                    <a:gd name="T4" fmla="*/ 0 w 130"/>
                    <a:gd name="T5" fmla="*/ 118 h 142"/>
                    <a:gd name="T6" fmla="*/ 32 w 130"/>
                    <a:gd name="T7" fmla="*/ 65 h 142"/>
                    <a:gd name="T8" fmla="*/ 65 w 130"/>
                    <a:gd name="T9" fmla="*/ 78 h 142"/>
                    <a:gd name="T10" fmla="*/ 98 w 130"/>
                    <a:gd name="T11" fmla="*/ 65 h 142"/>
                    <a:gd name="T12" fmla="*/ 130 w 130"/>
                    <a:gd name="T13" fmla="*/ 118 h 142"/>
                    <a:gd name="T14" fmla="*/ 106 w 130"/>
                    <a:gd name="T15" fmla="*/ 142 h 142"/>
                    <a:gd name="T16" fmla="*/ 65 w 130"/>
                    <a:gd name="T17" fmla="*/ 71 h 142"/>
                    <a:gd name="T18" fmla="*/ 30 w 130"/>
                    <a:gd name="T19" fmla="*/ 36 h 142"/>
                    <a:gd name="T20" fmla="*/ 65 w 130"/>
                    <a:gd name="T21" fmla="*/ 0 h 142"/>
                    <a:gd name="T22" fmla="*/ 101 w 130"/>
                    <a:gd name="T23" fmla="*/ 36 h 142"/>
                    <a:gd name="T24" fmla="*/ 65 w 130"/>
                    <a:gd name="T25" fmla="*/ 71 h 1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30" h="142">
                      <a:moveTo>
                        <a:pt x="106" y="142"/>
                      </a:moveTo>
                      <a:cubicBezTo>
                        <a:pt x="25" y="142"/>
                        <a:pt x="25" y="142"/>
                        <a:pt x="25" y="142"/>
                      </a:cubicBezTo>
                      <a:cubicBezTo>
                        <a:pt x="10" y="142"/>
                        <a:pt x="0" y="133"/>
                        <a:pt x="0" y="118"/>
                      </a:cubicBezTo>
                      <a:cubicBezTo>
                        <a:pt x="0" y="97"/>
                        <a:pt x="5" y="65"/>
                        <a:pt x="32" y="65"/>
                      </a:cubicBezTo>
                      <a:cubicBezTo>
                        <a:pt x="35" y="65"/>
                        <a:pt x="47" y="78"/>
                        <a:pt x="65" y="78"/>
                      </a:cubicBezTo>
                      <a:cubicBezTo>
                        <a:pt x="83" y="78"/>
                        <a:pt x="95" y="65"/>
                        <a:pt x="98" y="65"/>
                      </a:cubicBezTo>
                      <a:cubicBezTo>
                        <a:pt x="125" y="65"/>
                        <a:pt x="130" y="97"/>
                        <a:pt x="130" y="118"/>
                      </a:cubicBezTo>
                      <a:cubicBezTo>
                        <a:pt x="130" y="133"/>
                        <a:pt x="120" y="142"/>
                        <a:pt x="106" y="142"/>
                      </a:cubicBezTo>
                      <a:close/>
                      <a:moveTo>
                        <a:pt x="65" y="71"/>
                      </a:moveTo>
                      <a:cubicBezTo>
                        <a:pt x="46" y="71"/>
                        <a:pt x="30" y="55"/>
                        <a:pt x="30" y="36"/>
                      </a:cubicBezTo>
                      <a:cubicBezTo>
                        <a:pt x="30" y="16"/>
                        <a:pt x="46" y="0"/>
                        <a:pt x="65" y="0"/>
                      </a:cubicBezTo>
                      <a:cubicBezTo>
                        <a:pt x="85" y="0"/>
                        <a:pt x="101" y="16"/>
                        <a:pt x="101" y="36"/>
                      </a:cubicBezTo>
                      <a:cubicBezTo>
                        <a:pt x="101" y="55"/>
                        <a:pt x="85" y="71"/>
                        <a:pt x="65" y="7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2000" noProof="1"/>
                </a:p>
              </p:txBody>
            </p:sp>
          </p:grpSp>
          <p:sp>
            <p:nvSpPr>
              <p:cNvPr id="61" name="Rectangle 242">
                <a:extLst>
                  <a:ext uri="{FF2B5EF4-FFF2-40B4-BE49-F238E27FC236}">
                    <a16:creationId xmlns:a16="http://schemas.microsoft.com/office/drawing/2014/main" id="{161FFE89-C3CD-4278-B96F-D0DCC5BE49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66736" y="1271480"/>
                <a:ext cx="1282887" cy="384581"/>
              </a:xfrm>
              <a:prstGeom prst="rect">
                <a:avLst/>
              </a:prstGeom>
              <a:solidFill>
                <a:srgbClr val="FFFFFF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id-ID" altLang="en-US" sz="1050" b="1" noProof="1">
                    <a:latin typeface="Arial" panose="020B0604020202020204" pitchFamily="34" charset="0"/>
                    <a:cs typeface="Arial" panose="020B0604020202020204" pitchFamily="34" charset="0"/>
                  </a:rPr>
                  <a:t>PIC: </a:t>
                </a:r>
                <a:r>
                  <a:rPr lang="id-ID" altLang="en-US" sz="1050" noProof="1">
                    <a:latin typeface="Arial" panose="020B0604020202020204" pitchFamily="34" charset="0"/>
                    <a:cs typeface="Arial" panose="020B0604020202020204" pitchFamily="34" charset="0"/>
                  </a:rPr>
                  <a:t>BAPPEDA</a:t>
                </a:r>
                <a:endParaRPr kumimoji="0" lang="id-ID" altLang="en-US" sz="2800" b="0" i="0" u="none" strike="noStrike" cap="none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737CC204-C243-4227-96EE-9E8F07B1ECC7}"/>
                </a:ext>
              </a:extLst>
            </p:cNvPr>
            <p:cNvGrpSpPr/>
            <p:nvPr/>
          </p:nvGrpSpPr>
          <p:grpSpPr>
            <a:xfrm>
              <a:off x="7551739" y="1774106"/>
              <a:ext cx="1832312" cy="498906"/>
              <a:chOff x="10109578" y="1857073"/>
              <a:chExt cx="1832312" cy="498906"/>
            </a:xfrm>
          </p:grpSpPr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F4B472AB-8808-4F1E-8D4C-CDF1CA73480F}"/>
                  </a:ext>
                </a:extLst>
              </p:cNvPr>
              <p:cNvGrpSpPr/>
              <p:nvPr/>
            </p:nvGrpSpPr>
            <p:grpSpPr>
              <a:xfrm>
                <a:off x="10109578" y="1857073"/>
                <a:ext cx="516072" cy="498906"/>
                <a:chOff x="10085298" y="1818986"/>
                <a:chExt cx="516072" cy="498906"/>
              </a:xfrm>
            </p:grpSpPr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9E3EA461-2264-4151-86AF-700DC8D6DABF}"/>
                    </a:ext>
                  </a:extLst>
                </p:cNvPr>
                <p:cNvSpPr/>
                <p:nvPr/>
              </p:nvSpPr>
              <p:spPr>
                <a:xfrm>
                  <a:off x="10085298" y="1818986"/>
                  <a:ext cx="516072" cy="498906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sz="2000" noProof="1"/>
                </a:p>
              </p:txBody>
            </p:sp>
            <p:sp>
              <p:nvSpPr>
                <p:cNvPr id="59" name="Freeform 38">
                  <a:extLst>
                    <a:ext uri="{FF2B5EF4-FFF2-40B4-BE49-F238E27FC236}">
                      <a16:creationId xmlns:a16="http://schemas.microsoft.com/office/drawing/2014/main" id="{63A9BD4C-DA3D-4FCB-B0DF-3D08030E473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0242527" y="1941380"/>
                  <a:ext cx="201613" cy="219075"/>
                </a:xfrm>
                <a:custGeom>
                  <a:avLst/>
                  <a:gdLst>
                    <a:gd name="T0" fmla="*/ 106 w 130"/>
                    <a:gd name="T1" fmla="*/ 142 h 142"/>
                    <a:gd name="T2" fmla="*/ 25 w 130"/>
                    <a:gd name="T3" fmla="*/ 142 h 142"/>
                    <a:gd name="T4" fmla="*/ 0 w 130"/>
                    <a:gd name="T5" fmla="*/ 118 h 142"/>
                    <a:gd name="T6" fmla="*/ 32 w 130"/>
                    <a:gd name="T7" fmla="*/ 65 h 142"/>
                    <a:gd name="T8" fmla="*/ 65 w 130"/>
                    <a:gd name="T9" fmla="*/ 78 h 142"/>
                    <a:gd name="T10" fmla="*/ 98 w 130"/>
                    <a:gd name="T11" fmla="*/ 65 h 142"/>
                    <a:gd name="T12" fmla="*/ 130 w 130"/>
                    <a:gd name="T13" fmla="*/ 118 h 142"/>
                    <a:gd name="T14" fmla="*/ 106 w 130"/>
                    <a:gd name="T15" fmla="*/ 142 h 142"/>
                    <a:gd name="T16" fmla="*/ 65 w 130"/>
                    <a:gd name="T17" fmla="*/ 71 h 142"/>
                    <a:gd name="T18" fmla="*/ 30 w 130"/>
                    <a:gd name="T19" fmla="*/ 36 h 142"/>
                    <a:gd name="T20" fmla="*/ 65 w 130"/>
                    <a:gd name="T21" fmla="*/ 0 h 142"/>
                    <a:gd name="T22" fmla="*/ 101 w 130"/>
                    <a:gd name="T23" fmla="*/ 36 h 142"/>
                    <a:gd name="T24" fmla="*/ 65 w 130"/>
                    <a:gd name="T25" fmla="*/ 71 h 1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30" h="142">
                      <a:moveTo>
                        <a:pt x="106" y="142"/>
                      </a:moveTo>
                      <a:cubicBezTo>
                        <a:pt x="25" y="142"/>
                        <a:pt x="25" y="142"/>
                        <a:pt x="25" y="142"/>
                      </a:cubicBezTo>
                      <a:cubicBezTo>
                        <a:pt x="10" y="142"/>
                        <a:pt x="0" y="133"/>
                        <a:pt x="0" y="118"/>
                      </a:cubicBezTo>
                      <a:cubicBezTo>
                        <a:pt x="0" y="97"/>
                        <a:pt x="5" y="65"/>
                        <a:pt x="32" y="65"/>
                      </a:cubicBezTo>
                      <a:cubicBezTo>
                        <a:pt x="35" y="65"/>
                        <a:pt x="47" y="78"/>
                        <a:pt x="65" y="78"/>
                      </a:cubicBezTo>
                      <a:cubicBezTo>
                        <a:pt x="83" y="78"/>
                        <a:pt x="95" y="65"/>
                        <a:pt x="98" y="65"/>
                      </a:cubicBezTo>
                      <a:cubicBezTo>
                        <a:pt x="125" y="65"/>
                        <a:pt x="130" y="97"/>
                        <a:pt x="130" y="118"/>
                      </a:cubicBezTo>
                      <a:cubicBezTo>
                        <a:pt x="130" y="133"/>
                        <a:pt x="120" y="142"/>
                        <a:pt x="106" y="142"/>
                      </a:cubicBezTo>
                      <a:close/>
                      <a:moveTo>
                        <a:pt x="65" y="71"/>
                      </a:moveTo>
                      <a:cubicBezTo>
                        <a:pt x="46" y="71"/>
                        <a:pt x="30" y="55"/>
                        <a:pt x="30" y="36"/>
                      </a:cubicBezTo>
                      <a:cubicBezTo>
                        <a:pt x="30" y="16"/>
                        <a:pt x="46" y="0"/>
                        <a:pt x="65" y="0"/>
                      </a:cubicBezTo>
                      <a:cubicBezTo>
                        <a:pt x="85" y="0"/>
                        <a:pt x="101" y="16"/>
                        <a:pt x="101" y="36"/>
                      </a:cubicBezTo>
                      <a:cubicBezTo>
                        <a:pt x="101" y="55"/>
                        <a:pt x="85" y="71"/>
                        <a:pt x="65" y="7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2000" noProof="1"/>
                </a:p>
              </p:txBody>
            </p:sp>
          </p:grpSp>
          <p:sp>
            <p:nvSpPr>
              <p:cNvPr id="57" name="Rectangle 242">
                <a:extLst>
                  <a:ext uri="{FF2B5EF4-FFF2-40B4-BE49-F238E27FC236}">
                    <a16:creationId xmlns:a16="http://schemas.microsoft.com/office/drawing/2014/main" id="{43B58241-6DF7-41CF-8D61-88423131FD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59003" y="1888141"/>
                <a:ext cx="1282887" cy="384581"/>
              </a:xfrm>
              <a:prstGeom prst="rect">
                <a:avLst/>
              </a:prstGeom>
              <a:solidFill>
                <a:srgbClr val="FFFFFF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id-ID" altLang="en-US" sz="1050" b="1" noProof="1">
                    <a:latin typeface="Arial" panose="020B0604020202020204" pitchFamily="34" charset="0"/>
                    <a:cs typeface="Arial" panose="020B0604020202020204" pitchFamily="34" charset="0"/>
                  </a:rPr>
                  <a:t>PIC: </a:t>
                </a:r>
                <a:r>
                  <a:rPr lang="id-ID" altLang="en-US" sz="1050" noProof="1">
                    <a:latin typeface="Arial" panose="020B0604020202020204" pitchFamily="34" charset="0"/>
                    <a:cs typeface="Arial" panose="020B0604020202020204" pitchFamily="34" charset="0"/>
                  </a:rPr>
                  <a:t>BAPPEDA</a:t>
                </a:r>
                <a:endParaRPr kumimoji="0" lang="id-ID" altLang="en-US" sz="2800" b="0" i="0" u="none" strike="noStrike" cap="none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0A036828-8F6A-44A7-8B16-697F974CCCA8}"/>
                </a:ext>
              </a:extLst>
            </p:cNvPr>
            <p:cNvGrpSpPr/>
            <p:nvPr/>
          </p:nvGrpSpPr>
          <p:grpSpPr>
            <a:xfrm>
              <a:off x="8362409" y="3529760"/>
              <a:ext cx="1845857" cy="498906"/>
              <a:chOff x="10118975" y="2478373"/>
              <a:chExt cx="1845858" cy="498906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229140A7-DF2E-42F9-9880-270A9D594695}"/>
                  </a:ext>
                </a:extLst>
              </p:cNvPr>
              <p:cNvGrpSpPr/>
              <p:nvPr/>
            </p:nvGrpSpPr>
            <p:grpSpPr>
              <a:xfrm>
                <a:off x="10118975" y="2478373"/>
                <a:ext cx="516072" cy="498906"/>
                <a:chOff x="10085298" y="1818986"/>
                <a:chExt cx="516072" cy="498906"/>
              </a:xfrm>
            </p:grpSpPr>
            <p:sp>
              <p:nvSpPr>
                <p:cNvPr id="54" name="Oval 53">
                  <a:extLst>
                    <a:ext uri="{FF2B5EF4-FFF2-40B4-BE49-F238E27FC236}">
                      <a16:creationId xmlns:a16="http://schemas.microsoft.com/office/drawing/2014/main" id="{7635D0D9-1F4F-4BED-96B3-78F5297AE10E}"/>
                    </a:ext>
                  </a:extLst>
                </p:cNvPr>
                <p:cNvSpPr/>
                <p:nvPr/>
              </p:nvSpPr>
              <p:spPr>
                <a:xfrm>
                  <a:off x="10085298" y="1818986"/>
                  <a:ext cx="516072" cy="498906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sz="2000" noProof="1"/>
                </a:p>
              </p:txBody>
            </p:sp>
            <p:sp>
              <p:nvSpPr>
                <p:cNvPr id="55" name="Freeform 38">
                  <a:extLst>
                    <a:ext uri="{FF2B5EF4-FFF2-40B4-BE49-F238E27FC236}">
                      <a16:creationId xmlns:a16="http://schemas.microsoft.com/office/drawing/2014/main" id="{2A597CAD-F9D1-45BC-BD90-FFBBD6B5C9E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0242527" y="1941380"/>
                  <a:ext cx="201613" cy="219075"/>
                </a:xfrm>
                <a:custGeom>
                  <a:avLst/>
                  <a:gdLst>
                    <a:gd name="T0" fmla="*/ 106 w 130"/>
                    <a:gd name="T1" fmla="*/ 142 h 142"/>
                    <a:gd name="T2" fmla="*/ 25 w 130"/>
                    <a:gd name="T3" fmla="*/ 142 h 142"/>
                    <a:gd name="T4" fmla="*/ 0 w 130"/>
                    <a:gd name="T5" fmla="*/ 118 h 142"/>
                    <a:gd name="T6" fmla="*/ 32 w 130"/>
                    <a:gd name="T7" fmla="*/ 65 h 142"/>
                    <a:gd name="T8" fmla="*/ 65 w 130"/>
                    <a:gd name="T9" fmla="*/ 78 h 142"/>
                    <a:gd name="T10" fmla="*/ 98 w 130"/>
                    <a:gd name="T11" fmla="*/ 65 h 142"/>
                    <a:gd name="T12" fmla="*/ 130 w 130"/>
                    <a:gd name="T13" fmla="*/ 118 h 142"/>
                    <a:gd name="T14" fmla="*/ 106 w 130"/>
                    <a:gd name="T15" fmla="*/ 142 h 142"/>
                    <a:gd name="T16" fmla="*/ 65 w 130"/>
                    <a:gd name="T17" fmla="*/ 71 h 142"/>
                    <a:gd name="T18" fmla="*/ 30 w 130"/>
                    <a:gd name="T19" fmla="*/ 36 h 142"/>
                    <a:gd name="T20" fmla="*/ 65 w 130"/>
                    <a:gd name="T21" fmla="*/ 0 h 142"/>
                    <a:gd name="T22" fmla="*/ 101 w 130"/>
                    <a:gd name="T23" fmla="*/ 36 h 142"/>
                    <a:gd name="T24" fmla="*/ 65 w 130"/>
                    <a:gd name="T25" fmla="*/ 71 h 1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30" h="142">
                      <a:moveTo>
                        <a:pt x="106" y="142"/>
                      </a:moveTo>
                      <a:cubicBezTo>
                        <a:pt x="25" y="142"/>
                        <a:pt x="25" y="142"/>
                        <a:pt x="25" y="142"/>
                      </a:cubicBezTo>
                      <a:cubicBezTo>
                        <a:pt x="10" y="142"/>
                        <a:pt x="0" y="133"/>
                        <a:pt x="0" y="118"/>
                      </a:cubicBezTo>
                      <a:cubicBezTo>
                        <a:pt x="0" y="97"/>
                        <a:pt x="5" y="65"/>
                        <a:pt x="32" y="65"/>
                      </a:cubicBezTo>
                      <a:cubicBezTo>
                        <a:pt x="35" y="65"/>
                        <a:pt x="47" y="78"/>
                        <a:pt x="65" y="78"/>
                      </a:cubicBezTo>
                      <a:cubicBezTo>
                        <a:pt x="83" y="78"/>
                        <a:pt x="95" y="65"/>
                        <a:pt x="98" y="65"/>
                      </a:cubicBezTo>
                      <a:cubicBezTo>
                        <a:pt x="125" y="65"/>
                        <a:pt x="130" y="97"/>
                        <a:pt x="130" y="118"/>
                      </a:cubicBezTo>
                      <a:cubicBezTo>
                        <a:pt x="130" y="133"/>
                        <a:pt x="120" y="142"/>
                        <a:pt x="106" y="142"/>
                      </a:cubicBezTo>
                      <a:close/>
                      <a:moveTo>
                        <a:pt x="65" y="71"/>
                      </a:moveTo>
                      <a:cubicBezTo>
                        <a:pt x="46" y="71"/>
                        <a:pt x="30" y="55"/>
                        <a:pt x="30" y="36"/>
                      </a:cubicBezTo>
                      <a:cubicBezTo>
                        <a:pt x="30" y="16"/>
                        <a:pt x="46" y="0"/>
                        <a:pt x="65" y="0"/>
                      </a:cubicBezTo>
                      <a:cubicBezTo>
                        <a:pt x="85" y="0"/>
                        <a:pt x="101" y="16"/>
                        <a:pt x="101" y="36"/>
                      </a:cubicBezTo>
                      <a:cubicBezTo>
                        <a:pt x="101" y="55"/>
                        <a:pt x="85" y="71"/>
                        <a:pt x="65" y="7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2000" noProof="1"/>
                </a:p>
              </p:txBody>
            </p:sp>
          </p:grpSp>
          <p:sp>
            <p:nvSpPr>
              <p:cNvPr id="53" name="Rectangle 242">
                <a:extLst>
                  <a:ext uri="{FF2B5EF4-FFF2-40B4-BE49-F238E27FC236}">
                    <a16:creationId xmlns:a16="http://schemas.microsoft.com/office/drawing/2014/main" id="{12107944-6A50-48CC-8397-CD225F038C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81946" y="2531308"/>
                <a:ext cx="1282887" cy="384581"/>
              </a:xfrm>
              <a:prstGeom prst="rect">
                <a:avLst/>
              </a:prstGeom>
              <a:solidFill>
                <a:srgbClr val="FFFFFF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id-ID" altLang="en-US" sz="1050" b="1" noProof="1">
                    <a:latin typeface="Arial" panose="020B0604020202020204" pitchFamily="34" charset="0"/>
                    <a:cs typeface="Arial" panose="020B0604020202020204" pitchFamily="34" charset="0"/>
                  </a:rPr>
                  <a:t>PIC: </a:t>
                </a:r>
                <a:r>
                  <a:rPr lang="id-ID" altLang="en-US" sz="1050" noProof="1">
                    <a:latin typeface="Arial" panose="020B0604020202020204" pitchFamily="34" charset="0"/>
                    <a:cs typeface="Arial" panose="020B0604020202020204" pitchFamily="34" charset="0"/>
                  </a:rPr>
                  <a:t>Sekda</a:t>
                </a:r>
                <a:endParaRPr kumimoji="0" lang="id-ID" altLang="en-US" sz="2800" b="0" i="0" u="none" strike="noStrike" cap="none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0CF79B58-64B0-441A-89DA-CA18B5D6AE7B}"/>
                </a:ext>
              </a:extLst>
            </p:cNvPr>
            <p:cNvGrpSpPr/>
            <p:nvPr/>
          </p:nvGrpSpPr>
          <p:grpSpPr>
            <a:xfrm>
              <a:off x="7647807" y="5298162"/>
              <a:ext cx="1831640" cy="498906"/>
              <a:chOff x="10117981" y="3122261"/>
              <a:chExt cx="1831641" cy="498906"/>
            </a:xfrm>
          </p:grpSpPr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B7AB5041-957C-4D95-B470-E16D03D27E95}"/>
                  </a:ext>
                </a:extLst>
              </p:cNvPr>
              <p:cNvGrpSpPr/>
              <p:nvPr/>
            </p:nvGrpSpPr>
            <p:grpSpPr>
              <a:xfrm>
                <a:off x="10117981" y="3122261"/>
                <a:ext cx="516072" cy="498906"/>
                <a:chOff x="10085298" y="1818986"/>
                <a:chExt cx="516072" cy="498906"/>
              </a:xfrm>
            </p:grpSpPr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9E43F7B9-0368-4CD9-9A27-95D0B2B2791D}"/>
                    </a:ext>
                  </a:extLst>
                </p:cNvPr>
                <p:cNvSpPr/>
                <p:nvPr/>
              </p:nvSpPr>
              <p:spPr>
                <a:xfrm>
                  <a:off x="10085298" y="1818986"/>
                  <a:ext cx="516072" cy="498906"/>
                </a:xfrm>
                <a:prstGeom prst="ellipse">
                  <a:avLst/>
                </a:prstGeom>
                <a:solidFill>
                  <a:srgbClr val="9900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sz="2000" noProof="1"/>
                </a:p>
              </p:txBody>
            </p:sp>
            <p:sp>
              <p:nvSpPr>
                <p:cNvPr id="51" name="Freeform 38">
                  <a:extLst>
                    <a:ext uri="{FF2B5EF4-FFF2-40B4-BE49-F238E27FC236}">
                      <a16:creationId xmlns:a16="http://schemas.microsoft.com/office/drawing/2014/main" id="{2109EC35-2FC2-459A-90FA-B7D189B6423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0242527" y="1941380"/>
                  <a:ext cx="201613" cy="219075"/>
                </a:xfrm>
                <a:custGeom>
                  <a:avLst/>
                  <a:gdLst>
                    <a:gd name="T0" fmla="*/ 106 w 130"/>
                    <a:gd name="T1" fmla="*/ 142 h 142"/>
                    <a:gd name="T2" fmla="*/ 25 w 130"/>
                    <a:gd name="T3" fmla="*/ 142 h 142"/>
                    <a:gd name="T4" fmla="*/ 0 w 130"/>
                    <a:gd name="T5" fmla="*/ 118 h 142"/>
                    <a:gd name="T6" fmla="*/ 32 w 130"/>
                    <a:gd name="T7" fmla="*/ 65 h 142"/>
                    <a:gd name="T8" fmla="*/ 65 w 130"/>
                    <a:gd name="T9" fmla="*/ 78 h 142"/>
                    <a:gd name="T10" fmla="*/ 98 w 130"/>
                    <a:gd name="T11" fmla="*/ 65 h 142"/>
                    <a:gd name="T12" fmla="*/ 130 w 130"/>
                    <a:gd name="T13" fmla="*/ 118 h 142"/>
                    <a:gd name="T14" fmla="*/ 106 w 130"/>
                    <a:gd name="T15" fmla="*/ 142 h 142"/>
                    <a:gd name="T16" fmla="*/ 65 w 130"/>
                    <a:gd name="T17" fmla="*/ 71 h 142"/>
                    <a:gd name="T18" fmla="*/ 30 w 130"/>
                    <a:gd name="T19" fmla="*/ 36 h 142"/>
                    <a:gd name="T20" fmla="*/ 65 w 130"/>
                    <a:gd name="T21" fmla="*/ 0 h 142"/>
                    <a:gd name="T22" fmla="*/ 101 w 130"/>
                    <a:gd name="T23" fmla="*/ 36 h 142"/>
                    <a:gd name="T24" fmla="*/ 65 w 130"/>
                    <a:gd name="T25" fmla="*/ 71 h 1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30" h="142">
                      <a:moveTo>
                        <a:pt x="106" y="142"/>
                      </a:moveTo>
                      <a:cubicBezTo>
                        <a:pt x="25" y="142"/>
                        <a:pt x="25" y="142"/>
                        <a:pt x="25" y="142"/>
                      </a:cubicBezTo>
                      <a:cubicBezTo>
                        <a:pt x="10" y="142"/>
                        <a:pt x="0" y="133"/>
                        <a:pt x="0" y="118"/>
                      </a:cubicBezTo>
                      <a:cubicBezTo>
                        <a:pt x="0" y="97"/>
                        <a:pt x="5" y="65"/>
                        <a:pt x="32" y="65"/>
                      </a:cubicBezTo>
                      <a:cubicBezTo>
                        <a:pt x="35" y="65"/>
                        <a:pt x="47" y="78"/>
                        <a:pt x="65" y="78"/>
                      </a:cubicBezTo>
                      <a:cubicBezTo>
                        <a:pt x="83" y="78"/>
                        <a:pt x="95" y="65"/>
                        <a:pt x="98" y="65"/>
                      </a:cubicBezTo>
                      <a:cubicBezTo>
                        <a:pt x="125" y="65"/>
                        <a:pt x="130" y="97"/>
                        <a:pt x="130" y="118"/>
                      </a:cubicBezTo>
                      <a:cubicBezTo>
                        <a:pt x="130" y="133"/>
                        <a:pt x="120" y="142"/>
                        <a:pt x="106" y="142"/>
                      </a:cubicBezTo>
                      <a:close/>
                      <a:moveTo>
                        <a:pt x="65" y="71"/>
                      </a:moveTo>
                      <a:cubicBezTo>
                        <a:pt x="46" y="71"/>
                        <a:pt x="30" y="55"/>
                        <a:pt x="30" y="36"/>
                      </a:cubicBezTo>
                      <a:cubicBezTo>
                        <a:pt x="30" y="16"/>
                        <a:pt x="46" y="0"/>
                        <a:pt x="65" y="0"/>
                      </a:cubicBezTo>
                      <a:cubicBezTo>
                        <a:pt x="85" y="0"/>
                        <a:pt x="101" y="16"/>
                        <a:pt x="101" y="36"/>
                      </a:cubicBezTo>
                      <a:cubicBezTo>
                        <a:pt x="101" y="55"/>
                        <a:pt x="85" y="71"/>
                        <a:pt x="65" y="7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2000" noProof="1"/>
                </a:p>
              </p:txBody>
            </p:sp>
          </p:grpSp>
          <p:sp>
            <p:nvSpPr>
              <p:cNvPr id="49" name="Rectangle 242">
                <a:extLst>
                  <a:ext uri="{FF2B5EF4-FFF2-40B4-BE49-F238E27FC236}">
                    <a16:creationId xmlns:a16="http://schemas.microsoft.com/office/drawing/2014/main" id="{7A063C38-1264-451E-A1D7-A853DBC411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66735" y="3175983"/>
                <a:ext cx="1282887" cy="384581"/>
              </a:xfrm>
              <a:prstGeom prst="rect">
                <a:avLst/>
              </a:prstGeom>
              <a:solidFill>
                <a:srgbClr val="FFFFFF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id-ID" altLang="en-US" sz="1050" b="1" noProof="1">
                    <a:latin typeface="Arial" panose="020B0604020202020204" pitchFamily="34" charset="0"/>
                    <a:cs typeface="Arial" panose="020B0604020202020204" pitchFamily="34" charset="0"/>
                  </a:rPr>
                  <a:t>PIC: </a:t>
                </a:r>
                <a:r>
                  <a:rPr lang="id-ID" altLang="en-US" sz="1050" noProof="1">
                    <a:latin typeface="Arial" panose="020B0604020202020204" pitchFamily="34" charset="0"/>
                    <a:cs typeface="Arial" panose="020B0604020202020204" pitchFamily="34" charset="0"/>
                  </a:rPr>
                  <a:t>BPMD</a:t>
                </a:r>
                <a:endParaRPr kumimoji="0" lang="id-ID" altLang="en-US" sz="2800" b="0" i="0" u="none" strike="noStrike" cap="none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6244731F-87F4-47B0-B860-C57998C93FA3}"/>
                </a:ext>
              </a:extLst>
            </p:cNvPr>
            <p:cNvGrpSpPr/>
            <p:nvPr/>
          </p:nvGrpSpPr>
          <p:grpSpPr>
            <a:xfrm>
              <a:off x="2758571" y="5294721"/>
              <a:ext cx="1836827" cy="498906"/>
              <a:chOff x="10117981" y="4516967"/>
              <a:chExt cx="1836828" cy="498906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37215967-4AF0-40D1-95F8-D3B1EA66F530}"/>
                  </a:ext>
                </a:extLst>
              </p:cNvPr>
              <p:cNvGrpSpPr/>
              <p:nvPr/>
            </p:nvGrpSpPr>
            <p:grpSpPr>
              <a:xfrm>
                <a:off x="10117981" y="4516967"/>
                <a:ext cx="516072" cy="498906"/>
                <a:chOff x="10085298" y="1818986"/>
                <a:chExt cx="516072" cy="498906"/>
              </a:xfrm>
            </p:grpSpPr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2FAA4288-5379-4DC5-93B5-C839FCBD94F3}"/>
                    </a:ext>
                  </a:extLst>
                </p:cNvPr>
                <p:cNvSpPr/>
                <p:nvPr/>
              </p:nvSpPr>
              <p:spPr>
                <a:xfrm>
                  <a:off x="10085298" y="1818986"/>
                  <a:ext cx="516072" cy="498906"/>
                </a:xfrm>
                <a:prstGeom prst="ellipse">
                  <a:avLst/>
                </a:prstGeom>
                <a:solidFill>
                  <a:srgbClr val="99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sz="2000" noProof="1"/>
                </a:p>
              </p:txBody>
            </p:sp>
            <p:sp>
              <p:nvSpPr>
                <p:cNvPr id="47" name="Freeform 38">
                  <a:extLst>
                    <a:ext uri="{FF2B5EF4-FFF2-40B4-BE49-F238E27FC236}">
                      <a16:creationId xmlns:a16="http://schemas.microsoft.com/office/drawing/2014/main" id="{C400474D-FFB5-4D71-82FA-B50AD51FDE5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0242527" y="1941380"/>
                  <a:ext cx="201613" cy="219075"/>
                </a:xfrm>
                <a:custGeom>
                  <a:avLst/>
                  <a:gdLst>
                    <a:gd name="T0" fmla="*/ 106 w 130"/>
                    <a:gd name="T1" fmla="*/ 142 h 142"/>
                    <a:gd name="T2" fmla="*/ 25 w 130"/>
                    <a:gd name="T3" fmla="*/ 142 h 142"/>
                    <a:gd name="T4" fmla="*/ 0 w 130"/>
                    <a:gd name="T5" fmla="*/ 118 h 142"/>
                    <a:gd name="T6" fmla="*/ 32 w 130"/>
                    <a:gd name="T7" fmla="*/ 65 h 142"/>
                    <a:gd name="T8" fmla="*/ 65 w 130"/>
                    <a:gd name="T9" fmla="*/ 78 h 142"/>
                    <a:gd name="T10" fmla="*/ 98 w 130"/>
                    <a:gd name="T11" fmla="*/ 65 h 142"/>
                    <a:gd name="T12" fmla="*/ 130 w 130"/>
                    <a:gd name="T13" fmla="*/ 118 h 142"/>
                    <a:gd name="T14" fmla="*/ 106 w 130"/>
                    <a:gd name="T15" fmla="*/ 142 h 142"/>
                    <a:gd name="T16" fmla="*/ 65 w 130"/>
                    <a:gd name="T17" fmla="*/ 71 h 142"/>
                    <a:gd name="T18" fmla="*/ 30 w 130"/>
                    <a:gd name="T19" fmla="*/ 36 h 142"/>
                    <a:gd name="T20" fmla="*/ 65 w 130"/>
                    <a:gd name="T21" fmla="*/ 0 h 142"/>
                    <a:gd name="T22" fmla="*/ 101 w 130"/>
                    <a:gd name="T23" fmla="*/ 36 h 142"/>
                    <a:gd name="T24" fmla="*/ 65 w 130"/>
                    <a:gd name="T25" fmla="*/ 71 h 1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30" h="142">
                      <a:moveTo>
                        <a:pt x="106" y="142"/>
                      </a:moveTo>
                      <a:cubicBezTo>
                        <a:pt x="25" y="142"/>
                        <a:pt x="25" y="142"/>
                        <a:pt x="25" y="142"/>
                      </a:cubicBezTo>
                      <a:cubicBezTo>
                        <a:pt x="10" y="142"/>
                        <a:pt x="0" y="133"/>
                        <a:pt x="0" y="118"/>
                      </a:cubicBezTo>
                      <a:cubicBezTo>
                        <a:pt x="0" y="97"/>
                        <a:pt x="5" y="65"/>
                        <a:pt x="32" y="65"/>
                      </a:cubicBezTo>
                      <a:cubicBezTo>
                        <a:pt x="35" y="65"/>
                        <a:pt x="47" y="78"/>
                        <a:pt x="65" y="78"/>
                      </a:cubicBezTo>
                      <a:cubicBezTo>
                        <a:pt x="83" y="78"/>
                        <a:pt x="95" y="65"/>
                        <a:pt x="98" y="65"/>
                      </a:cubicBezTo>
                      <a:cubicBezTo>
                        <a:pt x="125" y="65"/>
                        <a:pt x="130" y="97"/>
                        <a:pt x="130" y="118"/>
                      </a:cubicBezTo>
                      <a:cubicBezTo>
                        <a:pt x="130" y="133"/>
                        <a:pt x="120" y="142"/>
                        <a:pt x="106" y="142"/>
                      </a:cubicBezTo>
                      <a:close/>
                      <a:moveTo>
                        <a:pt x="65" y="71"/>
                      </a:moveTo>
                      <a:cubicBezTo>
                        <a:pt x="46" y="71"/>
                        <a:pt x="30" y="55"/>
                        <a:pt x="30" y="36"/>
                      </a:cubicBezTo>
                      <a:cubicBezTo>
                        <a:pt x="30" y="16"/>
                        <a:pt x="46" y="0"/>
                        <a:pt x="65" y="0"/>
                      </a:cubicBezTo>
                      <a:cubicBezTo>
                        <a:pt x="85" y="0"/>
                        <a:pt x="101" y="16"/>
                        <a:pt x="101" y="36"/>
                      </a:cubicBezTo>
                      <a:cubicBezTo>
                        <a:pt x="101" y="55"/>
                        <a:pt x="85" y="71"/>
                        <a:pt x="65" y="7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2000" noProof="1"/>
                </a:p>
              </p:txBody>
            </p:sp>
          </p:grpSp>
          <p:sp>
            <p:nvSpPr>
              <p:cNvPr id="45" name="Rectangle 242">
                <a:extLst>
                  <a:ext uri="{FF2B5EF4-FFF2-40B4-BE49-F238E27FC236}">
                    <a16:creationId xmlns:a16="http://schemas.microsoft.com/office/drawing/2014/main" id="{BC96DDB9-48AA-4FDE-8BAD-D3A7416006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71922" y="4584066"/>
                <a:ext cx="1282887" cy="384581"/>
              </a:xfrm>
              <a:prstGeom prst="rect">
                <a:avLst/>
              </a:prstGeom>
              <a:solidFill>
                <a:srgbClr val="FFFFFF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id-ID" altLang="en-US" sz="1050" b="1" noProof="1">
                    <a:latin typeface="Arial" panose="020B0604020202020204" pitchFamily="34" charset="0"/>
                    <a:cs typeface="Arial" panose="020B0604020202020204" pitchFamily="34" charset="0"/>
                  </a:rPr>
                  <a:t>PIC: </a:t>
                </a:r>
                <a:r>
                  <a:rPr lang="id-ID" altLang="en-US" sz="1050" noProof="1">
                    <a:latin typeface="Arial" panose="020B0604020202020204" pitchFamily="34" charset="0"/>
                    <a:cs typeface="Arial" panose="020B0604020202020204" pitchFamily="34" charset="0"/>
                  </a:rPr>
                  <a:t>BAPPEDA</a:t>
                </a:r>
                <a:endParaRPr kumimoji="0" lang="id-ID" altLang="en-US" sz="2800" b="0" i="0" u="none" strike="noStrike" cap="none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B5891CD5-13C7-4475-91C5-F7BDCAE68259}"/>
                </a:ext>
              </a:extLst>
            </p:cNvPr>
            <p:cNvGrpSpPr/>
            <p:nvPr/>
          </p:nvGrpSpPr>
          <p:grpSpPr>
            <a:xfrm>
              <a:off x="2069094" y="3592125"/>
              <a:ext cx="1849205" cy="498906"/>
              <a:chOff x="10115628" y="5223054"/>
              <a:chExt cx="1849205" cy="498906"/>
            </a:xfrm>
          </p:grpSpPr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52473F32-8435-4984-AF49-406F64809BE9}"/>
                  </a:ext>
                </a:extLst>
              </p:cNvPr>
              <p:cNvGrpSpPr/>
              <p:nvPr/>
            </p:nvGrpSpPr>
            <p:grpSpPr>
              <a:xfrm>
                <a:off x="10115628" y="5223054"/>
                <a:ext cx="516072" cy="498906"/>
                <a:chOff x="10085298" y="1818986"/>
                <a:chExt cx="516072" cy="498906"/>
              </a:xfrm>
            </p:grpSpPr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CF29EB4C-D7BB-41E9-B36B-7DA9C1462D58}"/>
                    </a:ext>
                  </a:extLst>
                </p:cNvPr>
                <p:cNvSpPr/>
                <p:nvPr/>
              </p:nvSpPr>
              <p:spPr>
                <a:xfrm>
                  <a:off x="10085298" y="1818986"/>
                  <a:ext cx="516072" cy="498906"/>
                </a:xfrm>
                <a:prstGeom prst="ellipse">
                  <a:avLst/>
                </a:prstGeom>
                <a:solidFill>
                  <a:srgbClr val="FF99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sz="2000" noProof="1"/>
                </a:p>
              </p:txBody>
            </p:sp>
            <p:sp>
              <p:nvSpPr>
                <p:cNvPr id="43" name="Freeform 38">
                  <a:extLst>
                    <a:ext uri="{FF2B5EF4-FFF2-40B4-BE49-F238E27FC236}">
                      <a16:creationId xmlns:a16="http://schemas.microsoft.com/office/drawing/2014/main" id="{66C87DFF-7C6C-49E4-8B14-5FB835A5DC1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0242527" y="1941380"/>
                  <a:ext cx="201613" cy="219075"/>
                </a:xfrm>
                <a:custGeom>
                  <a:avLst/>
                  <a:gdLst>
                    <a:gd name="T0" fmla="*/ 106 w 130"/>
                    <a:gd name="T1" fmla="*/ 142 h 142"/>
                    <a:gd name="T2" fmla="*/ 25 w 130"/>
                    <a:gd name="T3" fmla="*/ 142 h 142"/>
                    <a:gd name="T4" fmla="*/ 0 w 130"/>
                    <a:gd name="T5" fmla="*/ 118 h 142"/>
                    <a:gd name="T6" fmla="*/ 32 w 130"/>
                    <a:gd name="T7" fmla="*/ 65 h 142"/>
                    <a:gd name="T8" fmla="*/ 65 w 130"/>
                    <a:gd name="T9" fmla="*/ 78 h 142"/>
                    <a:gd name="T10" fmla="*/ 98 w 130"/>
                    <a:gd name="T11" fmla="*/ 65 h 142"/>
                    <a:gd name="T12" fmla="*/ 130 w 130"/>
                    <a:gd name="T13" fmla="*/ 118 h 142"/>
                    <a:gd name="T14" fmla="*/ 106 w 130"/>
                    <a:gd name="T15" fmla="*/ 142 h 142"/>
                    <a:gd name="T16" fmla="*/ 65 w 130"/>
                    <a:gd name="T17" fmla="*/ 71 h 142"/>
                    <a:gd name="T18" fmla="*/ 30 w 130"/>
                    <a:gd name="T19" fmla="*/ 36 h 142"/>
                    <a:gd name="T20" fmla="*/ 65 w 130"/>
                    <a:gd name="T21" fmla="*/ 0 h 142"/>
                    <a:gd name="T22" fmla="*/ 101 w 130"/>
                    <a:gd name="T23" fmla="*/ 36 h 142"/>
                    <a:gd name="T24" fmla="*/ 65 w 130"/>
                    <a:gd name="T25" fmla="*/ 71 h 1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30" h="142">
                      <a:moveTo>
                        <a:pt x="106" y="142"/>
                      </a:moveTo>
                      <a:cubicBezTo>
                        <a:pt x="25" y="142"/>
                        <a:pt x="25" y="142"/>
                        <a:pt x="25" y="142"/>
                      </a:cubicBezTo>
                      <a:cubicBezTo>
                        <a:pt x="10" y="142"/>
                        <a:pt x="0" y="133"/>
                        <a:pt x="0" y="118"/>
                      </a:cubicBezTo>
                      <a:cubicBezTo>
                        <a:pt x="0" y="97"/>
                        <a:pt x="5" y="65"/>
                        <a:pt x="32" y="65"/>
                      </a:cubicBezTo>
                      <a:cubicBezTo>
                        <a:pt x="35" y="65"/>
                        <a:pt x="47" y="78"/>
                        <a:pt x="65" y="78"/>
                      </a:cubicBezTo>
                      <a:cubicBezTo>
                        <a:pt x="83" y="78"/>
                        <a:pt x="95" y="65"/>
                        <a:pt x="98" y="65"/>
                      </a:cubicBezTo>
                      <a:cubicBezTo>
                        <a:pt x="125" y="65"/>
                        <a:pt x="130" y="97"/>
                        <a:pt x="130" y="118"/>
                      </a:cubicBezTo>
                      <a:cubicBezTo>
                        <a:pt x="130" y="133"/>
                        <a:pt x="120" y="142"/>
                        <a:pt x="106" y="142"/>
                      </a:cubicBezTo>
                      <a:close/>
                      <a:moveTo>
                        <a:pt x="65" y="71"/>
                      </a:moveTo>
                      <a:cubicBezTo>
                        <a:pt x="46" y="71"/>
                        <a:pt x="30" y="55"/>
                        <a:pt x="30" y="36"/>
                      </a:cubicBezTo>
                      <a:cubicBezTo>
                        <a:pt x="30" y="16"/>
                        <a:pt x="46" y="0"/>
                        <a:pt x="65" y="0"/>
                      </a:cubicBezTo>
                      <a:cubicBezTo>
                        <a:pt x="85" y="0"/>
                        <a:pt x="101" y="16"/>
                        <a:pt x="101" y="36"/>
                      </a:cubicBezTo>
                      <a:cubicBezTo>
                        <a:pt x="101" y="55"/>
                        <a:pt x="85" y="71"/>
                        <a:pt x="65" y="7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2000" noProof="1"/>
                </a:p>
              </p:txBody>
            </p:sp>
          </p:grpSp>
          <p:sp>
            <p:nvSpPr>
              <p:cNvPr id="41" name="Rectangle 242">
                <a:extLst>
                  <a:ext uri="{FF2B5EF4-FFF2-40B4-BE49-F238E27FC236}">
                    <a16:creationId xmlns:a16="http://schemas.microsoft.com/office/drawing/2014/main" id="{195401B9-11D0-4FD0-A0F4-EAD0E4E99C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81946" y="5250629"/>
                <a:ext cx="1282887" cy="384581"/>
              </a:xfrm>
              <a:prstGeom prst="rect">
                <a:avLst/>
              </a:prstGeom>
              <a:solidFill>
                <a:srgbClr val="FFFFFF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id-ID" altLang="en-US" sz="1050" b="1" noProof="1">
                    <a:latin typeface="Arial" panose="020B0604020202020204" pitchFamily="34" charset="0"/>
                    <a:cs typeface="Arial" panose="020B0604020202020204" pitchFamily="34" charset="0"/>
                  </a:rPr>
                  <a:t>PIC: </a:t>
                </a:r>
                <a:r>
                  <a:rPr lang="id-ID" altLang="en-US" sz="1050" noProof="1">
                    <a:latin typeface="Arial" panose="020B0604020202020204" pitchFamily="34" charset="0"/>
                    <a:cs typeface="Arial" panose="020B0604020202020204" pitchFamily="34" charset="0"/>
                  </a:rPr>
                  <a:t>Dinkes</a:t>
                </a:r>
                <a:endParaRPr kumimoji="0" lang="id-ID" altLang="en-US" sz="2800" b="0" i="0" u="none" strike="noStrike" cap="none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F8795D96-8683-4D7F-9D16-504B9AAF12CB}"/>
                </a:ext>
              </a:extLst>
            </p:cNvPr>
            <p:cNvGrpSpPr/>
            <p:nvPr/>
          </p:nvGrpSpPr>
          <p:grpSpPr>
            <a:xfrm>
              <a:off x="3028207" y="1795750"/>
              <a:ext cx="1833674" cy="498906"/>
              <a:chOff x="10117980" y="5873044"/>
              <a:chExt cx="1833674" cy="498906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651254BF-4CED-4A6B-BB1B-A10EF0D974B3}"/>
                  </a:ext>
                </a:extLst>
              </p:cNvPr>
              <p:cNvGrpSpPr/>
              <p:nvPr/>
            </p:nvGrpSpPr>
            <p:grpSpPr>
              <a:xfrm>
                <a:off x="10117980" y="5873044"/>
                <a:ext cx="516072" cy="498906"/>
                <a:chOff x="10085298" y="1818986"/>
                <a:chExt cx="516072" cy="498906"/>
              </a:xfrm>
            </p:grpSpPr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5C09E7D1-F01E-468C-8413-E86AB0F089B5}"/>
                    </a:ext>
                  </a:extLst>
                </p:cNvPr>
                <p:cNvSpPr/>
                <p:nvPr/>
              </p:nvSpPr>
              <p:spPr>
                <a:xfrm>
                  <a:off x="10085298" y="1818986"/>
                  <a:ext cx="516072" cy="498906"/>
                </a:xfrm>
                <a:prstGeom prst="ellipse">
                  <a:avLst/>
                </a:prstGeom>
                <a:solidFill>
                  <a:srgbClr val="499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sz="2000" noProof="1"/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970290A4-0A59-43BF-AF22-FC6F0D717CC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0242527" y="1941380"/>
                  <a:ext cx="201613" cy="219075"/>
                </a:xfrm>
                <a:custGeom>
                  <a:avLst/>
                  <a:gdLst>
                    <a:gd name="T0" fmla="*/ 106 w 130"/>
                    <a:gd name="T1" fmla="*/ 142 h 142"/>
                    <a:gd name="T2" fmla="*/ 25 w 130"/>
                    <a:gd name="T3" fmla="*/ 142 h 142"/>
                    <a:gd name="T4" fmla="*/ 0 w 130"/>
                    <a:gd name="T5" fmla="*/ 118 h 142"/>
                    <a:gd name="T6" fmla="*/ 32 w 130"/>
                    <a:gd name="T7" fmla="*/ 65 h 142"/>
                    <a:gd name="T8" fmla="*/ 65 w 130"/>
                    <a:gd name="T9" fmla="*/ 78 h 142"/>
                    <a:gd name="T10" fmla="*/ 98 w 130"/>
                    <a:gd name="T11" fmla="*/ 65 h 142"/>
                    <a:gd name="T12" fmla="*/ 130 w 130"/>
                    <a:gd name="T13" fmla="*/ 118 h 142"/>
                    <a:gd name="T14" fmla="*/ 106 w 130"/>
                    <a:gd name="T15" fmla="*/ 142 h 142"/>
                    <a:gd name="T16" fmla="*/ 65 w 130"/>
                    <a:gd name="T17" fmla="*/ 71 h 142"/>
                    <a:gd name="T18" fmla="*/ 30 w 130"/>
                    <a:gd name="T19" fmla="*/ 36 h 142"/>
                    <a:gd name="T20" fmla="*/ 65 w 130"/>
                    <a:gd name="T21" fmla="*/ 0 h 142"/>
                    <a:gd name="T22" fmla="*/ 101 w 130"/>
                    <a:gd name="T23" fmla="*/ 36 h 142"/>
                    <a:gd name="T24" fmla="*/ 65 w 130"/>
                    <a:gd name="T25" fmla="*/ 71 h 1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30" h="142">
                      <a:moveTo>
                        <a:pt x="106" y="142"/>
                      </a:moveTo>
                      <a:cubicBezTo>
                        <a:pt x="25" y="142"/>
                        <a:pt x="25" y="142"/>
                        <a:pt x="25" y="142"/>
                      </a:cubicBezTo>
                      <a:cubicBezTo>
                        <a:pt x="10" y="142"/>
                        <a:pt x="0" y="133"/>
                        <a:pt x="0" y="118"/>
                      </a:cubicBezTo>
                      <a:cubicBezTo>
                        <a:pt x="0" y="97"/>
                        <a:pt x="5" y="65"/>
                        <a:pt x="32" y="65"/>
                      </a:cubicBezTo>
                      <a:cubicBezTo>
                        <a:pt x="35" y="65"/>
                        <a:pt x="47" y="78"/>
                        <a:pt x="65" y="78"/>
                      </a:cubicBezTo>
                      <a:cubicBezTo>
                        <a:pt x="83" y="78"/>
                        <a:pt x="95" y="65"/>
                        <a:pt x="98" y="65"/>
                      </a:cubicBezTo>
                      <a:cubicBezTo>
                        <a:pt x="125" y="65"/>
                        <a:pt x="130" y="97"/>
                        <a:pt x="130" y="118"/>
                      </a:cubicBezTo>
                      <a:cubicBezTo>
                        <a:pt x="130" y="133"/>
                        <a:pt x="120" y="142"/>
                        <a:pt x="106" y="142"/>
                      </a:cubicBezTo>
                      <a:close/>
                      <a:moveTo>
                        <a:pt x="65" y="71"/>
                      </a:moveTo>
                      <a:cubicBezTo>
                        <a:pt x="46" y="71"/>
                        <a:pt x="30" y="55"/>
                        <a:pt x="30" y="36"/>
                      </a:cubicBezTo>
                      <a:cubicBezTo>
                        <a:pt x="30" y="16"/>
                        <a:pt x="46" y="0"/>
                        <a:pt x="65" y="0"/>
                      </a:cubicBezTo>
                      <a:cubicBezTo>
                        <a:pt x="85" y="0"/>
                        <a:pt x="101" y="16"/>
                        <a:pt x="101" y="36"/>
                      </a:cubicBezTo>
                      <a:cubicBezTo>
                        <a:pt x="101" y="55"/>
                        <a:pt x="85" y="71"/>
                        <a:pt x="65" y="7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2000" noProof="1"/>
                </a:p>
              </p:txBody>
            </p:sp>
          </p:grpSp>
          <p:sp>
            <p:nvSpPr>
              <p:cNvPr id="37" name="Rectangle 242">
                <a:extLst>
                  <a:ext uri="{FF2B5EF4-FFF2-40B4-BE49-F238E27FC236}">
                    <a16:creationId xmlns:a16="http://schemas.microsoft.com/office/drawing/2014/main" id="{17FFC68E-5AB4-4BDE-99B2-75627F434D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68767" y="5954322"/>
                <a:ext cx="1282887" cy="384581"/>
              </a:xfrm>
              <a:prstGeom prst="rect">
                <a:avLst/>
              </a:prstGeom>
              <a:solidFill>
                <a:srgbClr val="FFFFFF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id-ID" altLang="en-US" sz="1050" b="1" noProof="1">
                    <a:latin typeface="Arial" panose="020B0604020202020204" pitchFamily="34" charset="0"/>
                    <a:cs typeface="Arial" panose="020B0604020202020204" pitchFamily="34" charset="0"/>
                  </a:rPr>
                  <a:t>PIC: </a:t>
                </a:r>
                <a:r>
                  <a:rPr lang="id-ID" altLang="en-US" sz="1050" noProof="1">
                    <a:latin typeface="Arial" panose="020B0604020202020204" pitchFamily="34" charset="0"/>
                    <a:cs typeface="Arial" panose="020B0604020202020204" pitchFamily="34" charset="0"/>
                  </a:rPr>
                  <a:t>Sekda &amp;</a:t>
                </a:r>
                <a:r>
                  <a:rPr lang="id-ID" altLang="en-US" sz="1050" b="1" noProof="1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d-ID" altLang="en-US" sz="1050" noProof="1">
                    <a:latin typeface="Arial" panose="020B0604020202020204" pitchFamily="34" charset="0"/>
                    <a:cs typeface="Arial" panose="020B0604020202020204" pitchFamily="34" charset="0"/>
                  </a:rPr>
                  <a:t>BAPPEDA</a:t>
                </a:r>
                <a:endParaRPr kumimoji="0" lang="id-ID" altLang="en-US" sz="2800" b="0" i="0" u="none" strike="noStrike" cap="none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047879E6-D7C6-431E-8DE0-806FA87651A1}"/>
                </a:ext>
              </a:extLst>
            </p:cNvPr>
            <p:cNvGrpSpPr/>
            <p:nvPr/>
          </p:nvGrpSpPr>
          <p:grpSpPr>
            <a:xfrm>
              <a:off x="5123401" y="5942822"/>
              <a:ext cx="1840045" cy="498906"/>
              <a:chOff x="10109577" y="3761386"/>
              <a:chExt cx="1840045" cy="498906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DC1BE2CD-10C4-4CC3-A1CE-3A980FD9CBDD}"/>
                  </a:ext>
                </a:extLst>
              </p:cNvPr>
              <p:cNvGrpSpPr/>
              <p:nvPr/>
            </p:nvGrpSpPr>
            <p:grpSpPr>
              <a:xfrm>
                <a:off x="10109577" y="3761386"/>
                <a:ext cx="516072" cy="498906"/>
                <a:chOff x="10085298" y="1818986"/>
                <a:chExt cx="516072" cy="498906"/>
              </a:xfrm>
            </p:grpSpPr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FE6B2A04-9A8D-4304-ADE3-72C5E4201FD3}"/>
                    </a:ext>
                  </a:extLst>
                </p:cNvPr>
                <p:cNvSpPr/>
                <p:nvPr/>
              </p:nvSpPr>
              <p:spPr>
                <a:xfrm>
                  <a:off x="10085298" y="1818986"/>
                  <a:ext cx="516072" cy="498906"/>
                </a:xfrm>
                <a:prstGeom prst="ellipse">
                  <a:avLst/>
                </a:prstGeom>
                <a:solidFill>
                  <a:srgbClr val="FF00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sz="2000" noProof="1"/>
                </a:p>
              </p:txBody>
            </p:sp>
            <p:sp>
              <p:nvSpPr>
                <p:cNvPr id="35" name="Freeform 38">
                  <a:extLst>
                    <a:ext uri="{FF2B5EF4-FFF2-40B4-BE49-F238E27FC236}">
                      <a16:creationId xmlns:a16="http://schemas.microsoft.com/office/drawing/2014/main" id="{A0733EE6-AD15-48F6-A74F-BFCDCEFC879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0242527" y="1941380"/>
                  <a:ext cx="201613" cy="219075"/>
                </a:xfrm>
                <a:custGeom>
                  <a:avLst/>
                  <a:gdLst>
                    <a:gd name="T0" fmla="*/ 106 w 130"/>
                    <a:gd name="T1" fmla="*/ 142 h 142"/>
                    <a:gd name="T2" fmla="*/ 25 w 130"/>
                    <a:gd name="T3" fmla="*/ 142 h 142"/>
                    <a:gd name="T4" fmla="*/ 0 w 130"/>
                    <a:gd name="T5" fmla="*/ 118 h 142"/>
                    <a:gd name="T6" fmla="*/ 32 w 130"/>
                    <a:gd name="T7" fmla="*/ 65 h 142"/>
                    <a:gd name="T8" fmla="*/ 65 w 130"/>
                    <a:gd name="T9" fmla="*/ 78 h 142"/>
                    <a:gd name="T10" fmla="*/ 98 w 130"/>
                    <a:gd name="T11" fmla="*/ 65 h 142"/>
                    <a:gd name="T12" fmla="*/ 130 w 130"/>
                    <a:gd name="T13" fmla="*/ 118 h 142"/>
                    <a:gd name="T14" fmla="*/ 106 w 130"/>
                    <a:gd name="T15" fmla="*/ 142 h 142"/>
                    <a:gd name="T16" fmla="*/ 65 w 130"/>
                    <a:gd name="T17" fmla="*/ 71 h 142"/>
                    <a:gd name="T18" fmla="*/ 30 w 130"/>
                    <a:gd name="T19" fmla="*/ 36 h 142"/>
                    <a:gd name="T20" fmla="*/ 65 w 130"/>
                    <a:gd name="T21" fmla="*/ 0 h 142"/>
                    <a:gd name="T22" fmla="*/ 101 w 130"/>
                    <a:gd name="T23" fmla="*/ 36 h 142"/>
                    <a:gd name="T24" fmla="*/ 65 w 130"/>
                    <a:gd name="T25" fmla="*/ 71 h 1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30" h="142">
                      <a:moveTo>
                        <a:pt x="106" y="142"/>
                      </a:moveTo>
                      <a:cubicBezTo>
                        <a:pt x="25" y="142"/>
                        <a:pt x="25" y="142"/>
                        <a:pt x="25" y="142"/>
                      </a:cubicBezTo>
                      <a:cubicBezTo>
                        <a:pt x="10" y="142"/>
                        <a:pt x="0" y="133"/>
                        <a:pt x="0" y="118"/>
                      </a:cubicBezTo>
                      <a:cubicBezTo>
                        <a:pt x="0" y="97"/>
                        <a:pt x="5" y="65"/>
                        <a:pt x="32" y="65"/>
                      </a:cubicBezTo>
                      <a:cubicBezTo>
                        <a:pt x="35" y="65"/>
                        <a:pt x="47" y="78"/>
                        <a:pt x="65" y="78"/>
                      </a:cubicBezTo>
                      <a:cubicBezTo>
                        <a:pt x="83" y="78"/>
                        <a:pt x="95" y="65"/>
                        <a:pt x="98" y="65"/>
                      </a:cubicBezTo>
                      <a:cubicBezTo>
                        <a:pt x="125" y="65"/>
                        <a:pt x="130" y="97"/>
                        <a:pt x="130" y="118"/>
                      </a:cubicBezTo>
                      <a:cubicBezTo>
                        <a:pt x="130" y="133"/>
                        <a:pt x="120" y="142"/>
                        <a:pt x="106" y="142"/>
                      </a:cubicBezTo>
                      <a:close/>
                      <a:moveTo>
                        <a:pt x="65" y="71"/>
                      </a:moveTo>
                      <a:cubicBezTo>
                        <a:pt x="46" y="71"/>
                        <a:pt x="30" y="55"/>
                        <a:pt x="30" y="36"/>
                      </a:cubicBezTo>
                      <a:cubicBezTo>
                        <a:pt x="30" y="16"/>
                        <a:pt x="46" y="0"/>
                        <a:pt x="65" y="0"/>
                      </a:cubicBezTo>
                      <a:cubicBezTo>
                        <a:pt x="85" y="0"/>
                        <a:pt x="101" y="16"/>
                        <a:pt x="101" y="36"/>
                      </a:cubicBezTo>
                      <a:cubicBezTo>
                        <a:pt x="101" y="55"/>
                        <a:pt x="85" y="71"/>
                        <a:pt x="65" y="7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2000" noProof="1"/>
                </a:p>
              </p:txBody>
            </p:sp>
          </p:grpSp>
          <p:sp>
            <p:nvSpPr>
              <p:cNvPr id="33" name="Rectangle 242">
                <a:extLst>
                  <a:ext uri="{FF2B5EF4-FFF2-40B4-BE49-F238E27FC236}">
                    <a16:creationId xmlns:a16="http://schemas.microsoft.com/office/drawing/2014/main" id="{CD646A23-5E63-4905-8012-EBE5428B74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66735" y="3845069"/>
                <a:ext cx="1282887" cy="384581"/>
              </a:xfrm>
              <a:prstGeom prst="rect">
                <a:avLst/>
              </a:prstGeom>
              <a:solidFill>
                <a:srgbClr val="FFFFFF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id-ID" altLang="en-US" sz="1050" b="1" noProof="1">
                    <a:latin typeface="Arial" panose="020B0604020202020204" pitchFamily="34" charset="0"/>
                    <a:cs typeface="Arial" panose="020B0604020202020204" pitchFamily="34" charset="0"/>
                  </a:rPr>
                  <a:t>PIC: </a:t>
                </a:r>
                <a:r>
                  <a:rPr lang="id-ID" altLang="en-US" sz="1050" noProof="1">
                    <a:latin typeface="Arial" panose="020B0604020202020204" pitchFamily="34" charset="0"/>
                    <a:cs typeface="Arial" panose="020B0604020202020204" pitchFamily="34" charset="0"/>
                  </a:rPr>
                  <a:t>BPMD</a:t>
                </a:r>
                <a:endParaRPr kumimoji="0" lang="id-ID" altLang="en-US" sz="2800" b="0" i="0" u="none" strike="noStrike" cap="none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300A03D1-8758-46A3-ACD8-25D3C91680E9}"/>
              </a:ext>
            </a:extLst>
          </p:cNvPr>
          <p:cNvSpPr txBox="1"/>
          <p:nvPr/>
        </p:nvSpPr>
        <p:spPr>
          <a:xfrm>
            <a:off x="518623" y="1192879"/>
            <a:ext cx="52926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 algn="ctr"/>
            <a:r>
              <a:rPr lang="en-US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en-US" sz="16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Aksi</a:t>
            </a:r>
            <a:r>
              <a:rPr lang="en-US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Integrasi</a:t>
            </a:r>
            <a:r>
              <a:rPr lang="en-US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Tingkat </a:t>
            </a:r>
            <a:r>
              <a:rPr lang="en-US" sz="16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Kab</a:t>
            </a:r>
            <a:r>
              <a:rPr lang="en-US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/Kota</a:t>
            </a:r>
            <a:endParaRPr lang="id-ID" sz="1600" b="1" i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E1E0C52-205E-4CD3-A847-0431346DABCA}"/>
              </a:ext>
            </a:extLst>
          </p:cNvPr>
          <p:cNvSpPr txBox="1"/>
          <p:nvPr/>
        </p:nvSpPr>
        <p:spPr>
          <a:xfrm>
            <a:off x="306345" y="1706326"/>
            <a:ext cx="5610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id-ID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Merupakan instrumen dalam bentuk kegiatan untuk meningkatkan integrasi intervensi dalam penurunan </a:t>
            </a:r>
            <a:r>
              <a:rPr lang="id-ID" sz="1400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stunting</a:t>
            </a:r>
            <a:r>
              <a:rPr lang="en-US" sz="1400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id-ID" sz="1400" b="1" i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62471E7-0A9D-44F1-90C6-0095CD7DA4BE}"/>
              </a:ext>
            </a:extLst>
          </p:cNvPr>
          <p:cNvSpPr txBox="1"/>
          <p:nvPr/>
        </p:nvSpPr>
        <p:spPr>
          <a:xfrm>
            <a:off x="2685638" y="203323"/>
            <a:ext cx="6820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 algn="ctr"/>
            <a:r>
              <a:rPr lang="en-US" sz="2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Konvergensi</a:t>
            </a:r>
            <a:r>
              <a:rPr lang="en-US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2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Integrasi</a:t>
            </a:r>
            <a:r>
              <a:rPr lang="en-US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Daerah</a:t>
            </a:r>
            <a:endParaRPr lang="id-ID" sz="2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200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E3858F-6EA0-4713-9D26-370710E47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EDC4F-3708-4609-99B3-60F3412AB3F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87A6FDC-E02C-4183-9F9C-A02994DF1BE0}"/>
              </a:ext>
            </a:extLst>
          </p:cNvPr>
          <p:cNvSpPr txBox="1">
            <a:spLocks/>
          </p:cNvSpPr>
          <p:nvPr/>
        </p:nvSpPr>
        <p:spPr>
          <a:xfrm>
            <a:off x="1622121" y="130150"/>
            <a:ext cx="9217749" cy="4914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sz="2800" b="1" noProof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Penajaman Intervensi</a:t>
            </a:r>
            <a:r>
              <a:rPr lang="en-US" sz="2800" b="1" noProof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Spesifik dan Sensitif</a:t>
            </a:r>
            <a:endParaRPr lang="en-US" sz="28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146F75-AD52-4585-AE8B-B1DA12192094}"/>
              </a:ext>
            </a:extLst>
          </p:cNvPr>
          <p:cNvSpPr txBox="1"/>
          <p:nvPr/>
        </p:nvSpPr>
        <p:spPr>
          <a:xfrm>
            <a:off x="3510888" y="722911"/>
            <a:ext cx="6047492" cy="3270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id-ID" sz="1400" b="1" dirty="0">
                <a:latin typeface="Arial" panose="020B0604020202020204" pitchFamily="34" charset="0"/>
                <a:cs typeface="Arial" panose="020B0604020202020204" pitchFamily="34" charset="0"/>
              </a:rPr>
              <a:t>Anggaran</a:t>
            </a:r>
            <a:r>
              <a:rPr lang="id-ID" sz="1400" dirty="0">
                <a:latin typeface="Arial" panose="020B0604020202020204" pitchFamily="34" charset="0"/>
                <a:cs typeface="Arial" panose="020B0604020202020204" pitchFamily="34" charset="0"/>
              </a:rPr>
              <a:t> harus berdasar pada intervensi: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1400" b="1" dirty="0">
                <a:latin typeface="Arial" panose="020B0604020202020204" pitchFamily="34" charset="0"/>
                <a:cs typeface="Arial" panose="020B0604020202020204" pitchFamily="34" charset="0"/>
              </a:rPr>
              <a:t>Tajam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id-ID" sz="1400" b="1" dirty="0">
                <a:latin typeface="Arial" panose="020B0604020202020204" pitchFamily="34" charset="0"/>
                <a:cs typeface="Arial" panose="020B0604020202020204" pitchFamily="34" charset="0"/>
              </a:rPr>
              <a:t>Tepat Sasaran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9A21F26-1BE2-43B6-8AB6-66967F704AF6}"/>
              </a:ext>
            </a:extLst>
          </p:cNvPr>
          <p:cNvGrpSpPr/>
          <p:nvPr/>
        </p:nvGrpSpPr>
        <p:grpSpPr>
          <a:xfrm>
            <a:off x="132673" y="1824760"/>
            <a:ext cx="507217" cy="538609"/>
            <a:chOff x="8760868" y="3958785"/>
            <a:chExt cx="648664" cy="648664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BDFAEC38-46A9-4D5A-BBB8-38A021D8EE3B}"/>
                </a:ext>
              </a:extLst>
            </p:cNvPr>
            <p:cNvSpPr/>
            <p:nvPr/>
          </p:nvSpPr>
          <p:spPr>
            <a:xfrm>
              <a:off x="8760868" y="3958785"/>
              <a:ext cx="648664" cy="648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5018CB6-EB5B-42E0-A203-DFB9F1153114}"/>
                </a:ext>
              </a:extLst>
            </p:cNvPr>
            <p:cNvGrpSpPr/>
            <p:nvPr/>
          </p:nvGrpSpPr>
          <p:grpSpPr>
            <a:xfrm>
              <a:off x="8913778" y="4104644"/>
              <a:ext cx="359762" cy="413331"/>
              <a:chOff x="4859338" y="3862388"/>
              <a:chExt cx="568325" cy="438151"/>
            </a:xfrm>
            <a:solidFill>
              <a:schemeClr val="bg1"/>
            </a:solidFill>
          </p:grpSpPr>
          <p:sp>
            <p:nvSpPr>
              <p:cNvPr id="25" name="Freeform 149">
                <a:extLst>
                  <a:ext uri="{FF2B5EF4-FFF2-40B4-BE49-F238E27FC236}">
                    <a16:creationId xmlns:a16="http://schemas.microsoft.com/office/drawing/2014/main" id="{87ED7063-02BF-44D6-B871-78782EE53CF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59338" y="3862388"/>
                <a:ext cx="568325" cy="249238"/>
              </a:xfrm>
              <a:custGeom>
                <a:avLst/>
                <a:gdLst>
                  <a:gd name="T0" fmla="*/ 1791 w 3582"/>
                  <a:gd name="T1" fmla="*/ 179 h 1414"/>
                  <a:gd name="T2" fmla="*/ 350 w 3582"/>
                  <a:gd name="T3" fmla="*/ 675 h 1414"/>
                  <a:gd name="T4" fmla="*/ 1791 w 3582"/>
                  <a:gd name="T5" fmla="*/ 1233 h 1414"/>
                  <a:gd name="T6" fmla="*/ 3232 w 3582"/>
                  <a:gd name="T7" fmla="*/ 675 h 1414"/>
                  <a:gd name="T8" fmla="*/ 1791 w 3582"/>
                  <a:gd name="T9" fmla="*/ 179 h 1414"/>
                  <a:gd name="T10" fmla="*/ 1780 w 3582"/>
                  <a:gd name="T11" fmla="*/ 0 h 1414"/>
                  <a:gd name="T12" fmla="*/ 1802 w 3582"/>
                  <a:gd name="T13" fmla="*/ 0 h 1414"/>
                  <a:gd name="T14" fmla="*/ 1826 w 3582"/>
                  <a:gd name="T15" fmla="*/ 5 h 1414"/>
                  <a:gd name="T16" fmla="*/ 3520 w 3582"/>
                  <a:gd name="T17" fmla="*/ 589 h 1414"/>
                  <a:gd name="T18" fmla="*/ 3541 w 3582"/>
                  <a:gd name="T19" fmla="*/ 599 h 1414"/>
                  <a:gd name="T20" fmla="*/ 3558 w 3582"/>
                  <a:gd name="T21" fmla="*/ 612 h 1414"/>
                  <a:gd name="T22" fmla="*/ 3571 w 3582"/>
                  <a:gd name="T23" fmla="*/ 629 h 1414"/>
                  <a:gd name="T24" fmla="*/ 3579 w 3582"/>
                  <a:gd name="T25" fmla="*/ 648 h 1414"/>
                  <a:gd name="T26" fmla="*/ 3582 w 3582"/>
                  <a:gd name="T27" fmla="*/ 669 h 1414"/>
                  <a:gd name="T28" fmla="*/ 3580 w 3582"/>
                  <a:gd name="T29" fmla="*/ 689 h 1414"/>
                  <a:gd name="T30" fmla="*/ 3572 w 3582"/>
                  <a:gd name="T31" fmla="*/ 708 h 1414"/>
                  <a:gd name="T32" fmla="*/ 3560 w 3582"/>
                  <a:gd name="T33" fmla="*/ 725 h 1414"/>
                  <a:gd name="T34" fmla="*/ 3545 w 3582"/>
                  <a:gd name="T35" fmla="*/ 739 h 1414"/>
                  <a:gd name="T36" fmla="*/ 3525 w 3582"/>
                  <a:gd name="T37" fmla="*/ 750 h 1414"/>
                  <a:gd name="T38" fmla="*/ 1829 w 3582"/>
                  <a:gd name="T39" fmla="*/ 1407 h 1414"/>
                  <a:gd name="T40" fmla="*/ 1810 w 3582"/>
                  <a:gd name="T41" fmla="*/ 1412 h 1414"/>
                  <a:gd name="T42" fmla="*/ 1791 w 3582"/>
                  <a:gd name="T43" fmla="*/ 1414 h 1414"/>
                  <a:gd name="T44" fmla="*/ 1772 w 3582"/>
                  <a:gd name="T45" fmla="*/ 1412 h 1414"/>
                  <a:gd name="T46" fmla="*/ 1753 w 3582"/>
                  <a:gd name="T47" fmla="*/ 1407 h 1414"/>
                  <a:gd name="T48" fmla="*/ 58 w 3582"/>
                  <a:gd name="T49" fmla="*/ 750 h 1414"/>
                  <a:gd name="T50" fmla="*/ 38 w 3582"/>
                  <a:gd name="T51" fmla="*/ 739 h 1414"/>
                  <a:gd name="T52" fmla="*/ 22 w 3582"/>
                  <a:gd name="T53" fmla="*/ 725 h 1414"/>
                  <a:gd name="T54" fmla="*/ 10 w 3582"/>
                  <a:gd name="T55" fmla="*/ 708 h 1414"/>
                  <a:gd name="T56" fmla="*/ 2 w 3582"/>
                  <a:gd name="T57" fmla="*/ 689 h 1414"/>
                  <a:gd name="T58" fmla="*/ 0 w 3582"/>
                  <a:gd name="T59" fmla="*/ 669 h 1414"/>
                  <a:gd name="T60" fmla="*/ 0 w 3582"/>
                  <a:gd name="T61" fmla="*/ 669 h 1414"/>
                  <a:gd name="T62" fmla="*/ 3 w 3582"/>
                  <a:gd name="T63" fmla="*/ 648 h 1414"/>
                  <a:gd name="T64" fmla="*/ 11 w 3582"/>
                  <a:gd name="T65" fmla="*/ 629 h 1414"/>
                  <a:gd name="T66" fmla="*/ 24 w 3582"/>
                  <a:gd name="T67" fmla="*/ 612 h 1414"/>
                  <a:gd name="T68" fmla="*/ 41 w 3582"/>
                  <a:gd name="T69" fmla="*/ 599 h 1414"/>
                  <a:gd name="T70" fmla="*/ 61 w 3582"/>
                  <a:gd name="T71" fmla="*/ 589 h 1414"/>
                  <a:gd name="T72" fmla="*/ 1757 w 3582"/>
                  <a:gd name="T73" fmla="*/ 5 h 1414"/>
                  <a:gd name="T74" fmla="*/ 1780 w 3582"/>
                  <a:gd name="T75" fmla="*/ 0 h 1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582" h="1414">
                    <a:moveTo>
                      <a:pt x="1791" y="179"/>
                    </a:moveTo>
                    <a:lnTo>
                      <a:pt x="350" y="675"/>
                    </a:lnTo>
                    <a:lnTo>
                      <a:pt x="1791" y="1233"/>
                    </a:lnTo>
                    <a:lnTo>
                      <a:pt x="3232" y="675"/>
                    </a:lnTo>
                    <a:lnTo>
                      <a:pt x="1791" y="179"/>
                    </a:lnTo>
                    <a:close/>
                    <a:moveTo>
                      <a:pt x="1780" y="0"/>
                    </a:moveTo>
                    <a:lnTo>
                      <a:pt x="1802" y="0"/>
                    </a:lnTo>
                    <a:lnTo>
                      <a:pt x="1826" y="5"/>
                    </a:lnTo>
                    <a:lnTo>
                      <a:pt x="3520" y="589"/>
                    </a:lnTo>
                    <a:lnTo>
                      <a:pt x="3541" y="599"/>
                    </a:lnTo>
                    <a:lnTo>
                      <a:pt x="3558" y="612"/>
                    </a:lnTo>
                    <a:lnTo>
                      <a:pt x="3571" y="629"/>
                    </a:lnTo>
                    <a:lnTo>
                      <a:pt x="3579" y="648"/>
                    </a:lnTo>
                    <a:lnTo>
                      <a:pt x="3582" y="669"/>
                    </a:lnTo>
                    <a:lnTo>
                      <a:pt x="3580" y="689"/>
                    </a:lnTo>
                    <a:lnTo>
                      <a:pt x="3572" y="708"/>
                    </a:lnTo>
                    <a:lnTo>
                      <a:pt x="3560" y="725"/>
                    </a:lnTo>
                    <a:lnTo>
                      <a:pt x="3545" y="739"/>
                    </a:lnTo>
                    <a:lnTo>
                      <a:pt x="3525" y="750"/>
                    </a:lnTo>
                    <a:lnTo>
                      <a:pt x="1829" y="1407"/>
                    </a:lnTo>
                    <a:lnTo>
                      <a:pt x="1810" y="1412"/>
                    </a:lnTo>
                    <a:lnTo>
                      <a:pt x="1791" y="1414"/>
                    </a:lnTo>
                    <a:lnTo>
                      <a:pt x="1772" y="1412"/>
                    </a:lnTo>
                    <a:lnTo>
                      <a:pt x="1753" y="1407"/>
                    </a:lnTo>
                    <a:lnTo>
                      <a:pt x="58" y="750"/>
                    </a:lnTo>
                    <a:lnTo>
                      <a:pt x="38" y="739"/>
                    </a:lnTo>
                    <a:lnTo>
                      <a:pt x="22" y="725"/>
                    </a:lnTo>
                    <a:lnTo>
                      <a:pt x="10" y="708"/>
                    </a:lnTo>
                    <a:lnTo>
                      <a:pt x="2" y="689"/>
                    </a:lnTo>
                    <a:lnTo>
                      <a:pt x="0" y="669"/>
                    </a:lnTo>
                    <a:lnTo>
                      <a:pt x="0" y="669"/>
                    </a:lnTo>
                    <a:lnTo>
                      <a:pt x="3" y="648"/>
                    </a:lnTo>
                    <a:lnTo>
                      <a:pt x="11" y="629"/>
                    </a:lnTo>
                    <a:lnTo>
                      <a:pt x="24" y="612"/>
                    </a:lnTo>
                    <a:lnTo>
                      <a:pt x="41" y="599"/>
                    </a:lnTo>
                    <a:lnTo>
                      <a:pt x="61" y="589"/>
                    </a:lnTo>
                    <a:lnTo>
                      <a:pt x="1757" y="5"/>
                    </a:lnTo>
                    <a:lnTo>
                      <a:pt x="178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26" name="Freeform 150">
                <a:extLst>
                  <a:ext uri="{FF2B5EF4-FFF2-40B4-BE49-F238E27FC236}">
                    <a16:creationId xmlns:a16="http://schemas.microsoft.com/office/drawing/2014/main" id="{54178B80-C759-4332-9F15-4538382719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9338" y="4030663"/>
                <a:ext cx="568325" cy="147638"/>
              </a:xfrm>
              <a:custGeom>
                <a:avLst/>
                <a:gdLst>
                  <a:gd name="T0" fmla="*/ 91 w 3582"/>
                  <a:gd name="T1" fmla="*/ 0 h 837"/>
                  <a:gd name="T2" fmla="*/ 112 w 3582"/>
                  <a:gd name="T3" fmla="*/ 1 h 837"/>
                  <a:gd name="T4" fmla="*/ 133 w 3582"/>
                  <a:gd name="T5" fmla="*/ 7 h 837"/>
                  <a:gd name="T6" fmla="*/ 1791 w 3582"/>
                  <a:gd name="T7" fmla="*/ 648 h 837"/>
                  <a:gd name="T8" fmla="*/ 3449 w 3582"/>
                  <a:gd name="T9" fmla="*/ 7 h 837"/>
                  <a:gd name="T10" fmla="*/ 3470 w 3582"/>
                  <a:gd name="T11" fmla="*/ 1 h 837"/>
                  <a:gd name="T12" fmla="*/ 3491 w 3582"/>
                  <a:gd name="T13" fmla="*/ 0 h 837"/>
                  <a:gd name="T14" fmla="*/ 3512 w 3582"/>
                  <a:gd name="T15" fmla="*/ 3 h 837"/>
                  <a:gd name="T16" fmla="*/ 3532 w 3582"/>
                  <a:gd name="T17" fmla="*/ 10 h 837"/>
                  <a:gd name="T18" fmla="*/ 3549 w 3582"/>
                  <a:gd name="T19" fmla="*/ 21 h 837"/>
                  <a:gd name="T20" fmla="*/ 3564 w 3582"/>
                  <a:gd name="T21" fmla="*/ 35 h 837"/>
                  <a:gd name="T22" fmla="*/ 3575 w 3582"/>
                  <a:gd name="T23" fmla="*/ 52 h 837"/>
                  <a:gd name="T24" fmla="*/ 3581 w 3582"/>
                  <a:gd name="T25" fmla="*/ 71 h 837"/>
                  <a:gd name="T26" fmla="*/ 3582 w 3582"/>
                  <a:gd name="T27" fmla="*/ 90 h 837"/>
                  <a:gd name="T28" fmla="*/ 3579 w 3582"/>
                  <a:gd name="T29" fmla="*/ 109 h 837"/>
                  <a:gd name="T30" fmla="*/ 3571 w 3582"/>
                  <a:gd name="T31" fmla="*/ 126 h 837"/>
                  <a:gd name="T32" fmla="*/ 3559 w 3582"/>
                  <a:gd name="T33" fmla="*/ 142 h 837"/>
                  <a:gd name="T34" fmla="*/ 3544 w 3582"/>
                  <a:gd name="T35" fmla="*/ 155 h 837"/>
                  <a:gd name="T36" fmla="*/ 3525 w 3582"/>
                  <a:gd name="T37" fmla="*/ 165 h 837"/>
                  <a:gd name="T38" fmla="*/ 1791 w 3582"/>
                  <a:gd name="T39" fmla="*/ 837 h 837"/>
                  <a:gd name="T40" fmla="*/ 58 w 3582"/>
                  <a:gd name="T41" fmla="*/ 165 h 837"/>
                  <a:gd name="T42" fmla="*/ 39 w 3582"/>
                  <a:gd name="T43" fmla="*/ 155 h 837"/>
                  <a:gd name="T44" fmla="*/ 23 w 3582"/>
                  <a:gd name="T45" fmla="*/ 142 h 837"/>
                  <a:gd name="T46" fmla="*/ 11 w 3582"/>
                  <a:gd name="T47" fmla="*/ 126 h 837"/>
                  <a:gd name="T48" fmla="*/ 3 w 3582"/>
                  <a:gd name="T49" fmla="*/ 109 h 837"/>
                  <a:gd name="T50" fmla="*/ 0 w 3582"/>
                  <a:gd name="T51" fmla="*/ 90 h 837"/>
                  <a:gd name="T52" fmla="*/ 1 w 3582"/>
                  <a:gd name="T53" fmla="*/ 71 h 837"/>
                  <a:gd name="T54" fmla="*/ 8 w 3582"/>
                  <a:gd name="T55" fmla="*/ 52 h 837"/>
                  <a:gd name="T56" fmla="*/ 19 w 3582"/>
                  <a:gd name="T57" fmla="*/ 35 h 837"/>
                  <a:gd name="T58" fmla="*/ 33 w 3582"/>
                  <a:gd name="T59" fmla="*/ 21 h 837"/>
                  <a:gd name="T60" fmla="*/ 51 w 3582"/>
                  <a:gd name="T61" fmla="*/ 10 h 837"/>
                  <a:gd name="T62" fmla="*/ 70 w 3582"/>
                  <a:gd name="T63" fmla="*/ 3 h 837"/>
                  <a:gd name="T64" fmla="*/ 91 w 3582"/>
                  <a:gd name="T65" fmla="*/ 0 h 8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582" h="837">
                    <a:moveTo>
                      <a:pt x="91" y="0"/>
                    </a:moveTo>
                    <a:lnTo>
                      <a:pt x="112" y="1"/>
                    </a:lnTo>
                    <a:lnTo>
                      <a:pt x="133" y="7"/>
                    </a:lnTo>
                    <a:lnTo>
                      <a:pt x="1791" y="648"/>
                    </a:lnTo>
                    <a:lnTo>
                      <a:pt x="3449" y="7"/>
                    </a:lnTo>
                    <a:lnTo>
                      <a:pt x="3470" y="1"/>
                    </a:lnTo>
                    <a:lnTo>
                      <a:pt x="3491" y="0"/>
                    </a:lnTo>
                    <a:lnTo>
                      <a:pt x="3512" y="3"/>
                    </a:lnTo>
                    <a:lnTo>
                      <a:pt x="3532" y="10"/>
                    </a:lnTo>
                    <a:lnTo>
                      <a:pt x="3549" y="21"/>
                    </a:lnTo>
                    <a:lnTo>
                      <a:pt x="3564" y="35"/>
                    </a:lnTo>
                    <a:lnTo>
                      <a:pt x="3575" y="52"/>
                    </a:lnTo>
                    <a:lnTo>
                      <a:pt x="3581" y="71"/>
                    </a:lnTo>
                    <a:lnTo>
                      <a:pt x="3582" y="90"/>
                    </a:lnTo>
                    <a:lnTo>
                      <a:pt x="3579" y="109"/>
                    </a:lnTo>
                    <a:lnTo>
                      <a:pt x="3571" y="126"/>
                    </a:lnTo>
                    <a:lnTo>
                      <a:pt x="3559" y="142"/>
                    </a:lnTo>
                    <a:lnTo>
                      <a:pt x="3544" y="155"/>
                    </a:lnTo>
                    <a:lnTo>
                      <a:pt x="3525" y="165"/>
                    </a:lnTo>
                    <a:lnTo>
                      <a:pt x="1791" y="837"/>
                    </a:lnTo>
                    <a:lnTo>
                      <a:pt x="58" y="165"/>
                    </a:lnTo>
                    <a:lnTo>
                      <a:pt x="39" y="155"/>
                    </a:lnTo>
                    <a:lnTo>
                      <a:pt x="23" y="142"/>
                    </a:lnTo>
                    <a:lnTo>
                      <a:pt x="11" y="126"/>
                    </a:lnTo>
                    <a:lnTo>
                      <a:pt x="3" y="109"/>
                    </a:lnTo>
                    <a:lnTo>
                      <a:pt x="0" y="90"/>
                    </a:lnTo>
                    <a:lnTo>
                      <a:pt x="1" y="71"/>
                    </a:lnTo>
                    <a:lnTo>
                      <a:pt x="8" y="52"/>
                    </a:lnTo>
                    <a:lnTo>
                      <a:pt x="19" y="35"/>
                    </a:lnTo>
                    <a:lnTo>
                      <a:pt x="33" y="21"/>
                    </a:lnTo>
                    <a:lnTo>
                      <a:pt x="51" y="10"/>
                    </a:lnTo>
                    <a:lnTo>
                      <a:pt x="70" y="3"/>
                    </a:lnTo>
                    <a:lnTo>
                      <a:pt x="9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27" name="Freeform 151">
                <a:extLst>
                  <a:ext uri="{FF2B5EF4-FFF2-40B4-BE49-F238E27FC236}">
                    <a16:creationId xmlns:a16="http://schemas.microsoft.com/office/drawing/2014/main" id="{435E00B3-FA2A-4778-9244-342D405796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9338" y="4092576"/>
                <a:ext cx="568325" cy="147638"/>
              </a:xfrm>
              <a:custGeom>
                <a:avLst/>
                <a:gdLst>
                  <a:gd name="T0" fmla="*/ 3491 w 3582"/>
                  <a:gd name="T1" fmla="*/ 0 h 837"/>
                  <a:gd name="T2" fmla="*/ 3512 w 3582"/>
                  <a:gd name="T3" fmla="*/ 3 h 837"/>
                  <a:gd name="T4" fmla="*/ 3532 w 3582"/>
                  <a:gd name="T5" fmla="*/ 10 h 837"/>
                  <a:gd name="T6" fmla="*/ 3549 w 3582"/>
                  <a:gd name="T7" fmla="*/ 21 h 837"/>
                  <a:gd name="T8" fmla="*/ 3564 w 3582"/>
                  <a:gd name="T9" fmla="*/ 35 h 837"/>
                  <a:gd name="T10" fmla="*/ 3575 w 3582"/>
                  <a:gd name="T11" fmla="*/ 52 h 837"/>
                  <a:gd name="T12" fmla="*/ 3581 w 3582"/>
                  <a:gd name="T13" fmla="*/ 71 h 837"/>
                  <a:gd name="T14" fmla="*/ 3582 w 3582"/>
                  <a:gd name="T15" fmla="*/ 92 h 837"/>
                  <a:gd name="T16" fmla="*/ 3579 w 3582"/>
                  <a:gd name="T17" fmla="*/ 110 h 837"/>
                  <a:gd name="T18" fmla="*/ 3571 w 3582"/>
                  <a:gd name="T19" fmla="*/ 128 h 837"/>
                  <a:gd name="T20" fmla="*/ 3559 w 3582"/>
                  <a:gd name="T21" fmla="*/ 143 h 837"/>
                  <a:gd name="T22" fmla="*/ 3544 w 3582"/>
                  <a:gd name="T23" fmla="*/ 156 h 837"/>
                  <a:gd name="T24" fmla="*/ 3525 w 3582"/>
                  <a:gd name="T25" fmla="*/ 166 h 837"/>
                  <a:gd name="T26" fmla="*/ 1791 w 3582"/>
                  <a:gd name="T27" fmla="*/ 837 h 837"/>
                  <a:gd name="T28" fmla="*/ 58 w 3582"/>
                  <a:gd name="T29" fmla="*/ 166 h 837"/>
                  <a:gd name="T30" fmla="*/ 39 w 3582"/>
                  <a:gd name="T31" fmla="*/ 156 h 837"/>
                  <a:gd name="T32" fmla="*/ 23 w 3582"/>
                  <a:gd name="T33" fmla="*/ 143 h 837"/>
                  <a:gd name="T34" fmla="*/ 11 w 3582"/>
                  <a:gd name="T35" fmla="*/ 128 h 837"/>
                  <a:gd name="T36" fmla="*/ 3 w 3582"/>
                  <a:gd name="T37" fmla="*/ 110 h 837"/>
                  <a:gd name="T38" fmla="*/ 0 w 3582"/>
                  <a:gd name="T39" fmla="*/ 92 h 837"/>
                  <a:gd name="T40" fmla="*/ 1 w 3582"/>
                  <a:gd name="T41" fmla="*/ 71 h 837"/>
                  <a:gd name="T42" fmla="*/ 8 w 3582"/>
                  <a:gd name="T43" fmla="*/ 52 h 837"/>
                  <a:gd name="T44" fmla="*/ 19 w 3582"/>
                  <a:gd name="T45" fmla="*/ 35 h 837"/>
                  <a:gd name="T46" fmla="*/ 33 w 3582"/>
                  <a:gd name="T47" fmla="*/ 21 h 837"/>
                  <a:gd name="T48" fmla="*/ 51 w 3582"/>
                  <a:gd name="T49" fmla="*/ 10 h 837"/>
                  <a:gd name="T50" fmla="*/ 70 w 3582"/>
                  <a:gd name="T51" fmla="*/ 3 h 837"/>
                  <a:gd name="T52" fmla="*/ 91 w 3582"/>
                  <a:gd name="T53" fmla="*/ 0 h 837"/>
                  <a:gd name="T54" fmla="*/ 112 w 3582"/>
                  <a:gd name="T55" fmla="*/ 1 h 837"/>
                  <a:gd name="T56" fmla="*/ 133 w 3582"/>
                  <a:gd name="T57" fmla="*/ 7 h 837"/>
                  <a:gd name="T58" fmla="*/ 1791 w 3582"/>
                  <a:gd name="T59" fmla="*/ 650 h 837"/>
                  <a:gd name="T60" fmla="*/ 3449 w 3582"/>
                  <a:gd name="T61" fmla="*/ 7 h 837"/>
                  <a:gd name="T62" fmla="*/ 3470 w 3582"/>
                  <a:gd name="T63" fmla="*/ 1 h 837"/>
                  <a:gd name="T64" fmla="*/ 3491 w 3582"/>
                  <a:gd name="T65" fmla="*/ 0 h 8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582" h="837">
                    <a:moveTo>
                      <a:pt x="3491" y="0"/>
                    </a:moveTo>
                    <a:lnTo>
                      <a:pt x="3512" y="3"/>
                    </a:lnTo>
                    <a:lnTo>
                      <a:pt x="3532" y="10"/>
                    </a:lnTo>
                    <a:lnTo>
                      <a:pt x="3549" y="21"/>
                    </a:lnTo>
                    <a:lnTo>
                      <a:pt x="3564" y="35"/>
                    </a:lnTo>
                    <a:lnTo>
                      <a:pt x="3575" y="52"/>
                    </a:lnTo>
                    <a:lnTo>
                      <a:pt x="3581" y="71"/>
                    </a:lnTo>
                    <a:lnTo>
                      <a:pt x="3582" y="92"/>
                    </a:lnTo>
                    <a:lnTo>
                      <a:pt x="3579" y="110"/>
                    </a:lnTo>
                    <a:lnTo>
                      <a:pt x="3571" y="128"/>
                    </a:lnTo>
                    <a:lnTo>
                      <a:pt x="3559" y="143"/>
                    </a:lnTo>
                    <a:lnTo>
                      <a:pt x="3544" y="156"/>
                    </a:lnTo>
                    <a:lnTo>
                      <a:pt x="3525" y="166"/>
                    </a:lnTo>
                    <a:lnTo>
                      <a:pt x="1791" y="837"/>
                    </a:lnTo>
                    <a:lnTo>
                      <a:pt x="58" y="166"/>
                    </a:lnTo>
                    <a:lnTo>
                      <a:pt x="39" y="156"/>
                    </a:lnTo>
                    <a:lnTo>
                      <a:pt x="23" y="143"/>
                    </a:lnTo>
                    <a:lnTo>
                      <a:pt x="11" y="128"/>
                    </a:lnTo>
                    <a:lnTo>
                      <a:pt x="3" y="110"/>
                    </a:lnTo>
                    <a:lnTo>
                      <a:pt x="0" y="92"/>
                    </a:lnTo>
                    <a:lnTo>
                      <a:pt x="1" y="71"/>
                    </a:lnTo>
                    <a:lnTo>
                      <a:pt x="8" y="52"/>
                    </a:lnTo>
                    <a:lnTo>
                      <a:pt x="19" y="35"/>
                    </a:lnTo>
                    <a:lnTo>
                      <a:pt x="33" y="21"/>
                    </a:lnTo>
                    <a:lnTo>
                      <a:pt x="51" y="10"/>
                    </a:lnTo>
                    <a:lnTo>
                      <a:pt x="70" y="3"/>
                    </a:lnTo>
                    <a:lnTo>
                      <a:pt x="91" y="0"/>
                    </a:lnTo>
                    <a:lnTo>
                      <a:pt x="112" y="1"/>
                    </a:lnTo>
                    <a:lnTo>
                      <a:pt x="133" y="7"/>
                    </a:lnTo>
                    <a:lnTo>
                      <a:pt x="1791" y="650"/>
                    </a:lnTo>
                    <a:lnTo>
                      <a:pt x="3449" y="7"/>
                    </a:lnTo>
                    <a:lnTo>
                      <a:pt x="3470" y="1"/>
                    </a:lnTo>
                    <a:lnTo>
                      <a:pt x="349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28" name="Freeform 152">
                <a:extLst>
                  <a:ext uri="{FF2B5EF4-FFF2-40B4-BE49-F238E27FC236}">
                    <a16:creationId xmlns:a16="http://schemas.microsoft.com/office/drawing/2014/main" id="{AC37E3B0-65B6-44AF-BEBD-8460E94080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9338" y="4152901"/>
                <a:ext cx="568325" cy="147638"/>
              </a:xfrm>
              <a:custGeom>
                <a:avLst/>
                <a:gdLst>
                  <a:gd name="T0" fmla="*/ 91 w 3582"/>
                  <a:gd name="T1" fmla="*/ 0 h 838"/>
                  <a:gd name="T2" fmla="*/ 112 w 3582"/>
                  <a:gd name="T3" fmla="*/ 2 h 838"/>
                  <a:gd name="T4" fmla="*/ 133 w 3582"/>
                  <a:gd name="T5" fmla="*/ 8 h 838"/>
                  <a:gd name="T6" fmla="*/ 1791 w 3582"/>
                  <a:gd name="T7" fmla="*/ 650 h 838"/>
                  <a:gd name="T8" fmla="*/ 3449 w 3582"/>
                  <a:gd name="T9" fmla="*/ 8 h 838"/>
                  <a:gd name="T10" fmla="*/ 3470 w 3582"/>
                  <a:gd name="T11" fmla="*/ 2 h 838"/>
                  <a:gd name="T12" fmla="*/ 3491 w 3582"/>
                  <a:gd name="T13" fmla="*/ 1 h 838"/>
                  <a:gd name="T14" fmla="*/ 3512 w 3582"/>
                  <a:gd name="T15" fmla="*/ 5 h 838"/>
                  <a:gd name="T16" fmla="*/ 3532 w 3582"/>
                  <a:gd name="T17" fmla="*/ 12 h 838"/>
                  <a:gd name="T18" fmla="*/ 3549 w 3582"/>
                  <a:gd name="T19" fmla="*/ 22 h 838"/>
                  <a:gd name="T20" fmla="*/ 3564 w 3582"/>
                  <a:gd name="T21" fmla="*/ 36 h 838"/>
                  <a:gd name="T22" fmla="*/ 3575 w 3582"/>
                  <a:gd name="T23" fmla="*/ 54 h 838"/>
                  <a:gd name="T24" fmla="*/ 3581 w 3582"/>
                  <a:gd name="T25" fmla="*/ 73 h 838"/>
                  <a:gd name="T26" fmla="*/ 3582 w 3582"/>
                  <a:gd name="T27" fmla="*/ 92 h 838"/>
                  <a:gd name="T28" fmla="*/ 3579 w 3582"/>
                  <a:gd name="T29" fmla="*/ 111 h 838"/>
                  <a:gd name="T30" fmla="*/ 3571 w 3582"/>
                  <a:gd name="T31" fmla="*/ 128 h 838"/>
                  <a:gd name="T32" fmla="*/ 3559 w 3582"/>
                  <a:gd name="T33" fmla="*/ 144 h 838"/>
                  <a:gd name="T34" fmla="*/ 3544 w 3582"/>
                  <a:gd name="T35" fmla="*/ 157 h 838"/>
                  <a:gd name="T36" fmla="*/ 3525 w 3582"/>
                  <a:gd name="T37" fmla="*/ 167 h 838"/>
                  <a:gd name="T38" fmla="*/ 1791 w 3582"/>
                  <a:gd name="T39" fmla="*/ 838 h 838"/>
                  <a:gd name="T40" fmla="*/ 58 w 3582"/>
                  <a:gd name="T41" fmla="*/ 167 h 838"/>
                  <a:gd name="T42" fmla="*/ 39 w 3582"/>
                  <a:gd name="T43" fmla="*/ 157 h 838"/>
                  <a:gd name="T44" fmla="*/ 23 w 3582"/>
                  <a:gd name="T45" fmla="*/ 144 h 838"/>
                  <a:gd name="T46" fmla="*/ 11 w 3582"/>
                  <a:gd name="T47" fmla="*/ 128 h 838"/>
                  <a:gd name="T48" fmla="*/ 3 w 3582"/>
                  <a:gd name="T49" fmla="*/ 111 h 838"/>
                  <a:gd name="T50" fmla="*/ 0 w 3582"/>
                  <a:gd name="T51" fmla="*/ 92 h 838"/>
                  <a:gd name="T52" fmla="*/ 1 w 3582"/>
                  <a:gd name="T53" fmla="*/ 73 h 838"/>
                  <a:gd name="T54" fmla="*/ 8 w 3582"/>
                  <a:gd name="T55" fmla="*/ 54 h 838"/>
                  <a:gd name="T56" fmla="*/ 19 w 3582"/>
                  <a:gd name="T57" fmla="*/ 36 h 838"/>
                  <a:gd name="T58" fmla="*/ 33 w 3582"/>
                  <a:gd name="T59" fmla="*/ 22 h 838"/>
                  <a:gd name="T60" fmla="*/ 51 w 3582"/>
                  <a:gd name="T61" fmla="*/ 12 h 838"/>
                  <a:gd name="T62" fmla="*/ 70 w 3582"/>
                  <a:gd name="T63" fmla="*/ 4 h 838"/>
                  <a:gd name="T64" fmla="*/ 91 w 3582"/>
                  <a:gd name="T65" fmla="*/ 0 h 8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582" h="838">
                    <a:moveTo>
                      <a:pt x="91" y="0"/>
                    </a:moveTo>
                    <a:lnTo>
                      <a:pt x="112" y="2"/>
                    </a:lnTo>
                    <a:lnTo>
                      <a:pt x="133" y="8"/>
                    </a:lnTo>
                    <a:lnTo>
                      <a:pt x="1791" y="650"/>
                    </a:lnTo>
                    <a:lnTo>
                      <a:pt x="3449" y="8"/>
                    </a:lnTo>
                    <a:lnTo>
                      <a:pt x="3470" y="2"/>
                    </a:lnTo>
                    <a:lnTo>
                      <a:pt x="3491" y="1"/>
                    </a:lnTo>
                    <a:lnTo>
                      <a:pt x="3512" y="5"/>
                    </a:lnTo>
                    <a:lnTo>
                      <a:pt x="3532" y="12"/>
                    </a:lnTo>
                    <a:lnTo>
                      <a:pt x="3549" y="22"/>
                    </a:lnTo>
                    <a:lnTo>
                      <a:pt x="3564" y="36"/>
                    </a:lnTo>
                    <a:lnTo>
                      <a:pt x="3575" y="54"/>
                    </a:lnTo>
                    <a:lnTo>
                      <a:pt x="3581" y="73"/>
                    </a:lnTo>
                    <a:lnTo>
                      <a:pt x="3582" y="92"/>
                    </a:lnTo>
                    <a:lnTo>
                      <a:pt x="3579" y="111"/>
                    </a:lnTo>
                    <a:lnTo>
                      <a:pt x="3571" y="128"/>
                    </a:lnTo>
                    <a:lnTo>
                      <a:pt x="3559" y="144"/>
                    </a:lnTo>
                    <a:lnTo>
                      <a:pt x="3544" y="157"/>
                    </a:lnTo>
                    <a:lnTo>
                      <a:pt x="3525" y="167"/>
                    </a:lnTo>
                    <a:lnTo>
                      <a:pt x="1791" y="838"/>
                    </a:lnTo>
                    <a:lnTo>
                      <a:pt x="58" y="167"/>
                    </a:lnTo>
                    <a:lnTo>
                      <a:pt x="39" y="157"/>
                    </a:lnTo>
                    <a:lnTo>
                      <a:pt x="23" y="144"/>
                    </a:lnTo>
                    <a:lnTo>
                      <a:pt x="11" y="128"/>
                    </a:lnTo>
                    <a:lnTo>
                      <a:pt x="3" y="111"/>
                    </a:lnTo>
                    <a:lnTo>
                      <a:pt x="0" y="92"/>
                    </a:lnTo>
                    <a:lnTo>
                      <a:pt x="1" y="73"/>
                    </a:lnTo>
                    <a:lnTo>
                      <a:pt x="8" y="54"/>
                    </a:lnTo>
                    <a:lnTo>
                      <a:pt x="19" y="36"/>
                    </a:lnTo>
                    <a:lnTo>
                      <a:pt x="33" y="22"/>
                    </a:lnTo>
                    <a:lnTo>
                      <a:pt x="51" y="12"/>
                    </a:lnTo>
                    <a:lnTo>
                      <a:pt x="70" y="4"/>
                    </a:lnTo>
                    <a:lnTo>
                      <a:pt x="9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</p:grp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2259B92A-751B-447E-A272-E6CF2AFF3C99}"/>
              </a:ext>
            </a:extLst>
          </p:cNvPr>
          <p:cNvSpPr txBox="1"/>
          <p:nvPr/>
        </p:nvSpPr>
        <p:spPr>
          <a:xfrm>
            <a:off x="646946" y="4044715"/>
            <a:ext cx="1584472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id-ID" sz="1200" dirty="0">
                <a:latin typeface="Arial" panose="020B0604020202020204" pitchFamily="34" charset="0"/>
                <a:cs typeface="Arial" panose="020B0604020202020204" pitchFamily="34" charset="0"/>
              </a:rPr>
              <a:t>Materi komunikasi perubahan perilaku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77FEA5-4796-40A3-AA9E-CE62DCAA4EA7}"/>
              </a:ext>
            </a:extLst>
          </p:cNvPr>
          <p:cNvSpPr txBox="1"/>
          <p:nvPr/>
        </p:nvSpPr>
        <p:spPr>
          <a:xfrm>
            <a:off x="2833057" y="3819520"/>
            <a:ext cx="2484554" cy="1143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d-ID" sz="1200" b="1" dirty="0">
                <a:solidFill>
                  <a:srgbClr val="E23A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Pesan kunci </a:t>
            </a:r>
            <a:r>
              <a:rPr lang="id-ID" sz="1200" dirty="0">
                <a:solidFill>
                  <a:srgbClr val="E23A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yang sama bagi kader, pendamping desa, petugas</a:t>
            </a:r>
          </a:p>
          <a:p>
            <a:pPr marL="171450" indent="-1714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d-ID" sz="1200" dirty="0">
                <a:solidFill>
                  <a:srgbClr val="E23A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Integrasi ke dalam modul yang sudah ada di K/L lain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C0B55F-9654-4522-8EE8-D8120DB99CBF}"/>
              </a:ext>
            </a:extLst>
          </p:cNvPr>
          <p:cNvSpPr txBox="1"/>
          <p:nvPr/>
        </p:nvSpPr>
        <p:spPr>
          <a:xfrm>
            <a:off x="642440" y="5207284"/>
            <a:ext cx="1584472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id-ID" sz="1200" dirty="0">
                <a:latin typeface="Arial" panose="020B0604020202020204" pitchFamily="34" charset="0"/>
                <a:cs typeface="Arial" panose="020B0604020202020204" pitchFamily="34" charset="0"/>
              </a:rPr>
              <a:t>Kualitas pelaksanaan intervensi Penurunan </a:t>
            </a:r>
            <a:r>
              <a:rPr lang="id-ID" sz="1200" i="1" dirty="0">
                <a:latin typeface="Arial" panose="020B0604020202020204" pitchFamily="34" charset="0"/>
                <a:cs typeface="Arial" panose="020B0604020202020204" pitchFamily="34" charset="0"/>
              </a:rPr>
              <a:t>Stunting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67AD78-812F-4CFC-BCEF-A9683E076F7E}"/>
              </a:ext>
            </a:extLst>
          </p:cNvPr>
          <p:cNvSpPr txBox="1"/>
          <p:nvPr/>
        </p:nvSpPr>
        <p:spPr>
          <a:xfrm>
            <a:off x="2842249" y="5193574"/>
            <a:ext cx="248455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id-ID" sz="1200" dirty="0">
                <a:solidFill>
                  <a:srgbClr val="E23A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Paket intervensi di puskesmas dan </a:t>
            </a:r>
            <a:r>
              <a:rPr lang="id-ID" sz="1200" b="1" dirty="0">
                <a:solidFill>
                  <a:srgbClr val="E23A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posyandu</a:t>
            </a:r>
          </a:p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id-ID" sz="1200" b="1" dirty="0">
                <a:solidFill>
                  <a:srgbClr val="E23A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Kader terlatih</a:t>
            </a:r>
          </a:p>
        </p:txBody>
      </p:sp>
      <p:pic>
        <p:nvPicPr>
          <p:cNvPr id="17" name="Picture 16" descr="Image result for behavior change icon png">
            <a:extLst>
              <a:ext uri="{FF2B5EF4-FFF2-40B4-BE49-F238E27FC236}">
                <a16:creationId xmlns:a16="http://schemas.microsoft.com/office/drawing/2014/main" id="{9FFA598C-C8B3-4C34-A17C-6D6951989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62" y="4053220"/>
            <a:ext cx="430604" cy="41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4" descr="Related image">
            <a:extLst>
              <a:ext uri="{FF2B5EF4-FFF2-40B4-BE49-F238E27FC236}">
                <a16:creationId xmlns:a16="http://schemas.microsoft.com/office/drawing/2014/main" id="{86C0A46B-925A-4449-BD7B-5A5110946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38" y="5331831"/>
            <a:ext cx="362315" cy="386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658A5911-9622-4FCC-B849-75893F604D73}"/>
              </a:ext>
            </a:extLst>
          </p:cNvPr>
          <p:cNvSpPr txBox="1"/>
          <p:nvPr/>
        </p:nvSpPr>
        <p:spPr>
          <a:xfrm>
            <a:off x="646946" y="2993080"/>
            <a:ext cx="1636833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id-ID" sz="1200" dirty="0">
                <a:latin typeface="Arial" panose="020B0604020202020204" pitchFamily="34" charset="0"/>
                <a:cs typeface="Arial" panose="020B0604020202020204" pitchFamily="34" charset="0"/>
              </a:rPr>
              <a:t>Makanan dan nutrien tambahan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B9C17FF-74E0-4C0D-95FA-15306722E541}"/>
              </a:ext>
            </a:extLst>
          </p:cNvPr>
          <p:cNvSpPr txBox="1"/>
          <p:nvPr/>
        </p:nvSpPr>
        <p:spPr>
          <a:xfrm>
            <a:off x="2815195" y="2930811"/>
            <a:ext cx="2484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d-ID" sz="1200" dirty="0">
                <a:solidFill>
                  <a:srgbClr val="E23A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Tidak hanya di terima </a:t>
            </a:r>
            <a:r>
              <a:rPr lang="id-ID" sz="1200" b="1" dirty="0">
                <a:solidFill>
                  <a:srgbClr val="E23A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id-ID" sz="1200" b="1" i="1" dirty="0">
                <a:solidFill>
                  <a:srgbClr val="E23A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sent</a:t>
            </a:r>
            <a:r>
              <a:rPr lang="id-ID" sz="1200" b="1" dirty="0">
                <a:solidFill>
                  <a:srgbClr val="E23A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id-ID" sz="1200" dirty="0">
                <a:solidFill>
                  <a:srgbClr val="E23A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tetapi di konsumsi (</a:t>
            </a:r>
            <a:r>
              <a:rPr lang="id-ID" sz="1200" b="1" i="1" dirty="0">
                <a:solidFill>
                  <a:srgbClr val="E23A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delivered</a:t>
            </a:r>
            <a:r>
              <a:rPr lang="id-ID" sz="1200" dirty="0">
                <a:solidFill>
                  <a:srgbClr val="E23A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terpenuhi jumlah </a:t>
            </a:r>
            <a:r>
              <a:rPr lang="id-ID" sz="1200" b="1" dirty="0">
                <a:solidFill>
                  <a:srgbClr val="E23A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id-ID" sz="1200" b="1" i="1" dirty="0">
                <a:solidFill>
                  <a:srgbClr val="E23A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responsible</a:t>
            </a:r>
            <a:r>
              <a:rPr lang="id-ID" sz="1200" b="1" dirty="0">
                <a:solidFill>
                  <a:srgbClr val="E23A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40" name="Picture 2" descr="Image result for icon iron supplementation png">
            <a:extLst>
              <a:ext uri="{FF2B5EF4-FFF2-40B4-BE49-F238E27FC236}">
                <a16:creationId xmlns:a16="http://schemas.microsoft.com/office/drawing/2014/main" id="{759BDDD3-3B8F-430B-A0F5-4D212FBFD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47" y="2994432"/>
            <a:ext cx="350382" cy="41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4D5A3D46-BE10-4DE2-B5D4-8D2E7435DCB4}"/>
              </a:ext>
            </a:extLst>
          </p:cNvPr>
          <p:cNvSpPr txBox="1"/>
          <p:nvPr/>
        </p:nvSpPr>
        <p:spPr>
          <a:xfrm>
            <a:off x="1315418" y="1251886"/>
            <a:ext cx="2351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b="1" u="sng" noProof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Intervensi Spesifik</a:t>
            </a:r>
            <a:endParaRPr lang="id-ID" sz="1400" u="sng" noProof="1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5086F33-5F21-4F27-9367-75695C1166CB}"/>
              </a:ext>
            </a:extLst>
          </p:cNvPr>
          <p:cNvSpPr txBox="1"/>
          <p:nvPr/>
        </p:nvSpPr>
        <p:spPr>
          <a:xfrm>
            <a:off x="7575415" y="1210794"/>
            <a:ext cx="2351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b="1" u="sng" noProof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Intervensi Sensitif</a:t>
            </a:r>
            <a:endParaRPr lang="id-ID" sz="1400" u="sng" noProof="1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2AB4AD3-55C7-4776-A891-419F8FAB76B3}"/>
              </a:ext>
            </a:extLst>
          </p:cNvPr>
          <p:cNvSpPr txBox="1"/>
          <p:nvPr/>
        </p:nvSpPr>
        <p:spPr>
          <a:xfrm>
            <a:off x="755185" y="1679377"/>
            <a:ext cx="4386420" cy="774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Coverage</a:t>
            </a:r>
            <a:r>
              <a:rPr lang="en-US" sz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jumlah</a:t>
            </a:r>
            <a:r>
              <a:rPr lang="en-US" sz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target yang </a:t>
            </a:r>
            <a:r>
              <a:rPr lang="en-US" sz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jelas</a:t>
            </a:r>
            <a:endParaRPr lang="en-US" sz="1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2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Kualitas</a:t>
            </a:r>
            <a:r>
              <a:rPr lang="en-US" sz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sesuai</a:t>
            </a:r>
            <a:r>
              <a:rPr lang="en-US" sz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</a:t>
            </a:r>
            <a:r>
              <a:rPr lang="en-US" sz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diterima</a:t>
            </a:r>
            <a:r>
              <a:rPr lang="en-US" sz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seluruh</a:t>
            </a:r>
            <a:r>
              <a:rPr lang="en-US" sz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sasaran</a:t>
            </a:r>
            <a:endParaRPr lang="en-US" sz="1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Compliance</a:t>
            </a:r>
            <a:r>
              <a:rPr lang="en-US" sz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dikonsumsi</a:t>
            </a:r>
            <a:r>
              <a:rPr lang="en-US" sz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sasaran</a:t>
            </a:r>
            <a:r>
              <a:rPr lang="en-US" sz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sesuai</a:t>
            </a:r>
            <a:r>
              <a:rPr lang="en-US" sz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ketentuan</a:t>
            </a:r>
            <a:endParaRPr lang="id-ID" sz="1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Arrow: Right 43">
            <a:extLst>
              <a:ext uri="{FF2B5EF4-FFF2-40B4-BE49-F238E27FC236}">
                <a16:creationId xmlns:a16="http://schemas.microsoft.com/office/drawing/2014/main" id="{AD8546E5-28C8-48FD-BEF8-8D54A4A7F5BF}"/>
              </a:ext>
            </a:extLst>
          </p:cNvPr>
          <p:cNvSpPr/>
          <p:nvPr/>
        </p:nvSpPr>
        <p:spPr>
          <a:xfrm>
            <a:off x="2429040" y="3062890"/>
            <a:ext cx="240894" cy="322044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/>
          </a:p>
        </p:txBody>
      </p:sp>
      <p:sp>
        <p:nvSpPr>
          <p:cNvPr id="45" name="Arrow: Right 44">
            <a:extLst>
              <a:ext uri="{FF2B5EF4-FFF2-40B4-BE49-F238E27FC236}">
                <a16:creationId xmlns:a16="http://schemas.microsoft.com/office/drawing/2014/main" id="{30D7CEB6-D987-48B1-AFAD-C90F07209E37}"/>
              </a:ext>
            </a:extLst>
          </p:cNvPr>
          <p:cNvSpPr/>
          <p:nvPr/>
        </p:nvSpPr>
        <p:spPr>
          <a:xfrm>
            <a:off x="2434419" y="4114525"/>
            <a:ext cx="240894" cy="322044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/>
          </a:p>
        </p:txBody>
      </p:sp>
      <p:sp>
        <p:nvSpPr>
          <p:cNvPr id="46" name="Arrow: Right 45">
            <a:extLst>
              <a:ext uri="{FF2B5EF4-FFF2-40B4-BE49-F238E27FC236}">
                <a16:creationId xmlns:a16="http://schemas.microsoft.com/office/drawing/2014/main" id="{0796243A-BC17-4331-A180-A08D3154125C}"/>
              </a:ext>
            </a:extLst>
          </p:cNvPr>
          <p:cNvSpPr/>
          <p:nvPr/>
        </p:nvSpPr>
        <p:spPr>
          <a:xfrm>
            <a:off x="2434419" y="5471249"/>
            <a:ext cx="240894" cy="322044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BC6163E1-FDC9-4F5A-A8E5-FC7240B0B450}"/>
              </a:ext>
            </a:extLst>
          </p:cNvPr>
          <p:cNvCxnSpPr/>
          <p:nvPr/>
        </p:nvCxnSpPr>
        <p:spPr>
          <a:xfrm>
            <a:off x="5621312" y="1262437"/>
            <a:ext cx="0" cy="5352748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12" descr="Image result for rice sack icon">
            <a:extLst>
              <a:ext uri="{FF2B5EF4-FFF2-40B4-BE49-F238E27FC236}">
                <a16:creationId xmlns:a16="http://schemas.microsoft.com/office/drawing/2014/main" id="{7EFB0984-0639-4088-A5AE-21C0933340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636" y="1497128"/>
            <a:ext cx="696457" cy="57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BD32B89E-E33F-4B8C-82F9-D18B3269D69F}"/>
              </a:ext>
            </a:extLst>
          </p:cNvPr>
          <p:cNvSpPr txBox="1"/>
          <p:nvPr/>
        </p:nvSpPr>
        <p:spPr>
          <a:xfrm>
            <a:off x="7387618" y="1818347"/>
            <a:ext cx="4526738" cy="551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id-ID" sz="1200" noProof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Penambahan variasi bantuan pangan (beras, telur, MPASI)</a:t>
            </a:r>
            <a:endParaRPr lang="en-US" sz="1200" noProof="1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id-ID" sz="1200" noProof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Jumlah sasaran  rumah tangga 1.000 HPK jelas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326E930-1A5B-47F7-9E48-3EF7E6408641}"/>
              </a:ext>
            </a:extLst>
          </p:cNvPr>
          <p:cNvSpPr txBox="1"/>
          <p:nvPr/>
        </p:nvSpPr>
        <p:spPr>
          <a:xfrm>
            <a:off x="5765286" y="2088378"/>
            <a:ext cx="1474395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id-ID" sz="1200" b="1" noProof="1">
                <a:latin typeface="Arial" panose="020B0604020202020204" pitchFamily="34" charset="0"/>
                <a:cs typeface="Arial" panose="020B0604020202020204" pitchFamily="34" charset="0"/>
              </a:rPr>
              <a:t>Bantuan Pangan Non Tunai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714C587-996F-45E9-A2E0-6DB795F7587C}"/>
              </a:ext>
            </a:extLst>
          </p:cNvPr>
          <p:cNvGrpSpPr/>
          <p:nvPr/>
        </p:nvGrpSpPr>
        <p:grpSpPr>
          <a:xfrm>
            <a:off x="6502232" y="1679377"/>
            <a:ext cx="543341" cy="307777"/>
            <a:chOff x="7252183" y="1668859"/>
            <a:chExt cx="854910" cy="488191"/>
          </a:xfrm>
        </p:grpSpPr>
        <p:pic>
          <p:nvPicPr>
            <p:cNvPr id="52" name="Picture 16" descr="Image result for egg icon">
              <a:extLst>
                <a:ext uri="{FF2B5EF4-FFF2-40B4-BE49-F238E27FC236}">
                  <a16:creationId xmlns:a16="http://schemas.microsoft.com/office/drawing/2014/main" id="{8A764330-ACE7-4A03-9240-E0055A1375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75847">
              <a:off x="7554563" y="1668859"/>
              <a:ext cx="421985" cy="331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16" descr="Image result for egg icon">
              <a:extLst>
                <a:ext uri="{FF2B5EF4-FFF2-40B4-BE49-F238E27FC236}">
                  <a16:creationId xmlns:a16="http://schemas.microsoft.com/office/drawing/2014/main" id="{0FC899A5-2F13-45CB-A714-49B982343E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2183" y="1784991"/>
              <a:ext cx="421985" cy="331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18" descr="Image result for egg icon">
              <a:extLst>
                <a:ext uri="{FF2B5EF4-FFF2-40B4-BE49-F238E27FC236}">
                  <a16:creationId xmlns:a16="http://schemas.microsoft.com/office/drawing/2014/main" id="{A08CB85E-27E1-4B2D-8083-B48C20219D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185539">
              <a:off x="7700301" y="1750258"/>
              <a:ext cx="246800" cy="5667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2" name="Picture 30" descr="Image result for pregnant class icon png">
            <a:extLst>
              <a:ext uri="{FF2B5EF4-FFF2-40B4-BE49-F238E27FC236}">
                <a16:creationId xmlns:a16="http://schemas.microsoft.com/office/drawing/2014/main" id="{FBDE3966-48A5-47EB-A0E7-03E65EA1D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657" y="2782964"/>
            <a:ext cx="639953" cy="559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D0E16CE8-AA55-48C6-B75D-A88E1D43915C}"/>
              </a:ext>
            </a:extLst>
          </p:cNvPr>
          <p:cNvSpPr txBox="1"/>
          <p:nvPr/>
        </p:nvSpPr>
        <p:spPr>
          <a:xfrm>
            <a:off x="5871641" y="3454745"/>
            <a:ext cx="1325984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id-ID" sz="1200" b="1" noProof="1">
                <a:latin typeface="Arial" panose="020B0604020202020204" pitchFamily="34" charset="0"/>
                <a:cs typeface="Arial" panose="020B0604020202020204" pitchFamily="34" charset="0"/>
              </a:rPr>
              <a:t>PKH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1B66A87-9AAB-4B9B-816E-6F0B807BF8E3}"/>
              </a:ext>
            </a:extLst>
          </p:cNvPr>
          <p:cNvSpPr txBox="1"/>
          <p:nvPr/>
        </p:nvSpPr>
        <p:spPr>
          <a:xfrm>
            <a:off x="7387618" y="2914796"/>
            <a:ext cx="4613100" cy="736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id-ID" sz="1200" noProof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Peningkatan pengetahuan pendamping PKH t</a:t>
            </a:r>
            <a:r>
              <a:rPr lang="en-US" sz="1200" noProof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id-ID" sz="1200" noProof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200" noProof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id-ID" sz="1200" noProof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 </a:t>
            </a:r>
            <a:r>
              <a:rPr lang="id-ID" sz="1200" i="1" noProof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stunting</a:t>
            </a:r>
          </a:p>
          <a:p>
            <a:pPr marL="171450" indent="-171450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id-ID" sz="1200" noProof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Sesi Pertemuan Peningkatan Kemampuan Keluarga (P2K2) dengan modul kesehatan dan gizi </a:t>
            </a:r>
          </a:p>
        </p:txBody>
      </p:sp>
      <p:pic>
        <p:nvPicPr>
          <p:cNvPr id="69" name="Picture 26" descr="Image result for early child  icon">
            <a:extLst>
              <a:ext uri="{FF2B5EF4-FFF2-40B4-BE49-F238E27FC236}">
                <a16:creationId xmlns:a16="http://schemas.microsoft.com/office/drawing/2014/main" id="{2AD3FA5C-D98B-446C-9580-1337B7A02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295" y="4149654"/>
            <a:ext cx="1062778" cy="671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A6F10037-ACF0-4717-861D-84712007CBC1}"/>
              </a:ext>
            </a:extLst>
          </p:cNvPr>
          <p:cNvSpPr txBox="1"/>
          <p:nvPr/>
        </p:nvSpPr>
        <p:spPr>
          <a:xfrm>
            <a:off x="5879636" y="4897984"/>
            <a:ext cx="1326952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id-ID" sz="1200" b="1" noProof="1">
                <a:latin typeface="Arial" panose="020B0604020202020204" pitchFamily="34" charset="0"/>
                <a:cs typeface="Arial" panose="020B0604020202020204" pitchFamily="34" charset="0"/>
              </a:rPr>
              <a:t>PAUD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857091C-65E9-4EF4-B2A5-559D3933095F}"/>
              </a:ext>
            </a:extLst>
          </p:cNvPr>
          <p:cNvSpPr txBox="1"/>
          <p:nvPr/>
        </p:nvSpPr>
        <p:spPr>
          <a:xfrm>
            <a:off x="7416055" y="4193761"/>
            <a:ext cx="4613095" cy="1010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id-ID" sz="1200" noProof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Peningkatan kapasitas guru PAUD (pelatihan pencegahan </a:t>
            </a:r>
            <a:r>
              <a:rPr lang="id-ID" sz="1200" i="1" noProof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stunting</a:t>
            </a:r>
            <a:r>
              <a:rPr lang="id-ID" sz="1200" noProof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71450" indent="-171450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id-ID" sz="1200" noProof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Kelas pengasuhan di PAUD</a:t>
            </a:r>
          </a:p>
          <a:p>
            <a:pPr marL="171450" indent="-171450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id-ID" sz="1200" noProof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Stimulasi dini anak 0-3 tahun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08B42F7-95D6-47EE-9601-337B1BFFA1EB}"/>
              </a:ext>
            </a:extLst>
          </p:cNvPr>
          <p:cNvSpPr txBox="1"/>
          <p:nvPr/>
        </p:nvSpPr>
        <p:spPr>
          <a:xfrm>
            <a:off x="5871641" y="6191239"/>
            <a:ext cx="132386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id-ID" sz="1200" b="1" noProof="1">
                <a:latin typeface="Arial" panose="020B0604020202020204" pitchFamily="34" charset="0"/>
                <a:cs typeface="Arial" panose="020B0604020202020204" pitchFamily="34" charset="0"/>
              </a:rPr>
              <a:t>Air Minum &amp; Sanitasi</a:t>
            </a: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3908F9F9-B595-42C0-9EDC-6E2FFAAC6412}"/>
              </a:ext>
            </a:extLst>
          </p:cNvPr>
          <p:cNvGrpSpPr/>
          <p:nvPr/>
        </p:nvGrpSpPr>
        <p:grpSpPr>
          <a:xfrm>
            <a:off x="6140625" y="5526964"/>
            <a:ext cx="727681" cy="511317"/>
            <a:chOff x="6446709" y="4324654"/>
            <a:chExt cx="1469600" cy="914011"/>
          </a:xfrm>
        </p:grpSpPr>
        <p:pic>
          <p:nvPicPr>
            <p:cNvPr id="77" name="Picture 36" descr="Related image">
              <a:extLst>
                <a:ext uri="{FF2B5EF4-FFF2-40B4-BE49-F238E27FC236}">
                  <a16:creationId xmlns:a16="http://schemas.microsoft.com/office/drawing/2014/main" id="{39D6C97C-807F-4E68-ADF8-CBD6215185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9032" y="4324654"/>
              <a:ext cx="637277" cy="911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" name="Picture 78" descr="Image result for water and sanitation icon png">
              <a:extLst>
                <a:ext uri="{FF2B5EF4-FFF2-40B4-BE49-F238E27FC236}">
                  <a16:creationId xmlns:a16="http://schemas.microsoft.com/office/drawing/2014/main" id="{07218B1D-55CB-40EE-A9F5-739B890DEE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6709" y="4446221"/>
              <a:ext cx="832323" cy="7924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7940BE1D-EA0A-4A06-9829-7694982A3BFB}"/>
              </a:ext>
            </a:extLst>
          </p:cNvPr>
          <p:cNvSpPr txBox="1"/>
          <p:nvPr/>
        </p:nvSpPr>
        <p:spPr>
          <a:xfrm>
            <a:off x="7397874" y="5718076"/>
            <a:ext cx="3368973" cy="551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id-ID" sz="1200" noProof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 lokasi prioritas penanganan </a:t>
            </a:r>
            <a:r>
              <a:rPr lang="id-ID" sz="1200" i="1" noProof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stunting</a:t>
            </a:r>
          </a:p>
          <a:p>
            <a:pPr marL="171450" indent="-171450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id-ID" sz="1200" noProof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Menyasar rumah tangga 1.000 HPK</a:t>
            </a:r>
          </a:p>
        </p:txBody>
      </p:sp>
    </p:spTree>
    <p:extLst>
      <p:ext uri="{BB962C8B-B14F-4D97-AF65-F5344CB8AC3E}">
        <p14:creationId xmlns:p14="http://schemas.microsoft.com/office/powerpoint/2010/main" val="3389746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5">
            <a:extLst>
              <a:ext uri="{FF2B5EF4-FFF2-40B4-BE49-F238E27FC236}">
                <a16:creationId xmlns:a16="http://schemas.microsoft.com/office/drawing/2014/main" id="{D82E9928-8F7C-4239-9343-A92D320984F1}"/>
              </a:ext>
            </a:extLst>
          </p:cNvPr>
          <p:cNvSpPr txBox="1">
            <a:spLocks/>
          </p:cNvSpPr>
          <p:nvPr/>
        </p:nvSpPr>
        <p:spPr>
          <a:xfrm>
            <a:off x="313991" y="80158"/>
            <a:ext cx="10554929" cy="811161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32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Integrasi Dokumen RAN-PG, RPerpres </a:t>
            </a:r>
            <a:r>
              <a:rPr lang="nl-NL" sz="3200" b="1" i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Stunting</a:t>
            </a:r>
            <a:r>
              <a:rPr lang="nl-NL" sz="32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</a:p>
          <a:p>
            <a:pPr algn="ctr"/>
            <a:r>
              <a:rPr lang="nl-NL" sz="32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dan Dokumen Pendukung Resmi Lainnya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FEA745-C010-4A8D-A7CE-1AF6D2DA5521}"/>
              </a:ext>
            </a:extLst>
          </p:cNvPr>
          <p:cNvGrpSpPr/>
          <p:nvPr/>
        </p:nvGrpSpPr>
        <p:grpSpPr>
          <a:xfrm>
            <a:off x="404867" y="1692177"/>
            <a:ext cx="4323392" cy="4689184"/>
            <a:chOff x="374551" y="1776763"/>
            <a:chExt cx="4323392" cy="4689184"/>
          </a:xfrm>
        </p:grpSpPr>
        <p:pic>
          <p:nvPicPr>
            <p:cNvPr id="15" name="Picture 2" descr="Untitled">
              <a:extLst>
                <a:ext uri="{FF2B5EF4-FFF2-40B4-BE49-F238E27FC236}">
                  <a16:creationId xmlns:a16="http://schemas.microsoft.com/office/drawing/2014/main" id="{18AF3BCC-A319-4281-B0FE-FC11EC12A8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847" y="1776763"/>
              <a:ext cx="1370134" cy="193558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6" name="Picture 15" descr="Screen Clipping">
              <a:extLst>
                <a:ext uri="{FF2B5EF4-FFF2-40B4-BE49-F238E27FC236}">
                  <a16:creationId xmlns:a16="http://schemas.microsoft.com/office/drawing/2014/main" id="{3A18141E-5353-4CAD-B827-779BD911D8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545" y="1809972"/>
              <a:ext cx="1334209" cy="193050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614A36C-B55E-4D54-9A14-81E0D3DDA735}"/>
                </a:ext>
              </a:extLst>
            </p:cNvPr>
            <p:cNvSpPr txBox="1"/>
            <p:nvPr/>
          </p:nvSpPr>
          <p:spPr>
            <a:xfrm>
              <a:off x="2600105" y="3799942"/>
              <a:ext cx="20978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200" b="1" dirty="0"/>
                <a:t>Rencana Aksi Pangan dan Gizi</a:t>
              </a:r>
            </a:p>
            <a:p>
              <a:pPr algn="ctr"/>
              <a:r>
                <a:rPr lang="id-ID" sz="1200" b="1" dirty="0"/>
                <a:t>RAN-PG di Pusat</a:t>
              </a:r>
            </a:p>
            <a:p>
              <a:pPr algn="ctr"/>
              <a:r>
                <a:rPr lang="id-ID" sz="1200" b="1" dirty="0"/>
                <a:t>RAD-PG di Daerah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1E52CE95-DB6F-4839-8183-5041FF5E374A}"/>
                </a:ext>
              </a:extLst>
            </p:cNvPr>
            <p:cNvGrpSpPr/>
            <p:nvPr/>
          </p:nvGrpSpPr>
          <p:grpSpPr>
            <a:xfrm>
              <a:off x="792016" y="4507428"/>
              <a:ext cx="3607210" cy="1717021"/>
              <a:chOff x="6681971" y="1335246"/>
              <a:chExt cx="5005746" cy="2793436"/>
            </a:xfrm>
          </p:grpSpPr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8CBC4EDA-F2FC-41CC-8C2D-9E9E84E2110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05" t="1985" r="5645" b="4501"/>
              <a:stretch/>
            </p:blipFill>
            <p:spPr>
              <a:xfrm rot="20879573">
                <a:off x="6681971" y="1532010"/>
                <a:ext cx="2022813" cy="2596672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pic>
            <p:nvPicPr>
              <p:cNvPr id="24" name="Picture 4" descr="Untitled">
                <a:extLst>
                  <a:ext uri="{FF2B5EF4-FFF2-40B4-BE49-F238E27FC236}">
                    <a16:creationId xmlns:a16="http://schemas.microsoft.com/office/drawing/2014/main" id="{782E483E-FA22-4AB4-8451-C4FF0187895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1100152">
                <a:off x="7728032" y="1341422"/>
                <a:ext cx="1886397" cy="2689119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20C79DDF-AC10-44DF-AEF9-B962125580A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7634" b="20671"/>
              <a:stretch/>
            </p:blipFill>
            <p:spPr>
              <a:xfrm rot="340568">
                <a:off x="9838775" y="1458409"/>
                <a:ext cx="1848942" cy="2534897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4BCD7F94-BC12-486A-B987-7BC2AF7EE6A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7634" b="22795"/>
              <a:stretch/>
            </p:blipFill>
            <p:spPr>
              <a:xfrm>
                <a:off x="8481183" y="1335246"/>
                <a:ext cx="2022811" cy="2677747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</p:grpSp>
        <p:pic>
          <p:nvPicPr>
            <p:cNvPr id="19" name="Graphic 18" descr="Arrow Horizontal U turn">
              <a:extLst>
                <a:ext uri="{FF2B5EF4-FFF2-40B4-BE49-F238E27FC236}">
                  <a16:creationId xmlns:a16="http://schemas.microsoft.com/office/drawing/2014/main" id="{8FADC867-3B55-4303-9232-92F4F86F67F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5400000">
              <a:off x="2978850" y="4329882"/>
              <a:ext cx="914400" cy="914400"/>
            </a:xfrm>
            <a:prstGeom prst="rect">
              <a:avLst/>
            </a:prstGeom>
          </p:spPr>
        </p:pic>
        <p:pic>
          <p:nvPicPr>
            <p:cNvPr id="20" name="Graphic 19" descr="Arrow Horizontal U turn">
              <a:extLst>
                <a:ext uri="{FF2B5EF4-FFF2-40B4-BE49-F238E27FC236}">
                  <a16:creationId xmlns:a16="http://schemas.microsoft.com/office/drawing/2014/main" id="{92DAE7D4-FC09-4286-9BEC-D973095152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flipH="1">
              <a:off x="2116192" y="2320007"/>
              <a:ext cx="961585" cy="914400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A08297B-2523-4D2E-91C9-74761C79FD8B}"/>
                </a:ext>
              </a:extLst>
            </p:cNvPr>
            <p:cNvSpPr txBox="1"/>
            <p:nvPr/>
          </p:nvSpPr>
          <p:spPr>
            <a:xfrm>
              <a:off x="374551" y="3717121"/>
              <a:ext cx="225655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200" b="1" dirty="0"/>
                <a:t>RPerpres Percepatan</a:t>
              </a:r>
            </a:p>
            <a:p>
              <a:pPr algn="ctr"/>
              <a:r>
                <a:rPr lang="id-ID" sz="1200" b="1" dirty="0"/>
                <a:t>Penurunan </a:t>
              </a:r>
              <a:r>
                <a:rPr lang="id-ID" sz="1200" b="1" i="1" dirty="0"/>
                <a:t>Stunting</a:t>
              </a:r>
              <a:r>
                <a:rPr lang="id-ID" sz="1200" b="1" dirty="0"/>
                <a:t> berisi</a:t>
              </a:r>
            </a:p>
            <a:p>
              <a:pPr algn="ctr"/>
              <a:r>
                <a:rPr lang="id-ID" sz="1200" b="1" dirty="0"/>
                <a:t>Strategi Nasional Penurunan</a:t>
              </a:r>
            </a:p>
            <a:p>
              <a:pPr algn="ctr"/>
              <a:r>
                <a:rPr lang="id-ID" sz="1200" b="1" i="1" dirty="0"/>
                <a:t>Stunting</a:t>
              </a:r>
              <a:r>
                <a:rPr lang="id-ID" sz="1200" b="1" dirty="0"/>
                <a:t> (Revisi Perpres 42/2013 </a:t>
              </a:r>
            </a:p>
            <a:p>
              <a:pPr algn="ctr"/>
              <a:r>
                <a:rPr lang="id-ID" sz="1200" b="1" dirty="0"/>
                <a:t>tentang  Gernas PPG)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6B340B0-EAE7-4DBF-9D05-4D13352A186E}"/>
                </a:ext>
              </a:extLst>
            </p:cNvPr>
            <p:cNvSpPr/>
            <p:nvPr/>
          </p:nvSpPr>
          <p:spPr>
            <a:xfrm>
              <a:off x="1358409" y="6065837"/>
              <a:ext cx="2413994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d-ID" sz="2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highlight>
                    <a:srgbClr val="30579B"/>
                  </a:highlight>
                </a:rPr>
                <a:t>Dokumen Pendukung</a:t>
              </a:r>
              <a:endParaRPr lang="id-ID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30579B"/>
                </a:highlight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236909D2-7CF5-4629-AEE0-5D4A20B9B0E5}"/>
              </a:ext>
            </a:extLst>
          </p:cNvPr>
          <p:cNvSpPr txBox="1"/>
          <p:nvPr/>
        </p:nvSpPr>
        <p:spPr>
          <a:xfrm>
            <a:off x="9331829" y="1336468"/>
            <a:ext cx="2579608" cy="48013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</a:pPr>
            <a:endParaRPr lang="en-US" sz="500" b="1" noProof="1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ts val="400"/>
              </a:spcBef>
            </a:pPr>
            <a:r>
              <a:rPr lang="en-US" b="1" noProof="1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Koordinasi</a:t>
            </a:r>
          </a:p>
          <a:p>
            <a:pPr>
              <a:spcBef>
                <a:spcPts val="400"/>
              </a:spcBef>
            </a:pPr>
            <a:r>
              <a:rPr lang="en-US" sz="1500" noProof="1">
                <a:latin typeface="Segoe UI" panose="020B0502040204020203" pitchFamily="34" charset="0"/>
                <a:cs typeface="Segoe UI" panose="020B0502040204020203" pitchFamily="34" charset="0"/>
              </a:rPr>
              <a:t>Tim lintas sektor yang sama dengan pelaksana aksi integrasi penurunan </a:t>
            </a:r>
            <a:r>
              <a:rPr lang="en-US" sz="1500" i="1" noProof="1">
                <a:latin typeface="Segoe UI" panose="020B0502040204020203" pitchFamily="34" charset="0"/>
                <a:cs typeface="Segoe UI" panose="020B0502040204020203" pitchFamily="34" charset="0"/>
              </a:rPr>
              <a:t>stunting</a:t>
            </a:r>
            <a:r>
              <a:rPr lang="en-US" sz="1500" noProof="1"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  <a:r>
              <a:rPr lang="en-US" sz="1500" i="1" noProof="1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</a:t>
            </a:r>
            <a:endParaRPr lang="en-US" sz="1500" i="1" noProof="1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b="1" noProof="1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Pusat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500" b="1" noProof="1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Provinsi; Kab/Kota</a:t>
            </a:r>
            <a:endParaRPr lang="en-US" sz="1500" noProof="1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600" b="1" noProof="1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Dokumen Perencanaan di Daerah</a:t>
            </a:r>
            <a:endParaRPr lang="en-US" sz="1500" noProof="1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1500" noProof="1">
                <a:latin typeface="Segoe UI" panose="020B0502040204020203" pitchFamily="34" charset="0"/>
                <a:cs typeface="Segoe UI" panose="020B0502040204020203" pitchFamily="34" charset="0"/>
              </a:rPr>
              <a:t>Acuan daerah dalam menyusun  </a:t>
            </a:r>
            <a:r>
              <a:rPr lang="id-ID" sz="1500" b="1" noProof="1">
                <a:latin typeface="Segoe UI" panose="020B0502040204020203" pitchFamily="34" charset="0"/>
                <a:cs typeface="Segoe UI" panose="020B0502040204020203" pitchFamily="34" charset="0"/>
              </a:rPr>
              <a:t>Aksi </a:t>
            </a:r>
            <a:r>
              <a:rPr lang="en-US" sz="1500" b="1" noProof="1">
                <a:latin typeface="Segoe UI" panose="020B0502040204020203" pitchFamily="34" charset="0"/>
                <a:cs typeface="Segoe UI" panose="020B0502040204020203" pitchFamily="34" charset="0"/>
              </a:rPr>
              <a:t>#</a:t>
            </a:r>
            <a:r>
              <a:rPr lang="id-ID" sz="1500" b="1" noProof="1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US" sz="1500" b="1" noProof="1">
                <a:latin typeface="Segoe UI" panose="020B0502040204020203" pitchFamily="34" charset="0"/>
                <a:cs typeface="Segoe UI" panose="020B0502040204020203" pitchFamily="34" charset="0"/>
              </a:rPr>
              <a:t>: Rencana Kegiatan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500" noProof="1">
                <a:latin typeface="Segoe UI" panose="020B0502040204020203" pitchFamily="34" charset="0"/>
                <a:cs typeface="Segoe UI" panose="020B0502040204020203" pitchFamily="34" charset="0"/>
              </a:rPr>
              <a:t>RPJMD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500" noProof="1">
                <a:latin typeface="Segoe UI" panose="020B0502040204020203" pitchFamily="34" charset="0"/>
                <a:cs typeface="Segoe UI" panose="020B0502040204020203" pitchFamily="34" charset="0"/>
              </a:rPr>
              <a:t>Renstra OPD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b="1" noProof="1">
                <a:latin typeface="Segoe UI" panose="020B0502040204020203" pitchFamily="34" charset="0"/>
                <a:cs typeface="Segoe UI" panose="020B0502040204020203" pitchFamily="34" charset="0"/>
              </a:rPr>
              <a:t>RAD-PG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500" noProof="1">
                <a:latin typeface="Segoe UI" panose="020B0502040204020203" pitchFamily="34" charset="0"/>
                <a:cs typeface="Segoe UI" panose="020B0502040204020203" pitchFamily="34" charset="0"/>
              </a:rPr>
              <a:t>Rencana strategis tematik lain yang relevan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437B22E-48DE-485B-B971-FD9EC1B99075}"/>
              </a:ext>
            </a:extLst>
          </p:cNvPr>
          <p:cNvGrpSpPr/>
          <p:nvPr/>
        </p:nvGrpSpPr>
        <p:grpSpPr>
          <a:xfrm>
            <a:off x="4930226" y="2084858"/>
            <a:ext cx="4184217" cy="4006301"/>
            <a:chOff x="4890324" y="2069318"/>
            <a:chExt cx="4184217" cy="4006301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A2CC6D5-E586-40E8-9DF1-8FC335CCF838}"/>
                </a:ext>
              </a:extLst>
            </p:cNvPr>
            <p:cNvSpPr txBox="1"/>
            <p:nvPr/>
          </p:nvSpPr>
          <p:spPr>
            <a:xfrm>
              <a:off x="5751255" y="2069318"/>
              <a:ext cx="3323286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id-ID" sz="1200" b="1" noProof="1">
                  <a:latin typeface="Segoe UI" panose="020B0502040204020203" pitchFamily="34" charset="0"/>
                  <a:cs typeface="Segoe UI" panose="020B0502040204020203" pitchFamily="34" charset="0"/>
                </a:rPr>
                <a:t>Instrumen mengintegrasikan program dan kegiatan </a:t>
              </a:r>
              <a:r>
                <a:rPr lang="en-US" sz="1200" b="1" noProof="1">
                  <a:latin typeface="Segoe UI" panose="020B0502040204020203" pitchFamily="34" charset="0"/>
                  <a:cs typeface="Segoe UI" panose="020B0502040204020203" pitchFamily="34" charset="0"/>
                </a:rPr>
                <a:t>termasuk kegiatan </a:t>
              </a:r>
              <a:r>
                <a:rPr lang="id-ID" sz="1200" b="1" noProof="1">
                  <a:latin typeface="Segoe UI" panose="020B0502040204020203" pitchFamily="34" charset="0"/>
                  <a:cs typeface="Segoe UI" panose="020B0502040204020203" pitchFamily="34" charset="0"/>
                </a:rPr>
                <a:t>penurunan </a:t>
              </a:r>
              <a:r>
                <a:rPr lang="id-ID" sz="1200" b="1" i="1" noProof="1">
                  <a:latin typeface="Segoe UI" panose="020B0502040204020203" pitchFamily="34" charset="0"/>
                  <a:cs typeface="Segoe UI" panose="020B0502040204020203" pitchFamily="34" charset="0"/>
                </a:rPr>
                <a:t>stunting</a:t>
              </a:r>
              <a:r>
                <a:rPr lang="id-ID" sz="1200" b="1" noProof="1"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id-ID" sz="1200" noProof="1">
                  <a:latin typeface="Segoe UI" panose="020B0502040204020203" pitchFamily="34" charset="0"/>
                  <a:cs typeface="Segoe UI" panose="020B0502040204020203" pitchFamily="34" charset="0"/>
                </a:rPr>
                <a:t>(lintas program dan lintas </a:t>
              </a:r>
              <a:r>
                <a:rPr lang="en-US" sz="1200" noProof="1">
                  <a:latin typeface="Segoe UI" panose="020B0502040204020203" pitchFamily="34" charset="0"/>
                  <a:cs typeface="Segoe UI" panose="020B0502040204020203" pitchFamily="34" charset="0"/>
                </a:rPr>
                <a:t>institusi</a:t>
              </a:r>
              <a:r>
                <a:rPr lang="id-ID" sz="1200" noProof="1">
                  <a:latin typeface="Segoe UI" panose="020B0502040204020203" pitchFamily="34" charset="0"/>
                  <a:cs typeface="Segoe UI" panose="020B0502040204020203" pitchFamily="34" charset="0"/>
                </a:rPr>
                <a:t>)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63FBC2F-3856-48DB-ACFE-CB7EEFE2A55B}"/>
                </a:ext>
              </a:extLst>
            </p:cNvPr>
            <p:cNvSpPr/>
            <p:nvPr/>
          </p:nvSpPr>
          <p:spPr>
            <a:xfrm>
              <a:off x="5710802" y="4100365"/>
              <a:ext cx="285323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id-ID" sz="1200" b="1" noProof="1">
                  <a:latin typeface="Segoe UI" panose="020B0502040204020203" pitchFamily="34" charset="0"/>
                  <a:cs typeface="Segoe UI" panose="020B0502040204020203" pitchFamily="34" charset="0"/>
                </a:rPr>
                <a:t>Meningkatkan pemahaman, peran dan komitmen pemangku kepentingan</a:t>
              </a:r>
              <a:r>
                <a:rPr lang="id-ID" sz="1200" noProof="1">
                  <a:latin typeface="Segoe UI" panose="020B0502040204020203" pitchFamily="34" charset="0"/>
                  <a:cs typeface="Segoe UI" panose="020B0502040204020203" pitchFamily="34" charset="0"/>
                </a:rPr>
                <a:t> pangan dan gizi untuk mencapai ketahanan pangan dan gizi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1A4535C-33BD-4388-BD84-8A6F84D45D22}"/>
                </a:ext>
              </a:extLst>
            </p:cNvPr>
            <p:cNvSpPr/>
            <p:nvPr/>
          </p:nvSpPr>
          <p:spPr>
            <a:xfrm>
              <a:off x="5683748" y="2880746"/>
              <a:ext cx="333731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1200" noProof="1">
                  <a:latin typeface="Segoe UI" panose="020B0502040204020203" pitchFamily="34" charset="0"/>
                  <a:cs typeface="Segoe UI" panose="020B0502040204020203" pitchFamily="34" charset="0"/>
                </a:rPr>
                <a:t>Sebagai</a:t>
              </a:r>
              <a:r>
                <a:rPr lang="id-ID" sz="1200" noProof="1"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id-ID" sz="1200" b="1" noProof="1">
                  <a:latin typeface="Segoe UI" panose="020B0502040204020203" pitchFamily="34" charset="0"/>
                  <a:cs typeface="Segoe UI" panose="020B0502040204020203" pitchFamily="34" charset="0"/>
                </a:rPr>
                <a:t>panduan dan masukan bagi pemerintah daerah </a:t>
              </a:r>
              <a:r>
                <a:rPr lang="id-ID" sz="1200" noProof="1">
                  <a:latin typeface="Segoe UI" panose="020B0502040204020203" pitchFamily="34" charset="0"/>
                  <a:cs typeface="Segoe UI" panose="020B0502040204020203" pitchFamily="34" charset="0"/>
                </a:rPr>
                <a:t>dalam menyusun rencana </a:t>
              </a:r>
              <a:r>
                <a:rPr lang="en-US" sz="1200" noProof="1">
                  <a:latin typeface="Segoe UI" panose="020B0502040204020203" pitchFamily="34" charset="0"/>
                  <a:cs typeface="Segoe UI" panose="020B0502040204020203" pitchFamily="34" charset="0"/>
                </a:rPr>
                <a:t>kegiatan</a:t>
              </a:r>
              <a:r>
                <a:rPr lang="id-ID" sz="1200" noProof="1">
                  <a:latin typeface="Segoe UI" panose="020B0502040204020203" pitchFamily="34" charset="0"/>
                  <a:cs typeface="Segoe UI" panose="020B0502040204020203" pitchFamily="34" charset="0"/>
                </a:rPr>
                <a:t> penurunan </a:t>
              </a:r>
              <a:r>
                <a:rPr lang="id-ID" sz="1200" i="1" noProof="1">
                  <a:latin typeface="Segoe UI" panose="020B0502040204020203" pitchFamily="34" charset="0"/>
                  <a:cs typeface="Segoe UI" panose="020B0502040204020203" pitchFamily="34" charset="0"/>
                </a:rPr>
                <a:t>stuntin</a:t>
              </a:r>
              <a:r>
                <a:rPr lang="en-US" sz="1200" i="1" noProof="1">
                  <a:latin typeface="Segoe UI" panose="020B0502040204020203" pitchFamily="34" charset="0"/>
                  <a:cs typeface="Segoe UI" panose="020B0502040204020203" pitchFamily="34" charset="0"/>
                </a:rPr>
                <a:t>g </a:t>
              </a:r>
              <a:r>
                <a:rPr lang="en-US" sz="1200" noProof="1">
                  <a:latin typeface="Segoe UI" panose="020B0502040204020203" pitchFamily="34" charset="0"/>
                  <a:cs typeface="Segoe UI" panose="020B0502040204020203" pitchFamily="34" charset="0"/>
                </a:rPr>
                <a:t>untuk selanjutnya diintegrasikan dalam dokumen perencanaan dan penganggaran </a:t>
              </a:r>
              <a:r>
                <a:rPr lang="en-US" sz="1200" i="1" noProof="1"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endParaRPr lang="id-ID" sz="1200" i="1" noProof="1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258C0C3-5A32-4019-9CC3-9BD7903B94AB}"/>
                </a:ext>
              </a:extLst>
            </p:cNvPr>
            <p:cNvSpPr/>
            <p:nvPr/>
          </p:nvSpPr>
          <p:spPr>
            <a:xfrm>
              <a:off x="5680372" y="5059956"/>
              <a:ext cx="321097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id-ID" sz="1200" b="1" noProof="1">
                  <a:latin typeface="Segoe UI" panose="020B0502040204020203" pitchFamily="34" charset="0"/>
                  <a:cs typeface="Segoe UI" panose="020B0502040204020203" pitchFamily="34" charset="0"/>
                </a:rPr>
                <a:t>Panduan bagi Pemerintah </a:t>
              </a:r>
              <a:r>
                <a:rPr lang="en-US" sz="1200" b="1" noProof="1">
                  <a:latin typeface="Segoe UI" panose="020B0502040204020203" pitchFamily="34" charset="0"/>
                  <a:cs typeface="Segoe UI" panose="020B0502040204020203" pitchFamily="34" charset="0"/>
                </a:rPr>
                <a:t>Pusat dan </a:t>
              </a:r>
              <a:r>
                <a:rPr lang="id-ID" sz="1200" b="1" noProof="1">
                  <a:latin typeface="Segoe UI" panose="020B0502040204020203" pitchFamily="34" charset="0"/>
                  <a:cs typeface="Segoe UI" panose="020B0502040204020203" pitchFamily="34" charset="0"/>
                </a:rPr>
                <a:t>Daerah dalam melaksanakan koordinasi, pemantauan dan evaluasi </a:t>
              </a:r>
              <a:r>
                <a:rPr lang="id-ID" sz="1200" noProof="1">
                  <a:latin typeface="Segoe UI" panose="020B0502040204020203" pitchFamily="34" charset="0"/>
                  <a:cs typeface="Segoe UI" panose="020B0502040204020203" pitchFamily="34" charset="0"/>
                </a:rPr>
                <a:t>pembangunan pangan dan gizi multisektor</a:t>
              </a:r>
              <a:r>
                <a:rPr lang="en-US" sz="1200" noProof="1">
                  <a:latin typeface="Segoe UI" panose="020B0502040204020203" pitchFamily="34" charset="0"/>
                  <a:cs typeface="Segoe UI" panose="020B0502040204020203" pitchFamily="34" charset="0"/>
                </a:rPr>
                <a:t> termasuk untuk penurunan </a:t>
              </a:r>
              <a:r>
                <a:rPr lang="en-US" sz="1200" i="1" noProof="1">
                  <a:latin typeface="Segoe UI" panose="020B0502040204020203" pitchFamily="34" charset="0"/>
                  <a:cs typeface="Segoe UI" panose="020B0502040204020203" pitchFamily="34" charset="0"/>
                </a:rPr>
                <a:t>stunting</a:t>
              </a:r>
              <a:endParaRPr lang="id-ID" sz="1200" i="1" noProof="1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" name="Flowchart: Connector 32">
              <a:extLst>
                <a:ext uri="{FF2B5EF4-FFF2-40B4-BE49-F238E27FC236}">
                  <a16:creationId xmlns:a16="http://schemas.microsoft.com/office/drawing/2014/main" id="{7D56C01A-39B0-48E9-B31F-26B95B43B981}"/>
                </a:ext>
              </a:extLst>
            </p:cNvPr>
            <p:cNvSpPr/>
            <p:nvPr/>
          </p:nvSpPr>
          <p:spPr>
            <a:xfrm>
              <a:off x="4890324" y="2074420"/>
              <a:ext cx="595792" cy="596762"/>
            </a:xfrm>
            <a:prstGeom prst="flowChartConnector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>
              <a:normAutofit/>
            </a:bodyPr>
            <a:lstStyle/>
            <a:p>
              <a:pPr algn="ctr"/>
              <a:r>
                <a:rPr lang="en-IN" sz="2400" dirty="0">
                  <a:solidFill>
                    <a:schemeClr val="bg1"/>
                  </a:solidFill>
                  <a:latin typeface="+mj-lt"/>
                </a:rPr>
                <a:t>A</a:t>
              </a:r>
            </a:p>
          </p:txBody>
        </p:sp>
        <p:sp>
          <p:nvSpPr>
            <p:cNvPr id="34" name="Flowchart: Connector 33">
              <a:extLst>
                <a:ext uri="{FF2B5EF4-FFF2-40B4-BE49-F238E27FC236}">
                  <a16:creationId xmlns:a16="http://schemas.microsoft.com/office/drawing/2014/main" id="{00EA9A15-716C-47E4-98E4-8FC19EF5E538}"/>
                </a:ext>
              </a:extLst>
            </p:cNvPr>
            <p:cNvSpPr/>
            <p:nvPr/>
          </p:nvSpPr>
          <p:spPr>
            <a:xfrm>
              <a:off x="4890324" y="3099090"/>
              <a:ext cx="595792" cy="596762"/>
            </a:xfrm>
            <a:prstGeom prst="flowChartConnector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>
              <a:normAutofit/>
            </a:bodyPr>
            <a:lstStyle/>
            <a:p>
              <a:pPr algn="ctr"/>
              <a:r>
                <a:rPr lang="en-IN" sz="2400" dirty="0">
                  <a:solidFill>
                    <a:schemeClr val="bg1"/>
                  </a:solidFill>
                  <a:latin typeface="+mj-lt"/>
                </a:rPr>
                <a:t>B</a:t>
              </a:r>
            </a:p>
          </p:txBody>
        </p:sp>
        <p:sp>
          <p:nvSpPr>
            <p:cNvPr id="35" name="Flowchart: Connector 34">
              <a:extLst>
                <a:ext uri="{FF2B5EF4-FFF2-40B4-BE49-F238E27FC236}">
                  <a16:creationId xmlns:a16="http://schemas.microsoft.com/office/drawing/2014/main" id="{693CE0EA-8892-46EE-9DB6-9457C4541528}"/>
                </a:ext>
              </a:extLst>
            </p:cNvPr>
            <p:cNvSpPr/>
            <p:nvPr/>
          </p:nvSpPr>
          <p:spPr>
            <a:xfrm>
              <a:off x="4890324" y="4123760"/>
              <a:ext cx="595792" cy="596762"/>
            </a:xfrm>
            <a:prstGeom prst="flowChartConnector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>
              <a:normAutofit/>
            </a:bodyPr>
            <a:lstStyle/>
            <a:p>
              <a:pPr algn="ctr"/>
              <a:r>
                <a:rPr lang="en-IN" sz="2400" dirty="0">
                  <a:solidFill>
                    <a:schemeClr val="bg1"/>
                  </a:solidFill>
                  <a:latin typeface="+mj-lt"/>
                </a:rPr>
                <a:t>C</a:t>
              </a:r>
            </a:p>
          </p:txBody>
        </p:sp>
        <p:sp>
          <p:nvSpPr>
            <p:cNvPr id="36" name="Flowchart: Connector 35">
              <a:extLst>
                <a:ext uri="{FF2B5EF4-FFF2-40B4-BE49-F238E27FC236}">
                  <a16:creationId xmlns:a16="http://schemas.microsoft.com/office/drawing/2014/main" id="{B27D0D7B-36CF-4B3A-B9EE-8349F729B1C5}"/>
                </a:ext>
              </a:extLst>
            </p:cNvPr>
            <p:cNvSpPr/>
            <p:nvPr/>
          </p:nvSpPr>
          <p:spPr>
            <a:xfrm>
              <a:off x="4890324" y="5148430"/>
              <a:ext cx="595792" cy="596762"/>
            </a:xfrm>
            <a:prstGeom prst="flowChartConnector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>
              <a:normAutofit/>
            </a:bodyPr>
            <a:lstStyle/>
            <a:p>
              <a:pPr algn="ctr"/>
              <a:r>
                <a:rPr lang="en-IN" sz="2400" dirty="0">
                  <a:solidFill>
                    <a:schemeClr val="bg1"/>
                  </a:solidFill>
                  <a:latin typeface="+mj-lt"/>
                </a:rPr>
                <a:t>D</a:t>
              </a: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669BA15A-6E4B-471E-ABB1-A082C31FF57D}"/>
                </a:ext>
              </a:extLst>
            </p:cNvPr>
            <p:cNvCxnSpPr/>
            <p:nvPr/>
          </p:nvCxnSpPr>
          <p:spPr>
            <a:xfrm>
              <a:off x="5188220" y="2703070"/>
              <a:ext cx="0" cy="356194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C052C6BB-6C31-47ED-994A-6A03C002F661}"/>
                </a:ext>
              </a:extLst>
            </p:cNvPr>
            <p:cNvCxnSpPr/>
            <p:nvPr/>
          </p:nvCxnSpPr>
          <p:spPr>
            <a:xfrm>
              <a:off x="5186052" y="3731770"/>
              <a:ext cx="0" cy="35877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56B7CD4A-4543-4B97-B81F-BC3BBBAD3EEA}"/>
                </a:ext>
              </a:extLst>
            </p:cNvPr>
            <p:cNvCxnSpPr/>
            <p:nvPr/>
          </p:nvCxnSpPr>
          <p:spPr>
            <a:xfrm>
              <a:off x="5186052" y="4754120"/>
              <a:ext cx="0" cy="354484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6FDC3348-75FE-435A-BEBF-0230EC8C9F35}"/>
              </a:ext>
            </a:extLst>
          </p:cNvPr>
          <p:cNvSpPr/>
          <p:nvPr/>
        </p:nvSpPr>
        <p:spPr>
          <a:xfrm>
            <a:off x="5181202" y="1561933"/>
            <a:ext cx="361522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Peran Rencana Aksi Pangan dan Gizi</a:t>
            </a:r>
          </a:p>
        </p:txBody>
      </p:sp>
      <p:sp>
        <p:nvSpPr>
          <p:cNvPr id="41" name="Arrow: Notched Right 40">
            <a:extLst>
              <a:ext uri="{FF2B5EF4-FFF2-40B4-BE49-F238E27FC236}">
                <a16:creationId xmlns:a16="http://schemas.microsoft.com/office/drawing/2014/main" id="{ED0A4061-0DD8-435B-A106-D2D5FC843089}"/>
              </a:ext>
            </a:extLst>
          </p:cNvPr>
          <p:cNvSpPr/>
          <p:nvPr/>
        </p:nvSpPr>
        <p:spPr>
          <a:xfrm rot="5400000">
            <a:off x="1180425" y="1542129"/>
            <a:ext cx="571221" cy="401695"/>
          </a:xfrm>
          <a:prstGeom prst="notchedRightArrow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rrow: Notched Right 41">
            <a:extLst>
              <a:ext uri="{FF2B5EF4-FFF2-40B4-BE49-F238E27FC236}">
                <a16:creationId xmlns:a16="http://schemas.microsoft.com/office/drawing/2014/main" id="{2E1363FC-1108-4ACB-ADC0-506725CF3F9F}"/>
              </a:ext>
            </a:extLst>
          </p:cNvPr>
          <p:cNvSpPr/>
          <p:nvPr/>
        </p:nvSpPr>
        <p:spPr>
          <a:xfrm rot="5400000">
            <a:off x="3502340" y="1527549"/>
            <a:ext cx="571221" cy="401695"/>
          </a:xfrm>
          <a:prstGeom prst="notchedRightArrow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C4A6A501-0283-4B1A-AF22-D35F29EF6289}"/>
              </a:ext>
            </a:extLst>
          </p:cNvPr>
          <p:cNvSpPr/>
          <p:nvPr/>
        </p:nvSpPr>
        <p:spPr>
          <a:xfrm>
            <a:off x="755814" y="1061768"/>
            <a:ext cx="3671324" cy="40169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RPJMN 2020-2024</a:t>
            </a:r>
          </a:p>
        </p:txBody>
      </p:sp>
    </p:spTree>
    <p:extLst>
      <p:ext uri="{BB962C8B-B14F-4D97-AF65-F5344CB8AC3E}">
        <p14:creationId xmlns:p14="http://schemas.microsoft.com/office/powerpoint/2010/main" val="725140295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11317</TotalTime>
  <Words>3099</Words>
  <Application>Microsoft Office PowerPoint</Application>
  <PresentationFormat>Widescreen</PresentationFormat>
  <Paragraphs>1006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7" baseType="lpstr">
      <vt:lpstr>Arial</vt:lpstr>
      <vt:lpstr>Arial  </vt:lpstr>
      <vt:lpstr>Arial Nova Light</vt:lpstr>
      <vt:lpstr>Calibri</vt:lpstr>
      <vt:lpstr>Calibri Light</vt:lpstr>
      <vt:lpstr>Cambria</vt:lpstr>
      <vt:lpstr>Century Gothic</vt:lpstr>
      <vt:lpstr>FontAwesome</vt:lpstr>
      <vt:lpstr>Lato Thin</vt:lpstr>
      <vt:lpstr>Segoe UI</vt:lpstr>
      <vt:lpstr>Template 1</vt:lpstr>
      <vt:lpstr>2_Office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Anggaran Transfer Daerah untuk  Dukungan Intervensi Kunci Stunting di Daerah</vt:lpstr>
      <vt:lpstr>BOK Stunting sebagai  Instrumen Konvergensi Stunting di Daerah</vt:lpstr>
      <vt:lpstr>Temuan Penting Hasil Review DAK Stunting di Daerah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Evi Nurhidayati</dc:creator>
  <cp:lastModifiedBy>DELL LATITUDE E7450</cp:lastModifiedBy>
  <cp:revision>603</cp:revision>
  <cp:lastPrinted>2017-09-13T05:52:01Z</cp:lastPrinted>
  <dcterms:created xsi:type="dcterms:W3CDTF">2016-06-01T02:46:28Z</dcterms:created>
  <dcterms:modified xsi:type="dcterms:W3CDTF">2020-10-22T03:58:24Z</dcterms:modified>
</cp:coreProperties>
</file>